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579" r:id="rId2"/>
    <p:sldId id="331" r:id="rId3"/>
    <p:sldId id="404" r:id="rId4"/>
    <p:sldId id="333" r:id="rId5"/>
    <p:sldId id="334" r:id="rId6"/>
    <p:sldId id="571" r:id="rId7"/>
    <p:sldId id="585" r:id="rId8"/>
    <p:sldId id="597" r:id="rId9"/>
    <p:sldId id="598" r:id="rId10"/>
    <p:sldId id="578" r:id="rId11"/>
    <p:sldId id="586" r:id="rId12"/>
    <p:sldId id="576" r:id="rId13"/>
    <p:sldId id="577" r:id="rId14"/>
    <p:sldId id="619" r:id="rId15"/>
    <p:sldId id="572" r:id="rId16"/>
    <p:sldId id="573" r:id="rId17"/>
    <p:sldId id="581" r:id="rId18"/>
    <p:sldId id="601" r:id="rId19"/>
    <p:sldId id="397" r:id="rId20"/>
    <p:sldId id="393" r:id="rId21"/>
    <p:sldId id="394" r:id="rId22"/>
    <p:sldId id="391" r:id="rId23"/>
    <p:sldId id="390" r:id="rId24"/>
    <p:sldId id="395" r:id="rId25"/>
    <p:sldId id="385" r:id="rId26"/>
    <p:sldId id="609" r:id="rId27"/>
    <p:sldId id="432" r:id="rId28"/>
    <p:sldId id="610" r:id="rId29"/>
    <p:sldId id="611" r:id="rId30"/>
    <p:sldId id="605" r:id="rId31"/>
    <p:sldId id="608" r:id="rId32"/>
    <p:sldId id="606" r:id="rId33"/>
    <p:sldId id="607" r:id="rId34"/>
    <p:sldId id="330" r:id="rId35"/>
    <p:sldId id="305" r:id="rId36"/>
    <p:sldId id="269" r:id="rId37"/>
    <p:sldId id="308" r:id="rId38"/>
    <p:sldId id="309" r:id="rId39"/>
    <p:sldId id="310" r:id="rId40"/>
    <p:sldId id="311" r:id="rId41"/>
    <p:sldId id="478" r:id="rId42"/>
    <p:sldId id="275" r:id="rId43"/>
    <p:sldId id="273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14" r:id="rId55"/>
    <p:sldId id="313" r:id="rId56"/>
    <p:sldId id="301" r:id="rId57"/>
    <p:sldId id="315" r:id="rId58"/>
    <p:sldId id="302" r:id="rId59"/>
    <p:sldId id="303" r:id="rId60"/>
    <p:sldId id="304" r:id="rId61"/>
    <p:sldId id="316" r:id="rId62"/>
    <p:sldId id="317" r:id="rId63"/>
    <p:sldId id="620" r:id="rId64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3878" autoAdjust="0"/>
  </p:normalViewPr>
  <p:slideViewPr>
    <p:cSldViewPr>
      <p:cViewPr varScale="1">
        <p:scale>
          <a:sx n="62" d="100"/>
          <a:sy n="62" d="100"/>
        </p:scale>
        <p:origin x="1416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D07212B7-FDDF-404F-9845-5E003A15E9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9D3BC90-0239-4CB3-9959-46C12173833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A685C93-427D-47BD-9D89-35D1690F8284}" type="datetimeFigureOut">
              <a:rPr lang="cs-CZ"/>
              <a:pPr>
                <a:defRPr/>
              </a:pPr>
              <a:t>04.10.2022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D0C53306-DF12-48B2-9757-EE3440FD535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480A3BC2-F700-454A-AF10-1711E2BB60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106495A-D163-4861-964D-AD1D0263372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1416EA-5463-4F91-81E1-821312AE75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E45E7E7-7F9F-4743-A19F-D5ACB4C7FB9B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6AA1-9E9C-473D-9DFF-3C662624A282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0578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FF01F690-4542-4DC0-862D-33C0CF9D9D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95325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CB8FF4A-3131-40CB-8945-637AC7889AC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DE265AE-7FCA-4B44-A650-A9B7C77C3D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95325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C73D39D7-DBB1-4039-8EB1-790E89EE67C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660A70E-58D3-4FCF-AFA6-0239C9348B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95325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F3F3A0C-C7A9-4B3D-970F-86F669EFA74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1680825" y="-8066088"/>
            <a:ext cx="23363238" cy="1752282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3499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1680825" y="-8066088"/>
            <a:ext cx="23363238" cy="1752282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8614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1680825" y="-8066088"/>
            <a:ext cx="23363238" cy="1752282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9418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BA167D-1A93-4249-9BEF-0C94D3E3D3F8}" type="slidenum">
              <a:rPr lang="en-GB" altLang="cs-CZ"/>
              <a:pPr/>
              <a:t>56</a:t>
            </a:fld>
            <a:endParaRPr lang="en-GB" altLang="cs-CZ"/>
          </a:p>
        </p:txBody>
      </p:sp>
      <p:sp>
        <p:nvSpPr>
          <p:cNvPr id="174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65626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042AF13D-0FE2-41E7-8D08-370CD90CD6ED}" type="slidenum">
              <a:t>58</a:t>
            </a:fld>
            <a:endParaRPr lang="en-GB"/>
          </a:p>
        </p:txBody>
      </p:sp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388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7DA0023-AD7E-4505-A8D3-3EE340427365}" type="slidenum">
              <a:rPr lang="en-GB" altLang="cs-CZ"/>
              <a:pPr/>
              <a:t>59</a:t>
            </a:fld>
            <a:endParaRPr lang="en-GB" altLang="cs-CZ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106104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13DCB95-526C-457E-9613-DF892312B141}" type="slidenum">
              <a:rPr lang="en-GB" altLang="cs-CZ"/>
              <a:pPr/>
              <a:t>60</a:t>
            </a:fld>
            <a:endParaRPr lang="en-GB" altLang="cs-CZ"/>
          </a:p>
        </p:txBody>
      </p:sp>
      <p:sp>
        <p:nvSpPr>
          <p:cNvPr id="204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98042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6">
            <a:extLst>
              <a:ext uri="{FF2B5EF4-FFF2-40B4-BE49-F238E27FC236}">
                <a16:creationId xmlns:a16="http://schemas.microsoft.com/office/drawing/2014/main" id="{8FE6B197-2D7B-4BCE-8EF6-53A0CF9EE4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fld id="{0CEC2C36-8EED-436B-B6C5-96AEB53F8404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pPr eaLnBrk="1" hangingPunct="1">
                <a:spcBef>
                  <a:spcPct val="0"/>
                </a:spcBef>
                <a:buFont typeface="Times New Roman" panose="02020603050405020304" pitchFamily="18" charset="0"/>
                <a:buNone/>
              </a:pPr>
              <a:t>24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</p:txBody>
      </p:sp>
      <p:sp>
        <p:nvSpPr>
          <p:cNvPr id="162819" name="Rectangle 1">
            <a:extLst>
              <a:ext uri="{FF2B5EF4-FFF2-40B4-BE49-F238E27FC236}">
                <a16:creationId xmlns:a16="http://schemas.microsoft.com/office/drawing/2014/main" id="{74D86BED-4037-4919-9F48-A1AD320E73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20" name="Rectangle 2">
            <a:extLst>
              <a:ext uri="{FF2B5EF4-FFF2-40B4-BE49-F238E27FC236}">
                <a16:creationId xmlns:a16="http://schemas.microsoft.com/office/drawing/2014/main" id="{5389C576-BE73-40D0-93B0-4505B38052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502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B224E72-6FAA-4EE9-BCAE-C6F4867CC7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95325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4FB3AC1-111B-482C-9997-0A119F31F86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0A982D6-EB2E-45AA-8B60-3A51937534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95325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1A8C681-66AB-42A2-B000-BE8BCCA284F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EBF7947-028E-412E-BFD8-E818F83218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95325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BB3A3BD-D56B-447A-A1C9-C153B9CE0AF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45A9FC4-3C3C-44A7-894C-F5679E2CCB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95325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D5596DC-50EB-403E-99C1-9103F4E407C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4D5DA8C-CAC1-498F-96AA-1A01B9E5A6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95325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BF6F5F8-7618-42EB-875E-900D2F79F3E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>
            <a:extLst>
              <a:ext uri="{FF2B5EF4-FFF2-40B4-BE49-F238E27FC236}">
                <a16:creationId xmlns:a16="http://schemas.microsoft.com/office/drawing/2014/main" id="{930D3E28-248C-B469-BCBC-F491EB64137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7F7094FB-DB99-80EA-AE3E-0A48F4070A8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>
            <a:extLst>
              <a:ext uri="{FF2B5EF4-FFF2-40B4-BE49-F238E27FC236}">
                <a16:creationId xmlns:a16="http://schemas.microsoft.com/office/drawing/2014/main" id="{3BC79570-AB40-25EC-A11D-D64121EA733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1648E894-01AF-68BA-951B-9F80BD1B0EF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116D03-F9AF-4D57-9F55-0495D1564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EC6E-722D-4ECB-AAB0-1AEE3BC5CE80}" type="datetimeFigureOut">
              <a:rPr lang="cs-CZ"/>
              <a:pPr>
                <a:defRPr/>
              </a:pPr>
              <a:t>04.10.2022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4DD5CC-9119-4CE5-BB1E-C9B5BAAA7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6BE0E5D-2FFB-430F-B800-DB0959BB0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600DF0-3D83-4016-A226-1A87E88A4237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239834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5EA0639-43CD-4E7F-A714-4EB6CEBC4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1145A-2FB1-4D7C-A9E4-001618B09584}" type="datetimeFigureOut">
              <a:rPr lang="cs-CZ"/>
              <a:pPr>
                <a:defRPr/>
              </a:pPr>
              <a:t>04.10.2022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0EA7183-CCD3-4AC7-8B01-73BB3829E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1F2C8C6-52DC-4E05-894B-0500BB6BF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A996F-04B4-4C81-8597-D04269BCD959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652061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A4F74B7-2F44-4948-A883-0FE78236F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A290C-2280-4FCD-A0A8-B30C844CE5D1}" type="datetimeFigureOut">
              <a:rPr lang="cs-CZ"/>
              <a:pPr>
                <a:defRPr/>
              </a:pPr>
              <a:t>04.10.2022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447888A-CE44-49CD-BF1E-EAD3ABE4F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421A17-E83E-40E9-9D77-1D878A1AF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3FA76-FE06-40BC-9179-6D118DB959AB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990214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4838" cy="14319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69FACE7-7919-4F16-89CF-A68A610698B8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4C1F97-BA4E-419A-9B43-E529E4167AC3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0838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1C27DEB-759D-4F7C-9BD9-4F0CB5D6215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fld id="{809F6DA0-96E2-4118-88A6-2873DEA8E61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79412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7A5FAB-DC32-42E5-808B-B5147BB98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1680E-112A-45F5-BCFD-3BC3ABC9CE58}" type="datetimeFigureOut">
              <a:rPr lang="cs-CZ"/>
              <a:pPr>
                <a:defRPr/>
              </a:pPr>
              <a:t>04.10.2022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992ED2-449F-4EB9-9C58-F115F3CB7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1D635B-955E-4FA5-BAD6-3F4B43A34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81A4F-6A6C-467D-ADFB-DD3A99D6B168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560125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BDD53E-E29D-4906-8E9D-A90B1F577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3747F-4157-46F0-901C-90C0831E2770}" type="datetimeFigureOut">
              <a:rPr lang="cs-CZ"/>
              <a:pPr>
                <a:defRPr/>
              </a:pPr>
              <a:t>04.10.2022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5F7136-1C4E-4205-92A3-F54ED3081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3DF54DB-FB41-44DC-9727-2B4D55BFE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CC7BE3-8815-4ACF-AD6E-A69B333BF7CB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738633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FC43785F-B88D-456E-AFD1-D1D6791AA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F9BE1-4D33-4D3C-9569-331C54ABED17}" type="datetimeFigureOut">
              <a:rPr lang="cs-CZ"/>
              <a:pPr>
                <a:defRPr/>
              </a:pPr>
              <a:t>04.10.2022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CCF78BA4-22EF-408D-9CCA-416E5DE89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FA653F33-DD18-4700-8C3D-9666F1E48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9032D3-4A8C-49AC-ABE2-C675F61B8B7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706469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4219CF13-624D-4A2E-A6DE-C852F883E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284CB-DEAA-45A7-95D5-65EE8E010E59}" type="datetimeFigureOut">
              <a:rPr lang="cs-CZ"/>
              <a:pPr>
                <a:defRPr/>
              </a:pPr>
              <a:t>04.10.2022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8017815C-7E90-487E-BEE8-B36B9D1AD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6D3FB900-3001-4636-8307-8830FEA2E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E9EE93-FA8A-4233-88E4-33B762BDBE62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207394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618B60B3-8B8E-42AB-BC10-3DE603218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2D38A-BC2D-4762-BD08-A6DC09C66E2A}" type="datetimeFigureOut">
              <a:rPr lang="cs-CZ"/>
              <a:pPr>
                <a:defRPr/>
              </a:pPr>
              <a:t>04.10.2022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459BD78E-95F4-4409-8A05-B180B375B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B277BBB2-6253-4CE6-9ED4-AFD95117B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A98645-3C6A-4D68-9BEF-9624C1C7ADE0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219044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2D1BEA8E-C60D-423A-8F6F-6CE4AC432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B54D2-E0F8-4800-A4F7-939395EB6A5C}" type="datetimeFigureOut">
              <a:rPr lang="cs-CZ"/>
              <a:pPr>
                <a:defRPr/>
              </a:pPr>
              <a:t>04.10.2022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3C6ED0F0-417C-4DFC-9789-64FEE0C14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FC396D7A-11E7-42C7-B912-15B66587C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A5379-03DA-4445-A18F-CDE200EC13D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795816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07A3F574-5014-4BF1-9888-243ABE15C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49A62-B6BC-47CF-B4E4-8C52BA817153}" type="datetimeFigureOut">
              <a:rPr lang="cs-CZ"/>
              <a:pPr>
                <a:defRPr/>
              </a:pPr>
              <a:t>04.10.2022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67BBCCDA-7BA0-4160-8B38-5D2697361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9DB5C066-145F-41B3-AF64-F568E7A05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CA121C-4731-4FAA-A121-6540AE11798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15164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92538417-1C68-4A33-B625-FE659F91E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2D2E2-78F4-4F77-8C13-81D9790C32A4}" type="datetimeFigureOut">
              <a:rPr lang="cs-CZ"/>
              <a:pPr>
                <a:defRPr/>
              </a:pPr>
              <a:t>04.10.2022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2C2446C6-FB27-4D3C-964B-A083E635F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69A5ADE2-2992-4848-8153-1A70CCF2D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C0824-01A7-4DCD-BA0B-364A40FDDDE9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983801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074BD45B-26D3-4BD9-B6BB-9B103F70E1C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C5438919-17BB-4377-AD82-566FBFF107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87C8935-DBE6-472E-A5F3-0428835A9D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5DD761-A536-45FB-96B3-9278A1797F25}" type="datetimeFigureOut">
              <a:rPr lang="cs-CZ"/>
              <a:pPr>
                <a:defRPr/>
              </a:pPr>
              <a:t>04.10.2022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E05C602-EE19-47A9-9DB3-A0C54946FB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8AD7F2A-8840-4158-BF70-D351ACB050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DCD9F306-05BF-44BF-9ACB-C65BADB28283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jpeg"/><Relationship Id="rId4" Type="http://schemas.openxmlformats.org/officeDocument/2006/relationships/image" Target="../media/image65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3.tif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8.em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budova, vsedě, staré, patro&#10;&#10;Popis byl vytvořen automaticky">
            <a:extLst>
              <a:ext uri="{FF2B5EF4-FFF2-40B4-BE49-F238E27FC236}">
                <a16:creationId xmlns:a16="http://schemas.microsoft.com/office/drawing/2014/main" id="{18132237-38B8-4A72-BC7B-BD7F7A6F9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9668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4C01FF6-C23E-42D5-BED4-FB4E70138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116632"/>
            <a:ext cx="8229600" cy="1642194"/>
          </a:xfrm>
        </p:spPr>
        <p:txBody>
          <a:bodyPr/>
          <a:lstStyle/>
          <a:p>
            <a:r>
              <a:rPr lang="en-US" b="1" dirty="0" err="1">
                <a:latin typeface="+mn-lt"/>
              </a:rPr>
              <a:t>Prvkov</a:t>
            </a:r>
            <a:r>
              <a:rPr lang="cs-CZ" b="1" dirty="0">
                <a:latin typeface="+mn-lt"/>
              </a:rPr>
              <a:t>á analýza v archeologii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4800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13525" y="404664"/>
            <a:ext cx="85169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/>
              <a:t>Příštpo</a:t>
            </a:r>
            <a:endParaRPr lang="cs-CZ" sz="3200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5724128" y="2852936"/>
          <a:ext cx="3001645" cy="3783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8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4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53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b="1" dirty="0">
                          <a:effectLst/>
                        </a:rPr>
                        <a:t>Vzorek</a:t>
                      </a:r>
                      <a:endParaRPr lang="cs-CZ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b="1" dirty="0">
                          <a:effectLst/>
                        </a:rPr>
                        <a:t>Kost</a:t>
                      </a:r>
                      <a:endParaRPr lang="cs-CZ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b="1" dirty="0" err="1">
                          <a:effectLst/>
                        </a:rPr>
                        <a:t>Pb</a:t>
                      </a:r>
                      <a:r>
                        <a:rPr lang="cs-CZ" sz="1200" b="1" dirty="0">
                          <a:effectLst/>
                        </a:rPr>
                        <a:t> (ug.g</a:t>
                      </a:r>
                      <a:r>
                        <a:rPr lang="cs-CZ" sz="1200" b="1" baseline="30000" dirty="0">
                          <a:effectLst/>
                        </a:rPr>
                        <a:t>-1</a:t>
                      </a:r>
                      <a:r>
                        <a:rPr lang="cs-CZ" sz="1200" b="1" dirty="0">
                          <a:effectLst/>
                        </a:rPr>
                        <a:t>)</a:t>
                      </a:r>
                      <a:endParaRPr lang="cs-CZ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3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Třebíč - klášter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žebro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9.83 ± 1.56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33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Třebíč - klášter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žebro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22.90 ± 0.88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33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Třebíč - klášter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žebro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16.32 ± 1.02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33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Třebíč - klášter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lebka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17.43 ± 0.22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53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Třebíč - Podklášteří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žebro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7.03 ± 2.74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53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Třebíč - Podklášteří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lebka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6.96 ± 1.56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53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Příštpo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žebro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43.79 ± 3.12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533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Příštpo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žebro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67.39 ± 1.88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533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Příštpo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žebro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50.07 ± 6.88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53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Kralice nad Oslavou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žebro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5.00 ± 3.94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53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Kralice nad Oslavou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žebro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6.66 ± 2.17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Obdélník 2">
            <a:extLst>
              <a:ext uri="{FF2B5EF4-FFF2-40B4-BE49-F238E27FC236}">
                <a16:creationId xmlns:a16="http://schemas.microsoft.com/office/drawing/2014/main" id="{CE989343-A73E-4F5B-B1C6-B2C4E6EF0870}"/>
              </a:ext>
            </a:extLst>
          </p:cNvPr>
          <p:cNvSpPr/>
          <p:nvPr/>
        </p:nvSpPr>
        <p:spPr>
          <a:xfrm>
            <a:off x="179512" y="1772816"/>
            <a:ext cx="86509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Při kopání sklepa domu č.p. 54 byly nalezeny neúplné kosterní pozůstatky minimálně pěti jedinců mužského pohlaví. Až na jednoho dospělého jedince byli ostatní staří cca 18–20 let.</a:t>
            </a:r>
            <a:endParaRPr lang="en-US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2411FCE-4CC7-4397-84F2-9499C0C0C668}"/>
              </a:ext>
            </a:extLst>
          </p:cNvPr>
          <p:cNvSpPr/>
          <p:nvPr/>
        </p:nvSpPr>
        <p:spPr>
          <a:xfrm>
            <a:off x="326736" y="1162167"/>
            <a:ext cx="83565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Příštpo</a:t>
            </a:r>
            <a:r>
              <a:rPr lang="en-US" dirty="0"/>
              <a:t> je </a:t>
            </a:r>
            <a:r>
              <a:rPr lang="en-US" dirty="0" err="1"/>
              <a:t>obec</a:t>
            </a:r>
            <a:r>
              <a:rPr lang="en-US" dirty="0"/>
              <a:t> </a:t>
            </a:r>
            <a:r>
              <a:rPr lang="en-US" dirty="0" err="1"/>
              <a:t>ležící</a:t>
            </a:r>
            <a:r>
              <a:rPr lang="en-US" dirty="0"/>
              <a:t> </a:t>
            </a:r>
            <a:r>
              <a:rPr lang="en-US" dirty="0" err="1"/>
              <a:t>cca</a:t>
            </a:r>
            <a:r>
              <a:rPr lang="en-US" dirty="0"/>
              <a:t> 3 km </a:t>
            </a:r>
            <a:r>
              <a:rPr lang="en-US" dirty="0" err="1"/>
              <a:t>jihovýchodně</a:t>
            </a:r>
            <a:r>
              <a:rPr lang="en-US" dirty="0"/>
              <a:t> od </a:t>
            </a:r>
            <a:r>
              <a:rPr lang="en-US" dirty="0" err="1"/>
              <a:t>Jaroměřic</a:t>
            </a:r>
            <a:r>
              <a:rPr lang="en-US" dirty="0"/>
              <a:t> </a:t>
            </a:r>
            <a:r>
              <a:rPr lang="en-US" dirty="0" err="1"/>
              <a:t>nad</a:t>
            </a:r>
            <a:r>
              <a:rPr lang="en-US" dirty="0"/>
              <a:t> </a:t>
            </a:r>
            <a:r>
              <a:rPr lang="en-US" dirty="0" err="1"/>
              <a:t>Rokytnou</a:t>
            </a:r>
            <a:r>
              <a:rPr lang="en-US" dirty="0"/>
              <a:t>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D71BE3F-80D1-488B-B69D-5C4CF2BCB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27" y="2743653"/>
            <a:ext cx="5098240" cy="400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811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093FB53-0D83-43D2-913C-1629372C9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425" y="174572"/>
            <a:ext cx="4767030" cy="295232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E2EAB59-E498-4861-93E4-98EA61DEF5AF}"/>
              </a:ext>
            </a:extLst>
          </p:cNvPr>
          <p:cNvSpPr txBox="1"/>
          <p:nvPr/>
        </p:nvSpPr>
        <p:spPr>
          <a:xfrm>
            <a:off x="286798" y="3933056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Nález z Příštpa je hromadný hrob francouzských (?) vojáků po bitvě u Znojma roku 18</a:t>
            </a:r>
            <a:r>
              <a:rPr lang="en-US" dirty="0"/>
              <a:t>09</a:t>
            </a:r>
            <a:r>
              <a:rPr lang="cs-CZ" dirty="0"/>
              <a:t>, kteří zemřeli cestou do lazaretu v Jaroměřicích nad Rokytnou.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6C6EBB4-FBC7-4778-B24A-F6BDFC569B53}"/>
              </a:ext>
            </a:extLst>
          </p:cNvPr>
          <p:cNvSpPr txBox="1"/>
          <p:nvPr/>
        </p:nvSpPr>
        <p:spPr>
          <a:xfrm>
            <a:off x="286798" y="548680"/>
            <a:ext cx="3709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Průzkumem kosterních pozůstatků z hromadného hrobu napoleonských vojáků nalezeného ve Znojmě byl zjištěn nízký věk pohřbených jedinců.</a:t>
            </a:r>
            <a:endParaRPr lang="en-US" dirty="0"/>
          </a:p>
        </p:txBody>
      </p:sp>
      <p:sp>
        <p:nvSpPr>
          <p:cNvPr id="6" name="Šipka: dolů 5">
            <a:extLst>
              <a:ext uri="{FF2B5EF4-FFF2-40B4-BE49-F238E27FC236}">
                <a16:creationId xmlns:a16="http://schemas.microsoft.com/office/drawing/2014/main" id="{D2078D74-C474-4FA8-B727-12F51EC468CD}"/>
              </a:ext>
            </a:extLst>
          </p:cNvPr>
          <p:cNvSpPr/>
          <p:nvPr/>
        </p:nvSpPr>
        <p:spPr>
          <a:xfrm>
            <a:off x="1670309" y="240696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648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2FA1AE-7CCD-4DD6-881A-74F8D46AC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7757"/>
            <a:ext cx="8229600" cy="844979"/>
          </a:xfrm>
        </p:spPr>
        <p:txBody>
          <a:bodyPr/>
          <a:lstStyle/>
          <a:p>
            <a:r>
              <a:rPr lang="en-US" sz="3200" b="1" dirty="0"/>
              <a:t>Pom</a:t>
            </a:r>
            <a:r>
              <a:rPr lang="cs-CZ" sz="3200" b="1" dirty="0"/>
              <a:t>ě</a:t>
            </a:r>
            <a:r>
              <a:rPr lang="en-US" sz="3200" b="1" dirty="0"/>
              <a:t>r</a:t>
            </a:r>
            <a:r>
              <a:rPr lang="cs-CZ" sz="3200" b="1" dirty="0"/>
              <a:t> izotopů stroncia</a:t>
            </a:r>
            <a:r>
              <a:rPr lang="en-US" sz="3200" b="1" dirty="0"/>
              <a:t> </a:t>
            </a:r>
            <a:r>
              <a:rPr lang="cs-CZ" sz="3200" b="1" dirty="0"/>
              <a:t>(</a:t>
            </a:r>
            <a:r>
              <a:rPr lang="en-US" sz="3200" b="1" baseline="30000" dirty="0"/>
              <a:t>87</a:t>
            </a:r>
            <a:r>
              <a:rPr lang="en-US" sz="3200" b="1" dirty="0"/>
              <a:t>Sr / </a:t>
            </a:r>
            <a:r>
              <a:rPr lang="en-US" sz="3200" b="1" baseline="30000" dirty="0"/>
              <a:t>86</a:t>
            </a:r>
            <a:r>
              <a:rPr lang="en-US" sz="3200" b="1" dirty="0"/>
              <a:t>Sr</a:t>
            </a:r>
            <a:r>
              <a:rPr lang="cs-CZ" sz="3200" b="1" dirty="0"/>
              <a:t>)</a:t>
            </a:r>
            <a:endParaRPr lang="en-US" sz="3200" b="1" dirty="0"/>
          </a:p>
        </p:txBody>
      </p:sp>
      <p:pic>
        <p:nvPicPr>
          <p:cNvPr id="88066" name="Picture 2" descr="Výsledek obrázku pro enamel dentin">
            <a:extLst>
              <a:ext uri="{FF2B5EF4-FFF2-40B4-BE49-F238E27FC236}">
                <a16:creationId xmlns:a16="http://schemas.microsoft.com/office/drawing/2014/main" id="{C22263D7-9ED1-46EC-836C-A299EC4F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519310"/>
            <a:ext cx="3135982" cy="313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8172A5A-1CCA-4371-8BB6-BE97AF7B5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90" y="3576852"/>
            <a:ext cx="5210100" cy="271287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4D4C1F6-E69D-4BCE-A31A-A52F284072F4}"/>
              </a:ext>
            </a:extLst>
          </p:cNvPr>
          <p:cNvSpPr txBox="1"/>
          <p:nvPr/>
        </p:nvSpPr>
        <p:spPr>
          <a:xfrm>
            <a:off x="755576" y="3507445"/>
            <a:ext cx="1354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/>
              <a:t>87</a:t>
            </a:r>
            <a:r>
              <a:rPr lang="en-US" sz="2400" dirty="0"/>
              <a:t>Sr / </a:t>
            </a:r>
            <a:r>
              <a:rPr lang="en-US" sz="2400" baseline="30000" dirty="0"/>
              <a:t>86</a:t>
            </a:r>
            <a:r>
              <a:rPr lang="en-US" sz="2400" dirty="0"/>
              <a:t>Sr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E7D5C0C8-BF9F-48D8-9081-7FD5A3CFEBF1}"/>
              </a:ext>
            </a:extLst>
          </p:cNvPr>
          <p:cNvSpPr/>
          <p:nvPr/>
        </p:nvSpPr>
        <p:spPr>
          <a:xfrm>
            <a:off x="361881" y="1556792"/>
            <a:ext cx="84982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Poměr stabilních izotopů stroncia (</a:t>
            </a:r>
            <a:r>
              <a:rPr lang="en-US" baseline="30000" dirty="0"/>
              <a:t>87</a:t>
            </a:r>
            <a:r>
              <a:rPr lang="en-US" dirty="0"/>
              <a:t>Sr / </a:t>
            </a:r>
            <a:r>
              <a:rPr lang="en-US" baseline="30000" dirty="0"/>
              <a:t>86</a:t>
            </a:r>
            <a:r>
              <a:rPr lang="en-US" dirty="0"/>
              <a:t>Sr</a:t>
            </a:r>
            <a:r>
              <a:rPr lang="cs-CZ" dirty="0"/>
              <a:t>) primárně závisí na geologickém stáří a následných geochemických procesech (např. přeměna hornin, smísení hornin různého stáří, apod.). To vede ke vzniku lokálních rozdílů v poměru </a:t>
            </a:r>
            <a:r>
              <a:rPr lang="en-US" baseline="30000" dirty="0"/>
              <a:t>87</a:t>
            </a:r>
            <a:r>
              <a:rPr lang="en-US" dirty="0"/>
              <a:t>Sr / </a:t>
            </a:r>
            <a:r>
              <a:rPr lang="en-US" baseline="30000" dirty="0"/>
              <a:t>86</a:t>
            </a:r>
            <a:r>
              <a:rPr lang="en-US" dirty="0"/>
              <a:t>Sr</a:t>
            </a:r>
            <a:r>
              <a:rPr lang="cs-CZ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120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C534A4-804D-4208-BB67-CC97362A1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Pom</a:t>
            </a:r>
            <a:r>
              <a:rPr lang="cs-CZ" b="1" dirty="0"/>
              <a:t>ě</a:t>
            </a:r>
            <a:r>
              <a:rPr lang="en-US" b="1" dirty="0"/>
              <a:t>r</a:t>
            </a:r>
            <a:r>
              <a:rPr lang="cs-CZ" b="1" dirty="0"/>
              <a:t> izotopů stroncia</a:t>
            </a:r>
            <a:r>
              <a:rPr lang="en-US" b="1" dirty="0"/>
              <a:t> </a:t>
            </a:r>
            <a:r>
              <a:rPr lang="cs-CZ" b="1" dirty="0"/>
              <a:t>(</a:t>
            </a:r>
            <a:r>
              <a:rPr lang="en-US" b="1" baseline="30000" dirty="0"/>
              <a:t>87</a:t>
            </a:r>
            <a:r>
              <a:rPr lang="en-US" b="1" dirty="0"/>
              <a:t>Sr / </a:t>
            </a:r>
            <a:r>
              <a:rPr lang="en-US" b="1" baseline="30000" dirty="0"/>
              <a:t>86</a:t>
            </a:r>
            <a:r>
              <a:rPr lang="en-US" b="1" dirty="0"/>
              <a:t>Sr</a:t>
            </a:r>
            <a:r>
              <a:rPr lang="cs-CZ" b="1" dirty="0"/>
              <a:t>)</a:t>
            </a:r>
            <a:endParaRPr lang="en-US" dirty="0"/>
          </a:p>
        </p:txBody>
      </p:sp>
      <p:pic>
        <p:nvPicPr>
          <p:cNvPr id="89090" name="Picture 2" descr="Výsledek obrázku pro strontium isotopes">
            <a:extLst>
              <a:ext uri="{FF2B5EF4-FFF2-40B4-BE49-F238E27FC236}">
                <a16:creationId xmlns:a16="http://schemas.microsoft.com/office/drawing/2014/main" id="{1833C304-A069-4071-BB01-295177745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56302"/>
            <a:ext cx="8784976" cy="503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665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99062B-7917-49AB-993B-FB1D34003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>
                <a:latin typeface="+mn-lt"/>
              </a:rPr>
              <a:t>Interpretace</a:t>
            </a:r>
            <a:endParaRPr lang="en-US" sz="2800" b="1" dirty="0">
              <a:latin typeface="+mn-lt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89EE0DC-052A-4187-8626-833F179F1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7" y="1988840"/>
            <a:ext cx="9034881" cy="448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66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63756C62-7B69-44FA-BE94-24B42651B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06" y="1265713"/>
            <a:ext cx="8156387" cy="5300992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4BA66B61-574B-4EF5-BAD7-10736C16AFF1}"/>
              </a:ext>
            </a:extLst>
          </p:cNvPr>
          <p:cNvSpPr/>
          <p:nvPr/>
        </p:nvSpPr>
        <p:spPr>
          <a:xfrm>
            <a:off x="395536" y="308030"/>
            <a:ext cx="57207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De </a:t>
            </a:r>
            <a:r>
              <a:rPr lang="en-US" sz="2400" dirty="0" err="1"/>
              <a:t>Heul</a:t>
            </a:r>
            <a:r>
              <a:rPr lang="en-US" sz="2400" dirty="0"/>
              <a:t> (</a:t>
            </a:r>
            <a:r>
              <a:rPr lang="en-US" sz="2400" dirty="0" err="1"/>
              <a:t>Wijk</a:t>
            </a:r>
            <a:r>
              <a:rPr lang="en-US" sz="2400" dirty="0"/>
              <a:t> </a:t>
            </a:r>
            <a:r>
              <a:rPr lang="en-US" sz="2400" dirty="0" err="1"/>
              <a:t>bij</a:t>
            </a:r>
            <a:r>
              <a:rPr lang="en-US" sz="2400" dirty="0"/>
              <a:t> </a:t>
            </a:r>
            <a:r>
              <a:rPr lang="en-US" sz="2400" dirty="0" err="1"/>
              <a:t>Duurstede</a:t>
            </a:r>
            <a:r>
              <a:rPr lang="en-US" sz="2400" dirty="0"/>
              <a:t>), ran</a:t>
            </a:r>
            <a:r>
              <a:rPr lang="cs-CZ" sz="2400" dirty="0"/>
              <a:t>ý středověk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70442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4BF3539-AB92-44E5-91C9-0EC66F53E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98" y="1124744"/>
            <a:ext cx="8493004" cy="556963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08CAAC6-CA61-47B0-A0ED-AEFCE6F624AD}"/>
              </a:ext>
            </a:extLst>
          </p:cNvPr>
          <p:cNvSpPr txBox="1"/>
          <p:nvPr/>
        </p:nvSpPr>
        <p:spPr>
          <a:xfrm>
            <a:off x="2240111" y="476672"/>
            <a:ext cx="612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Blučina, Tuřany a Podolí (mladší doba bronzová)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21632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C8F1A0D3-56B2-48CB-9530-1AD7E9A4B853}"/>
              </a:ext>
            </a:extLst>
          </p:cNvPr>
          <p:cNvSpPr/>
          <p:nvPr/>
        </p:nvSpPr>
        <p:spPr>
          <a:xfrm>
            <a:off x="179512" y="404664"/>
            <a:ext cx="856895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cs-CZ" dirty="0">
                <a:latin typeface="+mn-lt"/>
                <a:ea typeface="Times New Roman" panose="02020603050405020304" pitchFamily="18" charset="0"/>
              </a:rPr>
              <a:t>Výrazný rozdíl v izotopových poměrech ve sklovině a dentinu jedince 12 z Blučiny a jedince 14 z Tuřan může souviset s jejich </a:t>
            </a:r>
            <a:r>
              <a:rPr lang="cs-CZ" b="1" dirty="0">
                <a:latin typeface="+mn-lt"/>
                <a:ea typeface="Times New Roman" panose="02020603050405020304" pitchFamily="18" charset="0"/>
              </a:rPr>
              <a:t>ženským pohlavím </a:t>
            </a:r>
            <a:r>
              <a:rPr lang="cs-CZ" dirty="0">
                <a:latin typeface="+mn-lt"/>
                <a:ea typeface="Times New Roman" panose="02020603050405020304" pitchFamily="18" charset="0"/>
              </a:rPr>
              <a:t>(u juvenilních jedinců 8 a 21 nebylo pohlaví možno určit).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cs-CZ" sz="18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cs-CZ" dirty="0"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cs-CZ" sz="18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cs-CZ" dirty="0">
              <a:latin typeface="+mn-lt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cs-CZ" sz="2400" b="1" dirty="0" err="1">
                <a:latin typeface="+mn-lt"/>
                <a:ea typeface="Times New Roman" panose="02020603050405020304" pitchFamily="18" charset="0"/>
              </a:rPr>
              <a:t>patrilokální</a:t>
            </a:r>
            <a:r>
              <a:rPr lang="cs-CZ" sz="2400" b="1" dirty="0">
                <a:latin typeface="+mn-lt"/>
                <a:ea typeface="Times New Roman" panose="02020603050405020304" pitchFamily="18" charset="0"/>
              </a:rPr>
              <a:t> exogamie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(n</a:t>
            </a:r>
            <a:r>
              <a:rPr lang="cs-CZ" dirty="0" err="1"/>
              <a:t>evěsta</a:t>
            </a:r>
            <a:r>
              <a:rPr lang="cs-CZ" dirty="0"/>
              <a:t> přichází</a:t>
            </a:r>
            <a:r>
              <a:rPr lang="en-US" dirty="0"/>
              <a:t> </a:t>
            </a:r>
            <a:r>
              <a:rPr lang="cs-CZ" dirty="0"/>
              <a:t>do</a:t>
            </a:r>
            <a:r>
              <a:rPr lang="en-US" dirty="0"/>
              <a:t> </a:t>
            </a:r>
            <a:r>
              <a:rPr lang="en-US" dirty="0" err="1"/>
              <a:t>rodin</a:t>
            </a:r>
            <a:r>
              <a:rPr lang="cs-CZ" dirty="0"/>
              <a:t>y</a:t>
            </a:r>
            <a:r>
              <a:rPr lang="en-US" dirty="0"/>
              <a:t> </a:t>
            </a:r>
            <a:r>
              <a:rPr lang="en-US" dirty="0" err="1"/>
              <a:t>manžela</a:t>
            </a:r>
            <a:r>
              <a:rPr lang="cs-CZ" dirty="0"/>
              <a:t>, </a:t>
            </a:r>
            <a:r>
              <a:rPr lang="cs-CZ" dirty="0">
                <a:latin typeface="+mn-lt"/>
                <a:ea typeface="Times New Roman" panose="02020603050405020304" pitchFamily="18" charset="0"/>
              </a:rPr>
              <a:t>pro středoevropskou dobu bronzovou byla </a:t>
            </a:r>
            <a:r>
              <a:rPr lang="cs-CZ" dirty="0" err="1">
                <a:latin typeface="+mn-lt"/>
                <a:ea typeface="Times New Roman" panose="02020603050405020304" pitchFamily="18" charset="0"/>
              </a:rPr>
              <a:t>patrilokalita</a:t>
            </a:r>
            <a:r>
              <a:rPr lang="cs-CZ" dirty="0">
                <a:latin typeface="+mn-lt"/>
                <a:ea typeface="Times New Roman" panose="02020603050405020304" pitchFamily="18" charset="0"/>
              </a:rPr>
              <a:t> typická)</a:t>
            </a:r>
            <a:endParaRPr lang="en-US" sz="18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3" name="Šipka: dolů 2">
            <a:extLst>
              <a:ext uri="{FF2B5EF4-FFF2-40B4-BE49-F238E27FC236}">
                <a16:creationId xmlns:a16="http://schemas.microsoft.com/office/drawing/2014/main" id="{C635DFA4-B686-40E5-BF64-35DF30F4F7B4}"/>
              </a:ext>
            </a:extLst>
          </p:cNvPr>
          <p:cNvSpPr/>
          <p:nvPr/>
        </p:nvSpPr>
        <p:spPr>
          <a:xfrm>
            <a:off x="4572000" y="126876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ext, mapa&#10;&#10;Popis byl vytvořen automaticky">
            <a:extLst>
              <a:ext uri="{FF2B5EF4-FFF2-40B4-BE49-F238E27FC236}">
                <a16:creationId xmlns:a16="http://schemas.microsoft.com/office/drawing/2014/main" id="{5C2F8651-D64E-45ED-ACA2-9E5FAC889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498682"/>
            <a:ext cx="4392488" cy="326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72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CF379B-2287-4FE9-9302-38A387401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589"/>
            <a:ext cx="8224838" cy="780132"/>
          </a:xfrm>
        </p:spPr>
        <p:txBody>
          <a:bodyPr/>
          <a:lstStyle/>
          <a:p>
            <a:r>
              <a:rPr lang="cs-CZ" sz="2800" b="1" dirty="0"/>
              <a:t>Obsidián</a:t>
            </a:r>
            <a:endParaRPr lang="en-US" sz="2800" b="1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DF0FC0A8-181A-4346-AF5F-5DB37A44CB33}"/>
              </a:ext>
            </a:extLst>
          </p:cNvPr>
          <p:cNvSpPr/>
          <p:nvPr/>
        </p:nvSpPr>
        <p:spPr>
          <a:xfrm>
            <a:off x="179512" y="1124744"/>
            <a:ext cx="8856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Obsidián</a:t>
            </a:r>
            <a:r>
              <a:rPr lang="en-US" dirty="0"/>
              <a:t> je </a:t>
            </a:r>
            <a:r>
              <a:rPr lang="en-US" dirty="0" err="1"/>
              <a:t>druh</a:t>
            </a:r>
            <a:r>
              <a:rPr lang="en-US" dirty="0"/>
              <a:t> </a:t>
            </a:r>
            <a:r>
              <a:rPr lang="en-US" dirty="0" err="1"/>
              <a:t>sopečného</a:t>
            </a:r>
            <a:r>
              <a:rPr lang="en-US" dirty="0"/>
              <a:t> </a:t>
            </a:r>
            <a:r>
              <a:rPr lang="en-US" dirty="0" err="1"/>
              <a:t>skla</a:t>
            </a:r>
            <a:r>
              <a:rPr lang="en-US" dirty="0"/>
              <a:t>, </a:t>
            </a:r>
            <a:r>
              <a:rPr lang="en-US" dirty="0" err="1"/>
              <a:t>horniny</a:t>
            </a:r>
            <a:r>
              <a:rPr lang="en-US" dirty="0"/>
              <a:t>, </a:t>
            </a:r>
            <a:r>
              <a:rPr lang="en-US" dirty="0" err="1"/>
              <a:t>která</a:t>
            </a:r>
            <a:r>
              <a:rPr lang="en-US" dirty="0"/>
              <a:t> </a:t>
            </a:r>
            <a:r>
              <a:rPr lang="en-US" dirty="0" err="1"/>
              <a:t>vzniká</a:t>
            </a:r>
            <a:r>
              <a:rPr lang="en-US" dirty="0"/>
              <a:t> </a:t>
            </a:r>
            <a:r>
              <a:rPr lang="en-US" dirty="0" err="1"/>
              <a:t>následkem</a:t>
            </a:r>
            <a:r>
              <a:rPr lang="en-US" dirty="0"/>
              <a:t> </a:t>
            </a:r>
            <a:r>
              <a:rPr lang="en-US" dirty="0" err="1"/>
              <a:t>magmatické</a:t>
            </a:r>
            <a:r>
              <a:rPr lang="en-US" dirty="0"/>
              <a:t> </a:t>
            </a:r>
            <a:r>
              <a:rPr lang="en-US" dirty="0" err="1"/>
              <a:t>činnosti</a:t>
            </a:r>
            <a:r>
              <a:rPr lang="en-US" dirty="0"/>
              <a:t>, </a:t>
            </a:r>
            <a:r>
              <a:rPr lang="en-US" dirty="0" err="1"/>
              <a:t>kdy</a:t>
            </a:r>
            <a:r>
              <a:rPr lang="en-US" dirty="0"/>
              <a:t> </a:t>
            </a:r>
            <a:r>
              <a:rPr lang="en-US" dirty="0" err="1"/>
              <a:t>dojde</a:t>
            </a:r>
            <a:r>
              <a:rPr lang="en-US" dirty="0"/>
              <a:t> k </a:t>
            </a:r>
            <a:r>
              <a:rPr lang="en-US" dirty="0" err="1"/>
              <a:t>rychlému</a:t>
            </a:r>
            <a:r>
              <a:rPr lang="en-US" dirty="0"/>
              <a:t> </a:t>
            </a:r>
            <a:r>
              <a:rPr lang="en-US" dirty="0" err="1"/>
              <a:t>kontaktu</a:t>
            </a:r>
            <a:r>
              <a:rPr lang="en-US" dirty="0"/>
              <a:t> </a:t>
            </a:r>
            <a:r>
              <a:rPr lang="en-US" dirty="0" err="1"/>
              <a:t>žhavé</a:t>
            </a:r>
            <a:r>
              <a:rPr lang="en-US" dirty="0"/>
              <a:t> </a:t>
            </a:r>
            <a:r>
              <a:rPr lang="en-US" dirty="0" err="1"/>
              <a:t>kyselé</a:t>
            </a:r>
            <a:r>
              <a:rPr lang="en-US" dirty="0"/>
              <a:t> a </a:t>
            </a:r>
            <a:r>
              <a:rPr lang="en-US" dirty="0" err="1"/>
              <a:t>viskózní</a:t>
            </a:r>
            <a:r>
              <a:rPr lang="en-US" dirty="0"/>
              <a:t> </a:t>
            </a:r>
            <a:r>
              <a:rPr lang="en-US" dirty="0" err="1"/>
              <a:t>lávy</a:t>
            </a:r>
            <a:r>
              <a:rPr lang="en-US" dirty="0"/>
              <a:t> s </a:t>
            </a:r>
            <a:r>
              <a:rPr lang="en-US" dirty="0" err="1"/>
              <a:t>chladným</a:t>
            </a:r>
            <a:r>
              <a:rPr lang="en-US" dirty="0"/>
              <a:t> </a:t>
            </a:r>
            <a:r>
              <a:rPr lang="en-US" dirty="0" err="1"/>
              <a:t>prostředím</a:t>
            </a:r>
            <a:r>
              <a:rPr lang="en-US" dirty="0"/>
              <a:t> a </a:t>
            </a:r>
            <a:r>
              <a:rPr lang="en-US" dirty="0" err="1"/>
              <a:t>následnému</a:t>
            </a:r>
            <a:r>
              <a:rPr lang="en-US" dirty="0"/>
              <a:t> </a:t>
            </a:r>
            <a:r>
              <a:rPr lang="en-US" dirty="0" err="1"/>
              <a:t>rychlému</a:t>
            </a:r>
            <a:r>
              <a:rPr lang="en-US" dirty="0"/>
              <a:t> </a:t>
            </a:r>
            <a:r>
              <a:rPr lang="en-US" dirty="0" err="1"/>
              <a:t>utuhnutí</a:t>
            </a:r>
            <a:r>
              <a:rPr lang="en-US" dirty="0"/>
              <a:t>. </a:t>
            </a:r>
          </a:p>
        </p:txBody>
      </p:sp>
      <p:pic>
        <p:nvPicPr>
          <p:cNvPr id="7" name="Obrázek 6" descr="Obsah obrázku mapa, text&#10;&#10;Popis byl vytvořen automaticky">
            <a:extLst>
              <a:ext uri="{FF2B5EF4-FFF2-40B4-BE49-F238E27FC236}">
                <a16:creationId xmlns:a16="http://schemas.microsoft.com/office/drawing/2014/main" id="{D29F1485-914B-49E6-BC60-0966182F8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" y="2847474"/>
            <a:ext cx="9144000" cy="401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08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>
            <a:extLst>
              <a:ext uri="{FF2B5EF4-FFF2-40B4-BE49-F238E27FC236}">
                <a16:creationId xmlns:a16="http://schemas.microsoft.com/office/drawing/2014/main" id="{94500E04-7533-4446-AC1E-FBC3E81D6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201150" cy="690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2424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Zástupný symbol pro obsah 4">
            <a:extLst>
              <a:ext uri="{FF2B5EF4-FFF2-40B4-BE49-F238E27FC236}">
                <a16:creationId xmlns:a16="http://schemas.microsoft.com/office/drawing/2014/main" id="{C58F6C66-1975-4091-9D25-DC9332F0B9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36925" y="1154974"/>
            <a:ext cx="3133725" cy="4335462"/>
          </a:xfrm>
        </p:spPr>
      </p:pic>
      <p:pic>
        <p:nvPicPr>
          <p:cNvPr id="88067" name="Obrázek 5">
            <a:extLst>
              <a:ext uri="{FF2B5EF4-FFF2-40B4-BE49-F238E27FC236}">
                <a16:creationId xmlns:a16="http://schemas.microsoft.com/office/drawing/2014/main" id="{3365536F-5032-466E-9A9A-3F991530B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70" y="3704140"/>
            <a:ext cx="2208213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Obrázek 11">
            <a:extLst>
              <a:ext uri="{FF2B5EF4-FFF2-40B4-BE49-F238E27FC236}">
                <a16:creationId xmlns:a16="http://schemas.microsoft.com/office/drawing/2014/main" id="{597DAE77-2DDC-4569-A57A-51D223A66E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5" t="13046" r="13345" b="19206"/>
          <a:stretch>
            <a:fillRect/>
          </a:stretch>
        </p:blipFill>
        <p:spPr bwMode="auto">
          <a:xfrm>
            <a:off x="540870" y="4139265"/>
            <a:ext cx="22510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délník 17">
            <a:extLst>
              <a:ext uri="{FF2B5EF4-FFF2-40B4-BE49-F238E27FC236}">
                <a16:creationId xmlns:a16="http://schemas.microsoft.com/office/drawing/2014/main" id="{B74F02D1-02E6-4A34-ADA5-8C040A97A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752" y="5729640"/>
            <a:ext cx="863361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dirty="0">
                <a:latin typeface="+mn-lt"/>
                <a:cs typeface="Arial" charset="0"/>
              </a:rPr>
              <a:t>Špičák</a:t>
            </a:r>
            <a:r>
              <a:rPr lang="en-US" sz="2000" dirty="0">
                <a:latin typeface="+mn-lt"/>
                <a:cs typeface="Arial" charset="0"/>
              </a:rPr>
              <a:t> (C</a:t>
            </a:r>
            <a:r>
              <a:rPr lang="en-US" sz="2000" baseline="-25000" dirty="0">
                <a:latin typeface="+mn-lt"/>
                <a:cs typeface="Arial" charset="0"/>
              </a:rPr>
              <a:t>1</a:t>
            </a:r>
            <a:r>
              <a:rPr lang="en-US" sz="2000" dirty="0">
                <a:latin typeface="+mn-lt"/>
                <a:cs typeface="Arial" charset="0"/>
              </a:rPr>
              <a:t>)</a:t>
            </a:r>
            <a:r>
              <a:rPr lang="cs-CZ" sz="2000" dirty="0">
                <a:latin typeface="+mn-lt"/>
                <a:cs typeface="Arial" charset="0"/>
              </a:rPr>
              <a:t> fosilního medvěda hnědého </a:t>
            </a:r>
            <a:r>
              <a:rPr lang="en-US" sz="2000" dirty="0">
                <a:latin typeface="+mn-lt"/>
                <a:cs typeface="Arial" charset="0"/>
              </a:rPr>
              <a:t>(</a:t>
            </a:r>
            <a:r>
              <a:rPr lang="en-US" sz="2000" i="1" dirty="0" err="1">
                <a:latin typeface="+mn-lt"/>
                <a:cs typeface="Arial" charset="0"/>
              </a:rPr>
              <a:t>Ursus</a:t>
            </a:r>
            <a:r>
              <a:rPr lang="en-US" sz="2000" i="1" dirty="0">
                <a:latin typeface="+mn-lt"/>
                <a:cs typeface="Arial" charset="0"/>
              </a:rPr>
              <a:t> </a:t>
            </a:r>
            <a:r>
              <a:rPr lang="en-US" sz="2000" i="1" dirty="0" err="1">
                <a:latin typeface="+mn-lt"/>
                <a:cs typeface="Arial" charset="0"/>
              </a:rPr>
              <a:t>arctos</a:t>
            </a:r>
            <a:r>
              <a:rPr lang="en-US" sz="2000" dirty="0">
                <a:latin typeface="+mn-lt"/>
                <a:cs typeface="Arial" charset="0"/>
              </a:rPr>
              <a:t>)</a:t>
            </a:r>
            <a:r>
              <a:rPr lang="cs-CZ" sz="2000" dirty="0">
                <a:latin typeface="+mn-lt"/>
                <a:cs typeface="Arial" charset="0"/>
              </a:rPr>
              <a:t>, </a:t>
            </a:r>
            <a:r>
              <a:rPr lang="cs-CZ" sz="2000" dirty="0">
                <a:cs typeface="Arial" charset="0"/>
              </a:rPr>
              <a:t>g</a:t>
            </a:r>
            <a:r>
              <a:rPr lang="en-US" sz="2000" dirty="0" err="1">
                <a:cs typeface="Arial" charset="0"/>
              </a:rPr>
              <a:t>ravetti</a:t>
            </a:r>
            <a:r>
              <a:rPr lang="cs-CZ" sz="2000" dirty="0">
                <a:cs typeface="Arial" charset="0"/>
              </a:rPr>
              <a:t>e</a:t>
            </a:r>
            <a:r>
              <a:rPr lang="en-US" sz="2000" dirty="0">
                <a:cs typeface="Arial" charset="0"/>
              </a:rPr>
              <a:t>n</a:t>
            </a:r>
            <a:r>
              <a:rPr lang="cs-CZ" sz="2000" dirty="0">
                <a:latin typeface="+mn-lt"/>
                <a:cs typeface="Arial" charset="0"/>
              </a:rPr>
              <a:t>, </a:t>
            </a:r>
            <a:r>
              <a:rPr lang="en-US" sz="2000" dirty="0">
                <a:cs typeface="Arial" charset="0"/>
              </a:rPr>
              <a:t>26 640 ± 110 BP (</a:t>
            </a:r>
            <a:r>
              <a:rPr lang="cs-CZ" sz="2000" dirty="0" err="1">
                <a:cs typeface="Arial" charset="0"/>
              </a:rPr>
              <a:t>nek</a:t>
            </a:r>
            <a:r>
              <a:rPr lang="en-US" sz="2000" dirty="0" err="1">
                <a:cs typeface="Arial" charset="0"/>
              </a:rPr>
              <a:t>alib</a:t>
            </a:r>
            <a:r>
              <a:rPr lang="cs-CZ" sz="2000" dirty="0" err="1">
                <a:cs typeface="Arial" charset="0"/>
              </a:rPr>
              <a:t>ovaná</a:t>
            </a:r>
            <a:r>
              <a:rPr lang="cs-CZ" sz="2000" dirty="0">
                <a:cs typeface="Arial" charset="0"/>
              </a:rPr>
              <a:t> </a:t>
            </a:r>
            <a:r>
              <a:rPr lang="en-US" sz="2000" baseline="30000" dirty="0">
                <a:cs typeface="Arial" charset="0"/>
              </a:rPr>
              <a:t>14</a:t>
            </a:r>
            <a:r>
              <a:rPr lang="en-US" sz="2000" dirty="0">
                <a:cs typeface="Arial" charset="0"/>
              </a:rPr>
              <a:t>C data).</a:t>
            </a:r>
            <a:endParaRPr lang="cs-CZ" sz="2000" dirty="0">
              <a:latin typeface="+mn-lt"/>
              <a:cs typeface="Arial" charset="0"/>
            </a:endParaRPr>
          </a:p>
        </p:txBody>
      </p:sp>
      <p:sp>
        <p:nvSpPr>
          <p:cNvPr id="88071" name="Obdélník 1">
            <a:extLst>
              <a:ext uri="{FF2B5EF4-FFF2-40B4-BE49-F238E27FC236}">
                <a16:creationId xmlns:a16="http://schemas.microsoft.com/office/drawing/2014/main" id="{0F030AD1-235D-4779-9A5F-3956981F0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506" y="330994"/>
            <a:ext cx="29730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800" b="1" dirty="0" err="1"/>
              <a:t>Dolní</a:t>
            </a:r>
            <a:r>
              <a:rPr lang="en-US" altLang="cs-CZ" sz="2800" b="1" dirty="0"/>
              <a:t> </a:t>
            </a:r>
            <a:r>
              <a:rPr lang="en-US" altLang="cs-CZ" b="1" dirty="0" err="1"/>
              <a:t>Věstonice</a:t>
            </a:r>
            <a:r>
              <a:rPr lang="en-US" altLang="cs-CZ" sz="2800" b="1" dirty="0"/>
              <a:t> II</a:t>
            </a:r>
            <a:endParaRPr lang="cs-CZ" altLang="cs-CZ" sz="2800" b="1" dirty="0"/>
          </a:p>
        </p:txBody>
      </p:sp>
      <p:pic>
        <p:nvPicPr>
          <p:cNvPr id="88072" name="Picture 13">
            <a:extLst>
              <a:ext uri="{FF2B5EF4-FFF2-40B4-BE49-F238E27FC236}">
                <a16:creationId xmlns:a16="http://schemas.microsoft.com/office/drawing/2014/main" id="{7F2FF959-7688-4F22-B5AC-D6BC0B559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0" y="1389565"/>
            <a:ext cx="3081337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7038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Obrázek 6">
            <a:extLst>
              <a:ext uri="{FF2B5EF4-FFF2-40B4-BE49-F238E27FC236}">
                <a16:creationId xmlns:a16="http://schemas.microsoft.com/office/drawing/2014/main" id="{0354C046-FBD2-4D8D-9D4B-36BB9CD0C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123825"/>
            <a:ext cx="6415088" cy="641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Oval 4">
            <a:extLst>
              <a:ext uri="{FF2B5EF4-FFF2-40B4-BE49-F238E27FC236}">
                <a16:creationId xmlns:a16="http://schemas.microsoft.com/office/drawing/2014/main" id="{3840E1B8-044C-473F-92A9-77EF345F5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0763" y="4789488"/>
            <a:ext cx="2138362" cy="649287"/>
          </a:xfrm>
          <a:prstGeom prst="ellips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45" tIns="41473" rIns="82945" bIns="41473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36" name="Oval 5">
            <a:extLst>
              <a:ext uri="{FF2B5EF4-FFF2-40B4-BE49-F238E27FC236}">
                <a16:creationId xmlns:a16="http://schemas.microsoft.com/office/drawing/2014/main" id="{BC19602C-B989-4FBC-B9DB-68737F40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8550" y="1225550"/>
            <a:ext cx="552450" cy="898525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45" tIns="41473" rIns="82945" bIns="41473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37" name="Oval 6">
            <a:extLst>
              <a:ext uri="{FF2B5EF4-FFF2-40B4-BE49-F238E27FC236}">
                <a16:creationId xmlns:a16="http://schemas.microsoft.com/office/drawing/2014/main" id="{86FFF267-C912-4F5F-8D11-1F2251EFD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463" y="2651125"/>
            <a:ext cx="777875" cy="1639888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45" tIns="41473" rIns="82945" bIns="41473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2002954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>
            <a:extLst>
              <a:ext uri="{FF2B5EF4-FFF2-40B4-BE49-F238E27FC236}">
                <a16:creationId xmlns:a16="http://schemas.microsoft.com/office/drawing/2014/main" id="{7348164A-6F46-4843-85F9-CD00D5625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25413"/>
            <a:ext cx="6459537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0666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extLst>
              <a:ext uri="{FF2B5EF4-FFF2-40B4-BE49-F238E27FC236}">
                <a16:creationId xmlns:a16="http://schemas.microsoft.com/office/drawing/2014/main" id="{6D58B3A9-7662-4CA8-A5EC-3A59BADB5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0962"/>
            <a:ext cx="6696075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0324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">
            <a:extLst>
              <a:ext uri="{FF2B5EF4-FFF2-40B4-BE49-F238E27FC236}">
                <a16:creationId xmlns:a16="http://schemas.microsoft.com/office/drawing/2014/main" id="{27D97862-1D94-4B86-AE0B-21E0DC694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390745"/>
            <a:ext cx="6089650" cy="629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73731" name="Přímá spojovací šipka 5">
            <a:extLst>
              <a:ext uri="{FF2B5EF4-FFF2-40B4-BE49-F238E27FC236}">
                <a16:creationId xmlns:a16="http://schemas.microsoft.com/office/drawing/2014/main" id="{7E186D82-3B4F-4DDF-970C-7AA4EFDCBF2A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2174875" y="4660900"/>
            <a:ext cx="388938" cy="2587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3732" name="TextovéPole 1">
            <a:extLst>
              <a:ext uri="{FF2B5EF4-FFF2-40B4-BE49-F238E27FC236}">
                <a16:creationId xmlns:a16="http://schemas.microsoft.com/office/drawing/2014/main" id="{4FDFC19C-97CA-488F-8815-930389320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1236663"/>
            <a:ext cx="19446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Popůvky</a:t>
            </a:r>
          </a:p>
        </p:txBody>
      </p: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4562ACE1-44A0-403F-8EB3-9321B44BF210}"/>
              </a:ext>
            </a:extLst>
          </p:cNvPr>
          <p:cNvGraphicFramePr>
            <a:graphicFrameLocks noGrp="1"/>
          </p:cNvGraphicFramePr>
          <p:nvPr/>
        </p:nvGraphicFramePr>
        <p:xfrm>
          <a:off x="6465888" y="2060575"/>
          <a:ext cx="2333625" cy="3733802"/>
        </p:xfrm>
        <a:graphic>
          <a:graphicData uri="http://schemas.openxmlformats.org/drawingml/2006/table">
            <a:tbl>
              <a:tblPr/>
              <a:tblGrid>
                <a:gridCol w="1127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5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97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Element</a:t>
                      </a:r>
                      <a:endParaRPr lang="cs-CZ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latin typeface="+mn-lt"/>
                          <a:ea typeface="Calibri"/>
                          <a:cs typeface="Times New Roman"/>
                        </a:rPr>
                        <a:t>Content</a:t>
                      </a:r>
                      <a:endParaRPr lang="cs-CZ" sz="16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Calibri"/>
                          <a:cs typeface="Times New Roman"/>
                        </a:rPr>
                        <a:t>[mg kg</a:t>
                      </a:r>
                      <a:r>
                        <a:rPr lang="en-US" sz="1600" baseline="30000" dirty="0">
                          <a:latin typeface="+mn-lt"/>
                          <a:ea typeface="Calibri"/>
                          <a:cs typeface="Times New Roman"/>
                        </a:rPr>
                        <a:t>-1</a:t>
                      </a:r>
                      <a:r>
                        <a:rPr lang="en-US" sz="1600" dirty="0">
                          <a:latin typeface="+mn-lt"/>
                          <a:ea typeface="Calibri"/>
                          <a:cs typeface="Times New Roman"/>
                        </a:rPr>
                        <a:t>]</a:t>
                      </a:r>
                      <a:endParaRPr lang="cs-CZ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8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Na</a:t>
                      </a:r>
                      <a:endParaRPr lang="cs-CZ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+mn-lt"/>
                          <a:ea typeface="Calibri"/>
                          <a:cs typeface="Times New Roman"/>
                        </a:rPr>
                        <a:t>7545.511</a:t>
                      </a: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8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Mg</a:t>
                      </a:r>
                      <a:endParaRPr lang="cs-CZ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+mn-lt"/>
                          <a:ea typeface="Calibri"/>
                          <a:cs typeface="Times New Roman"/>
                        </a:rPr>
                        <a:t>87.26532</a:t>
                      </a: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8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Al</a:t>
                      </a:r>
                      <a:endParaRPr lang="cs-CZ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+mn-lt"/>
                          <a:ea typeface="Calibri"/>
                          <a:cs typeface="Times New Roman"/>
                        </a:rPr>
                        <a:t>15103.68</a:t>
                      </a: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8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Si</a:t>
                      </a: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91507.3</a:t>
                      </a: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8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P</a:t>
                      </a:r>
                      <a:endParaRPr lang="cs-CZ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+mn-lt"/>
                          <a:ea typeface="Calibri"/>
                          <a:cs typeface="Times New Roman"/>
                        </a:rPr>
                        <a:t>20.45951</a:t>
                      </a: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8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K</a:t>
                      </a: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618666.5</a:t>
                      </a: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48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Ca</a:t>
                      </a:r>
                      <a:endParaRPr lang="cs-CZ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+mn-lt"/>
                          <a:ea typeface="Calibri"/>
                          <a:cs typeface="Times New Roman"/>
                        </a:rPr>
                        <a:t>1624.135</a:t>
                      </a: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3500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Obrázek 6">
            <a:extLst>
              <a:ext uri="{FF2B5EF4-FFF2-40B4-BE49-F238E27FC236}">
                <a16:creationId xmlns:a16="http://schemas.microsoft.com/office/drawing/2014/main" id="{F12B57D3-A4A1-40FB-932C-2CDAD9024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695325"/>
            <a:ext cx="6161087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5">
            <a:extLst>
              <a:ext uri="{FF2B5EF4-FFF2-40B4-BE49-F238E27FC236}">
                <a16:creationId xmlns:a16="http://schemas.microsoft.com/office/drawing/2014/main" id="{C50AFD1B-7E9D-4264-963C-8457D59C0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1" y="3573016"/>
            <a:ext cx="1406740" cy="200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4352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Nadpis 1">
            <a:extLst>
              <a:ext uri="{FF2B5EF4-FFF2-40B4-BE49-F238E27FC236}">
                <a16:creationId xmlns:a16="http://schemas.microsoft.com/office/drawing/2014/main" id="{9E2EDA53-FCE8-4755-8DD3-C4805C0FC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/>
              <a:t>Provenience obsidiánu</a:t>
            </a:r>
          </a:p>
        </p:txBody>
      </p:sp>
      <p:pic>
        <p:nvPicPr>
          <p:cNvPr id="105474" name="Picture 2" descr="Výsledek obrázku pro carpathian obsidian">
            <a:extLst>
              <a:ext uri="{FF2B5EF4-FFF2-40B4-BE49-F238E27FC236}">
                <a16:creationId xmlns:a16="http://schemas.microsoft.com/office/drawing/2014/main" id="{08486861-ED70-4B0F-8499-C4E32D1C8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63" y="1340768"/>
            <a:ext cx="8007646" cy="541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3939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CA45E9C-9E0D-46F7-A5A0-A0450B733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530" y="2689820"/>
            <a:ext cx="6848475" cy="3619500"/>
          </a:xfrm>
          <a:prstGeom prst="rect">
            <a:avLst/>
          </a:prstGeom>
        </p:spPr>
      </p:pic>
      <p:pic>
        <p:nvPicPr>
          <p:cNvPr id="103426" name="Picture 2" descr="Výsledek obrázku pro carpathian obsidian">
            <a:extLst>
              <a:ext uri="{FF2B5EF4-FFF2-40B4-BE49-F238E27FC236}">
                <a16:creationId xmlns:a16="http://schemas.microsoft.com/office/drawing/2014/main" id="{C6BA8DF4-57AE-4BE4-BBB1-4738635E7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290756"/>
            <a:ext cx="1940220" cy="129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739F6473-33F1-4ABC-A205-FC72300A7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506" y="129856"/>
            <a:ext cx="2496261" cy="199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5">
            <a:extLst>
              <a:ext uri="{FF2B5EF4-FFF2-40B4-BE49-F238E27FC236}">
                <a16:creationId xmlns:a16="http://schemas.microsoft.com/office/drawing/2014/main" id="{11A866BC-9261-4D66-9320-8CD100584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982" y="392457"/>
            <a:ext cx="1131725" cy="63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/>
              <a:t>Viničky</a:t>
            </a:r>
            <a:r>
              <a:rPr lang="cs-CZ" altLang="cs-CZ" sz="1800" dirty="0"/>
              <a:t> Slovakia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D4DE7CDC-563B-4C59-97A4-5EF442ABD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637" y="129856"/>
            <a:ext cx="2496260" cy="206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7">
            <a:extLst>
              <a:ext uri="{FF2B5EF4-FFF2-40B4-BE49-F238E27FC236}">
                <a16:creationId xmlns:a16="http://schemas.microsoft.com/office/drawing/2014/main" id="{6FC05413-8711-4674-B72B-4A82C60F9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048" y="397393"/>
            <a:ext cx="1152128" cy="63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/>
              <a:t>Kašov</a:t>
            </a:r>
            <a:endParaRPr lang="cs-CZ" altLang="cs-CZ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Slovakia</a:t>
            </a:r>
          </a:p>
        </p:txBody>
      </p:sp>
    </p:spTree>
    <p:extLst>
      <p:ext uri="{BB962C8B-B14F-4D97-AF65-F5344CB8AC3E}">
        <p14:creationId xmlns:p14="http://schemas.microsoft.com/office/powerpoint/2010/main" val="36751487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2C8643-5A14-4F11-AC71-05D0401BE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Chronologie</a:t>
            </a:r>
            <a:r>
              <a:rPr lang="en-US" sz="2800" dirty="0"/>
              <a:t> </a:t>
            </a:r>
            <a:r>
              <a:rPr lang="en-US" sz="2800" dirty="0" err="1"/>
              <a:t>paleolitu</a:t>
            </a:r>
            <a:endParaRPr lang="en-US" sz="28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48A79B4-7BCB-4E68-823C-3B7605EDA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49" y="1916832"/>
            <a:ext cx="8491102" cy="392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013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Výsledek obrázku pro szeletien">
            <a:extLst>
              <a:ext uri="{FF2B5EF4-FFF2-40B4-BE49-F238E27FC236}">
                <a16:creationId xmlns:a16="http://schemas.microsoft.com/office/drawing/2014/main" id="{DCF763FB-7D77-420C-9472-06BE1661E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74426"/>
            <a:ext cx="2808312" cy="389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9A12806-DEA5-4840-9D65-17A81D698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245" y="3155351"/>
            <a:ext cx="5173012" cy="371703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4D9B1D9-94C0-4A37-A3AF-F84BAF5BF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554" y="34498"/>
            <a:ext cx="4983703" cy="3573016"/>
          </a:xfrm>
          <a:prstGeom prst="rect">
            <a:avLst/>
          </a:prstGeom>
        </p:spPr>
      </p:pic>
      <p:sp>
        <p:nvSpPr>
          <p:cNvPr id="695" name="TextovéPole 694">
            <a:extLst>
              <a:ext uri="{FF2B5EF4-FFF2-40B4-BE49-F238E27FC236}">
                <a16:creationId xmlns:a16="http://schemas.microsoft.com/office/drawing/2014/main" id="{C08FCEEE-FB2F-4FD9-8290-2AF77361BF6E}"/>
              </a:ext>
            </a:extLst>
          </p:cNvPr>
          <p:cNvSpPr txBox="1"/>
          <p:nvPr/>
        </p:nvSpPr>
        <p:spPr>
          <a:xfrm>
            <a:off x="1115616" y="381391"/>
            <a:ext cx="1525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err="1"/>
              <a:t>Szeletien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161491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F824A29-0D46-4EFF-9D04-64E8A682C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9" y="3393716"/>
            <a:ext cx="4665792" cy="334765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2E4AACB-6A3F-4D17-AE2D-33A34281D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2746648" cy="994122"/>
          </a:xfrm>
        </p:spPr>
        <p:txBody>
          <a:bodyPr/>
          <a:lstStyle/>
          <a:p>
            <a:r>
              <a:rPr lang="cs-CZ" sz="2800" b="1" dirty="0">
                <a:latin typeface="+mn-lt"/>
              </a:rPr>
              <a:t>Aurignacien</a:t>
            </a:r>
            <a:endParaRPr lang="en-US" sz="2800" b="1" dirty="0">
              <a:latin typeface="+mn-lt"/>
            </a:endParaRPr>
          </a:p>
        </p:txBody>
      </p:sp>
      <p:pic>
        <p:nvPicPr>
          <p:cNvPr id="107522" name="Picture 2" descr="Výsledek obrázku pro aurignacien">
            <a:extLst>
              <a:ext uri="{FF2B5EF4-FFF2-40B4-BE49-F238E27FC236}">
                <a16:creationId xmlns:a16="http://schemas.microsoft.com/office/drawing/2014/main" id="{58103226-BE21-4164-9C26-DF6DDC353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2952328" cy="418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81B562E-B605-4CD2-B76A-BCDDB59CE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6861" y="44624"/>
            <a:ext cx="5161221" cy="367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6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823D917E-D815-4121-829A-CB788BDAFE2E}"/>
              </a:ext>
            </a:extLst>
          </p:cNvPr>
          <p:cNvGraphicFramePr>
            <a:graphicFrameLocks noGrp="1"/>
          </p:cNvGraphicFramePr>
          <p:nvPr/>
        </p:nvGraphicFramePr>
        <p:xfrm>
          <a:off x="2843808" y="305593"/>
          <a:ext cx="6072188" cy="2355851"/>
        </p:xfrm>
        <a:graphic>
          <a:graphicData uri="http://schemas.openxmlformats.org/drawingml/2006/table">
            <a:tbl>
              <a:tblPr/>
              <a:tblGrid>
                <a:gridCol w="19270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07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44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97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 b="1" dirty="0">
                          <a:latin typeface="Calibri"/>
                          <a:ea typeface="Calibri"/>
                          <a:cs typeface="Times New Roman"/>
                        </a:rPr>
                        <a:t>Prvek</a:t>
                      </a:r>
                      <a:endParaRPr lang="cs-CZ" sz="2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 b="1" noProof="0" dirty="0">
                          <a:latin typeface="Calibri"/>
                          <a:ea typeface="Calibri"/>
                          <a:cs typeface="Times New Roman"/>
                        </a:rPr>
                        <a:t>obsah</a:t>
                      </a:r>
                      <a:r>
                        <a:rPr lang="cs-CZ" sz="2200" b="1" dirty="0">
                          <a:latin typeface="Calibri"/>
                          <a:ea typeface="Calibri"/>
                          <a:cs typeface="Times New Roman"/>
                        </a:rPr>
                        <a:t> prvku (µg/g)</a:t>
                      </a:r>
                      <a:endParaRPr lang="cs-CZ" sz="2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 b="1">
                          <a:latin typeface="Calibri"/>
                          <a:ea typeface="Calibri"/>
                          <a:cs typeface="Times New Roman"/>
                        </a:rPr>
                        <a:t>RSD</a:t>
                      </a:r>
                      <a:endParaRPr lang="cs-CZ" sz="2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3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>
                          <a:latin typeface="Calibri"/>
                          <a:ea typeface="Calibri"/>
                          <a:cs typeface="Times New Roman"/>
                        </a:rPr>
                        <a:t>Ba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 dirty="0">
                          <a:latin typeface="Calibri"/>
                          <a:ea typeface="Calibri"/>
                          <a:cs typeface="Times New Roman"/>
                        </a:rPr>
                        <a:t>101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 dirty="0"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3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>
                          <a:latin typeface="Calibri"/>
                          <a:ea typeface="Calibri"/>
                          <a:cs typeface="Times New Roman"/>
                        </a:rPr>
                        <a:t>Zn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 dirty="0">
                          <a:latin typeface="Calibri"/>
                          <a:ea typeface="Calibri"/>
                          <a:cs typeface="Times New Roman"/>
                        </a:rPr>
                        <a:t>184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 dirty="0"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3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 dirty="0" err="1">
                          <a:latin typeface="Calibri"/>
                          <a:ea typeface="Calibri"/>
                          <a:cs typeface="Times New Roman"/>
                        </a:rPr>
                        <a:t>Sr</a:t>
                      </a:r>
                      <a:endParaRPr lang="cs-CZ" sz="2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 dirty="0">
                          <a:latin typeface="Calibri"/>
                          <a:ea typeface="Calibri"/>
                          <a:cs typeface="Times New Roman"/>
                        </a:rPr>
                        <a:t>374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 dirty="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9112" name="Obdélník 4">
            <a:extLst>
              <a:ext uri="{FF2B5EF4-FFF2-40B4-BE49-F238E27FC236}">
                <a16:creationId xmlns:a16="http://schemas.microsoft.com/office/drawing/2014/main" id="{2409C2B6-E15B-44E6-B0BC-6379BE8F2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3789040"/>
            <a:ext cx="7286625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/>
              <a:t>obsah Zn </a:t>
            </a:r>
            <a:r>
              <a:rPr lang="en-US" altLang="cs-CZ" sz="2200" dirty="0"/>
              <a:t>[</a:t>
            </a:r>
            <a:r>
              <a:rPr lang="cs-CZ" altLang="cs-CZ" sz="2200" dirty="0"/>
              <a:t>mg/kg</a:t>
            </a:r>
            <a:r>
              <a:rPr lang="en-US" altLang="cs-CZ" sz="2200" dirty="0"/>
              <a:t>] </a:t>
            </a:r>
            <a:r>
              <a:rPr lang="cs-CZ" altLang="cs-CZ" sz="2200" dirty="0"/>
              <a:t>:       býložravci </a:t>
            </a:r>
            <a:r>
              <a:rPr lang="en-US" altLang="cs-CZ" sz="2200" dirty="0">
                <a:sym typeface="Symbol" panose="05050102010706020507" pitchFamily="18" charset="2"/>
              </a:rPr>
              <a:t></a:t>
            </a:r>
            <a:r>
              <a:rPr lang="cs-CZ" altLang="cs-CZ" sz="2200" dirty="0"/>
              <a:t> </a:t>
            </a:r>
            <a:r>
              <a:rPr lang="cs-CZ" altLang="cs-CZ" sz="2200" b="1" dirty="0">
                <a:solidFill>
                  <a:srgbClr val="FF0000"/>
                </a:solidFill>
              </a:rPr>
              <a:t>všežravci</a:t>
            </a:r>
            <a:r>
              <a:rPr lang="cs-CZ" altLang="cs-CZ" sz="2200" dirty="0"/>
              <a:t> </a:t>
            </a:r>
            <a:r>
              <a:rPr lang="en-US" altLang="cs-CZ" sz="2200" dirty="0">
                <a:sym typeface="Symbol" panose="05050102010706020507" pitchFamily="18" charset="2"/>
              </a:rPr>
              <a:t></a:t>
            </a:r>
            <a:r>
              <a:rPr lang="cs-CZ" altLang="cs-CZ" sz="2200" dirty="0"/>
              <a:t> </a:t>
            </a:r>
            <a:r>
              <a:rPr lang="cs-CZ" altLang="cs-CZ" sz="2200" b="1" dirty="0">
                <a:solidFill>
                  <a:srgbClr val="FF0000"/>
                </a:solidFill>
              </a:rPr>
              <a:t>masožravci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/>
              <a:t>                                              90-150 </a:t>
            </a:r>
            <a:r>
              <a:rPr lang="en-US" altLang="cs-CZ" sz="2200" dirty="0">
                <a:sym typeface="Symbol" panose="05050102010706020507" pitchFamily="18" charset="2"/>
              </a:rPr>
              <a:t></a:t>
            </a:r>
            <a:r>
              <a:rPr lang="cs-CZ" altLang="cs-CZ" sz="2200" dirty="0"/>
              <a:t> </a:t>
            </a:r>
            <a:r>
              <a:rPr lang="cs-CZ" altLang="cs-CZ" sz="2200" b="1" dirty="0">
                <a:solidFill>
                  <a:srgbClr val="FF0000"/>
                </a:solidFill>
              </a:rPr>
              <a:t>120-220</a:t>
            </a:r>
            <a:r>
              <a:rPr lang="cs-CZ" altLang="cs-CZ" sz="2200" dirty="0"/>
              <a:t>  </a:t>
            </a:r>
            <a:r>
              <a:rPr lang="en-US" altLang="cs-CZ" sz="2200" dirty="0">
                <a:sym typeface="Symbol" panose="05050102010706020507" pitchFamily="18" charset="2"/>
              </a:rPr>
              <a:t></a:t>
            </a:r>
            <a:r>
              <a:rPr lang="en-US" altLang="cs-CZ" sz="2200" dirty="0"/>
              <a:t> </a:t>
            </a:r>
            <a:r>
              <a:rPr lang="en-US" altLang="cs-CZ" sz="2200" b="1" dirty="0">
                <a:solidFill>
                  <a:srgbClr val="FF0000"/>
                </a:solidFill>
              </a:rPr>
              <a:t>175-250</a:t>
            </a:r>
            <a:r>
              <a:rPr lang="en-US" altLang="cs-CZ" sz="2200" dirty="0"/>
              <a:t> </a:t>
            </a:r>
            <a:endParaRPr lang="cs-CZ" altLang="cs-CZ" sz="22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cs-CZ" altLang="cs-CZ" sz="2200" dirty="0"/>
          </a:p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2200" dirty="0" err="1"/>
              <a:t>Content</a:t>
            </a:r>
            <a:r>
              <a:rPr lang="cs-CZ" altLang="cs-CZ" sz="2200" dirty="0"/>
              <a:t> </a:t>
            </a:r>
            <a:r>
              <a:rPr lang="cs-CZ" altLang="cs-CZ" sz="2200" dirty="0" err="1"/>
              <a:t>Sr</a:t>
            </a:r>
            <a:r>
              <a:rPr lang="en-US" altLang="cs-CZ" sz="2200" dirty="0"/>
              <a:t>[</a:t>
            </a:r>
            <a:r>
              <a:rPr lang="cs-CZ" altLang="cs-CZ" sz="2200" dirty="0"/>
              <a:t>mg/kg</a:t>
            </a:r>
            <a:r>
              <a:rPr lang="en-US" altLang="cs-CZ" sz="2200" dirty="0"/>
              <a:t>]</a:t>
            </a:r>
            <a:r>
              <a:rPr lang="cs-CZ" altLang="cs-CZ" sz="2200" dirty="0"/>
              <a:t>:        </a:t>
            </a:r>
            <a:r>
              <a:rPr lang="cs-CZ" altLang="cs-CZ" sz="2200" b="1" dirty="0">
                <a:solidFill>
                  <a:srgbClr val="FF0000"/>
                </a:solidFill>
              </a:rPr>
              <a:t>masožravci</a:t>
            </a:r>
            <a:r>
              <a:rPr lang="cs-CZ" altLang="cs-CZ" sz="2200" dirty="0"/>
              <a:t> → </a:t>
            </a:r>
            <a:r>
              <a:rPr lang="cs-CZ" altLang="cs-CZ" sz="2200" b="1" dirty="0">
                <a:solidFill>
                  <a:srgbClr val="FF0000"/>
                </a:solidFill>
              </a:rPr>
              <a:t>všežravci</a:t>
            </a:r>
            <a:r>
              <a:rPr lang="cs-CZ" altLang="cs-CZ" sz="2200" dirty="0"/>
              <a:t> → býložravci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2200" b="1" dirty="0">
                <a:solidFill>
                  <a:srgbClr val="FF0000"/>
                </a:solidFill>
              </a:rPr>
              <a:t>                                            100-300</a:t>
            </a:r>
            <a:r>
              <a:rPr lang="cs-CZ" altLang="cs-CZ" sz="2200" dirty="0"/>
              <a:t>    → </a:t>
            </a:r>
            <a:r>
              <a:rPr lang="cs-CZ" altLang="cs-CZ" sz="2200" b="1" dirty="0">
                <a:solidFill>
                  <a:srgbClr val="FF0000"/>
                </a:solidFill>
              </a:rPr>
              <a:t>150-400</a:t>
            </a:r>
            <a:r>
              <a:rPr lang="cs-CZ" altLang="cs-CZ" sz="2200" dirty="0"/>
              <a:t>   →   400-500</a:t>
            </a:r>
          </a:p>
        </p:txBody>
      </p:sp>
      <p:pic>
        <p:nvPicPr>
          <p:cNvPr id="89113" name="Obrázek 7">
            <a:extLst>
              <a:ext uri="{FF2B5EF4-FFF2-40B4-BE49-F238E27FC236}">
                <a16:creationId xmlns:a16="http://schemas.microsoft.com/office/drawing/2014/main" id="{83195DFC-9704-4050-B187-EF385BB5D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0580"/>
            <a:ext cx="1584176" cy="21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96234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D5ABCD3-D7EB-44D9-A4C3-F3117C741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3269674"/>
            <a:ext cx="4871839" cy="349994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D925BEF-9539-4246-A3AD-3DAB2F536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579" y="89625"/>
            <a:ext cx="4999976" cy="358510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C47D4F3-829A-436D-AB01-A97D2AA478C8}"/>
              </a:ext>
            </a:extLst>
          </p:cNvPr>
          <p:cNvSpPr txBox="1"/>
          <p:nvPr/>
        </p:nvSpPr>
        <p:spPr>
          <a:xfrm>
            <a:off x="899592" y="404664"/>
            <a:ext cx="1759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err="1"/>
              <a:t>Gravettien</a:t>
            </a:r>
            <a:endParaRPr lang="en-US" sz="2800" b="1" dirty="0"/>
          </a:p>
        </p:txBody>
      </p:sp>
      <p:pic>
        <p:nvPicPr>
          <p:cNvPr id="8" name="Picture 2" descr="C:\Users\Ondra\Documents\Archeologie\Opava\Paleolit střední Evropy\Gravettien\ŠI Předmostí.jpg">
            <a:extLst>
              <a:ext uri="{FF2B5EF4-FFF2-40B4-BE49-F238E27FC236}">
                <a16:creationId xmlns:a16="http://schemas.microsoft.com/office/drawing/2014/main" id="{FB970107-E3D4-4213-AB76-EA1D34600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36316"/>
            <a:ext cx="3096344" cy="393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6999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044DFC-F034-46E2-B019-71A29AFE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466728" cy="706090"/>
          </a:xfrm>
        </p:spPr>
        <p:txBody>
          <a:bodyPr/>
          <a:lstStyle/>
          <a:p>
            <a:r>
              <a:rPr lang="cs-CZ" sz="2800" b="1" dirty="0" err="1"/>
              <a:t>Epigravettien</a:t>
            </a:r>
            <a:endParaRPr lang="en-US" sz="2800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620A982-EFEE-462F-A00C-D22341323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3114365"/>
            <a:ext cx="5034153" cy="361254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DB4C24E-51E0-4648-B46D-E5AF290A8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582" y="31626"/>
            <a:ext cx="4734963" cy="339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536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0F801A6-C329-48DA-B993-2D3575239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455" y="3284984"/>
            <a:ext cx="4897527" cy="351379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F2161CE-A126-4D2D-A4A2-A145FDFB5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140712"/>
            <a:ext cx="4896543" cy="351379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6C5DC4B-3A46-4AD7-A009-D8631C9A78CB}"/>
              </a:ext>
            </a:extLst>
          </p:cNvPr>
          <p:cNvSpPr txBox="1"/>
          <p:nvPr/>
        </p:nvSpPr>
        <p:spPr>
          <a:xfrm>
            <a:off x="313834" y="216024"/>
            <a:ext cx="2569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err="1"/>
              <a:t>Epimagdalenien</a:t>
            </a:r>
            <a:endParaRPr lang="en-US" sz="2800" b="1" dirty="0"/>
          </a:p>
        </p:txBody>
      </p:sp>
      <p:pic>
        <p:nvPicPr>
          <p:cNvPr id="9" name="Obrázek 8" descr="Obsah obrázku text, kreslení&#10;&#10;Popis byl vytvořen automaticky">
            <a:extLst>
              <a:ext uri="{FF2B5EF4-FFF2-40B4-BE49-F238E27FC236}">
                <a16:creationId xmlns:a16="http://schemas.microsoft.com/office/drawing/2014/main" id="{B3BB2452-4C44-47A3-8A41-E84A1876A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60" y="2348880"/>
            <a:ext cx="3145301" cy="414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708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CBEABCC-A95A-4F18-9F93-86F176D2C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3284984"/>
            <a:ext cx="4824536" cy="346212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BEA7139-4DFC-41C3-B6D5-135558C1F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5" y="148868"/>
            <a:ext cx="4968552" cy="356488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C6CBF65-9B04-448B-BDB5-B5012476F291}"/>
              </a:ext>
            </a:extLst>
          </p:cNvPr>
          <p:cNvSpPr txBox="1"/>
          <p:nvPr/>
        </p:nvSpPr>
        <p:spPr>
          <a:xfrm>
            <a:off x="467544" y="836712"/>
            <a:ext cx="2516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Pozdní paleolit a mezolit</a:t>
            </a:r>
            <a:endParaRPr lang="en-US" b="1" dirty="0"/>
          </a:p>
        </p:txBody>
      </p:sp>
      <p:pic>
        <p:nvPicPr>
          <p:cNvPr id="7" name="Zástupný symbol pro obsah 3">
            <a:extLst>
              <a:ext uri="{FF2B5EF4-FFF2-40B4-BE49-F238E27FC236}">
                <a16:creationId xmlns:a16="http://schemas.microsoft.com/office/drawing/2014/main" id="{95393421-531D-49AE-B9DF-33AC203683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08" y="2996952"/>
            <a:ext cx="2862545" cy="3564880"/>
          </a:xfrm>
        </p:spPr>
      </p:pic>
    </p:spTree>
    <p:extLst>
      <p:ext uri="{BB962C8B-B14F-4D97-AF65-F5344CB8AC3E}">
        <p14:creationId xmlns:p14="http://schemas.microsoft.com/office/powerpoint/2010/main" val="8917146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995" name="Object 3">
            <a:extLst>
              <a:ext uri="{FF2B5EF4-FFF2-40B4-BE49-F238E27FC236}">
                <a16:creationId xmlns:a16="http://schemas.microsoft.com/office/drawing/2014/main" id="{94CA698D-58C4-43CB-9492-846323FB25F2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333347" y="3068960"/>
          <a:ext cx="6902949" cy="3672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2" imgW="11791950" imgH="5657850" progId="Excel.Chart.8">
                  <p:embed/>
                </p:oleObj>
              </mc:Choice>
              <mc:Fallback>
                <p:oleObj name="Graf" r:id="rId2" imgW="11791950" imgH="5657850" progId="Excel.Chart.8">
                  <p:embed/>
                  <p:pic>
                    <p:nvPicPr>
                      <p:cNvPr id="84995" name="Object 3">
                        <a:extLst>
                          <a:ext uri="{FF2B5EF4-FFF2-40B4-BE49-F238E27FC236}">
                            <a16:creationId xmlns:a16="http://schemas.microsoft.com/office/drawing/2014/main" id="{94CA698D-58C4-43CB-9492-846323FB25F2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347" y="3068960"/>
                        <a:ext cx="6902949" cy="36724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996" name="Text Box 5">
            <a:extLst>
              <a:ext uri="{FF2B5EF4-FFF2-40B4-BE49-F238E27FC236}">
                <a16:creationId xmlns:a16="http://schemas.microsoft.com/office/drawing/2014/main" id="{70939682-7514-4E1B-A56F-FC2D92FEB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343" y="419193"/>
            <a:ext cx="171886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latin typeface="+mn-lt"/>
              </a:rPr>
              <a:t>Strachotín</a:t>
            </a:r>
          </a:p>
        </p:txBody>
      </p:sp>
      <p:sp>
        <p:nvSpPr>
          <p:cNvPr id="84997" name="Text Box 6">
            <a:extLst>
              <a:ext uri="{FF2B5EF4-FFF2-40B4-BE49-F238E27FC236}">
                <a16:creationId xmlns:a16="http://schemas.microsoft.com/office/drawing/2014/main" id="{EEFB9039-043B-4822-9212-6C56558B0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4031" y="2290126"/>
            <a:ext cx="2178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n-lt"/>
              </a:rPr>
              <a:t>Vyloupený hrob č. 80</a:t>
            </a:r>
          </a:p>
        </p:txBody>
      </p:sp>
      <p:pic>
        <p:nvPicPr>
          <p:cNvPr id="84998" name="Picture 8" descr="steh">
            <a:extLst>
              <a:ext uri="{FF2B5EF4-FFF2-40B4-BE49-F238E27FC236}">
                <a16:creationId xmlns:a16="http://schemas.microsoft.com/office/drawing/2014/main" id="{17F2E985-49A6-4268-9E1A-0EA2D18EDB4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081" y="116631"/>
            <a:ext cx="3684276" cy="511902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85EC9735-70C7-4E60-8C3E-3581DF83295E}"/>
              </a:ext>
            </a:extLst>
          </p:cNvPr>
          <p:cNvSpPr/>
          <p:nvPr/>
        </p:nvSpPr>
        <p:spPr>
          <a:xfrm>
            <a:off x="167643" y="1118605"/>
            <a:ext cx="49084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dirty="0">
                <a:cs typeface="Times New Roman" panose="02020603050405020304" pitchFamily="18" charset="0"/>
              </a:rPr>
              <a:t>výzkum pohřebiště z doby stěhování národů (kmen Langobardů)</a:t>
            </a:r>
          </a:p>
        </p:txBody>
      </p:sp>
    </p:spTree>
    <p:extLst>
      <p:ext uri="{BB962C8B-B14F-4D97-AF65-F5344CB8AC3E}">
        <p14:creationId xmlns:p14="http://schemas.microsoft.com/office/powerpoint/2010/main" val="11974907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513C4AD-C409-4815-9178-9F07A397FD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840688" y="2217049"/>
            <a:ext cx="3051000" cy="4608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68D8CBB-49A4-47EC-8D85-5A85AF97AF8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62408" y="2924944"/>
            <a:ext cx="5292869" cy="376318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0BD75000-4F21-48BF-B1CC-BF39472D0AE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85799" y="411256"/>
            <a:ext cx="4413925" cy="1200329"/>
          </a:xfrm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cs-CZ" sz="3600" dirty="0"/>
              <a:t>Reakce pozůstatků s mědí</a:t>
            </a:r>
          </a:p>
        </p:txBody>
      </p:sp>
      <p:sp>
        <p:nvSpPr>
          <p:cNvPr id="5" name="Volný tvar: obrazec 4">
            <a:extLst>
              <a:ext uri="{FF2B5EF4-FFF2-40B4-BE49-F238E27FC236}">
                <a16:creationId xmlns:a16="http://schemas.microsoft.com/office/drawing/2014/main" id="{B9B60029-CFA2-413B-A6FD-A0A77FAF8823}"/>
              </a:ext>
            </a:extLst>
          </p:cNvPr>
          <p:cNvSpPr/>
          <p:nvPr/>
        </p:nvSpPr>
        <p:spPr>
          <a:xfrm>
            <a:off x="1187624" y="1981784"/>
            <a:ext cx="3912100" cy="703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rtl="0" hangingPunct="1">
              <a:buNone/>
              <a:tabLst/>
            </a:pPr>
            <a:r>
              <a:rPr lang="cs-CZ" sz="2000" dirty="0">
                <a:latin typeface="Times New Roman" pitchFamily="18"/>
                <a:ea typeface="Lucida Sans Unicode" pitchFamily="2"/>
                <a:cs typeface="Tahoma" pitchFamily="2"/>
              </a:rPr>
              <a:t>Kosterní materiál z jihoafrických muzeí</a:t>
            </a:r>
          </a:p>
        </p:txBody>
      </p:sp>
      <p:pic>
        <p:nvPicPr>
          <p:cNvPr id="3074" name="Picture 2" descr="Bones Stained Green By Copper Jewelry - Archive - The 9th Age">
            <a:extLst>
              <a:ext uri="{FF2B5EF4-FFF2-40B4-BE49-F238E27FC236}">
                <a16:creationId xmlns:a16="http://schemas.microsoft.com/office/drawing/2014/main" id="{86D9D34C-10A9-4A0D-B83E-C22537253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57699" y="-312339"/>
            <a:ext cx="1824165" cy="276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73788" cy="1020762"/>
          </a:xfrm>
        </p:spPr>
        <p:txBody>
          <a:bodyPr>
            <a:normAutofit/>
          </a:bodyPr>
          <a:lstStyle/>
          <a:p>
            <a:r>
              <a:rPr lang="cs-CZ" sz="2400" b="1" dirty="0"/>
              <a:t>Kontaminace kosti korozními produkty mědi</a:t>
            </a:r>
          </a:p>
        </p:txBody>
      </p:sp>
      <p:grpSp>
        <p:nvGrpSpPr>
          <p:cNvPr id="15363" name="Group 3"/>
          <p:cNvGrpSpPr>
            <a:grpSpLocks/>
          </p:cNvGrpSpPr>
          <p:nvPr/>
        </p:nvGrpSpPr>
        <p:grpSpPr bwMode="auto">
          <a:xfrm>
            <a:off x="468313" y="1196975"/>
            <a:ext cx="7559675" cy="5472113"/>
            <a:chOff x="158" y="677"/>
            <a:chExt cx="5142" cy="3333"/>
          </a:xfrm>
        </p:grpSpPr>
        <p:grpSp>
          <p:nvGrpSpPr>
            <p:cNvPr id="15364" name="Group 4"/>
            <p:cNvGrpSpPr>
              <a:grpSpLocks/>
            </p:cNvGrpSpPr>
            <p:nvPr/>
          </p:nvGrpSpPr>
          <p:grpSpPr bwMode="auto">
            <a:xfrm>
              <a:off x="385" y="2591"/>
              <a:ext cx="4915" cy="1419"/>
              <a:chOff x="385" y="2591"/>
              <a:chExt cx="4915" cy="1419"/>
            </a:xfrm>
          </p:grpSpPr>
          <p:pic>
            <p:nvPicPr>
              <p:cNvPr id="15365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833" b="27682"/>
              <a:stretch>
                <a:fillRect/>
              </a:stretch>
            </p:blipFill>
            <p:spPr bwMode="auto">
              <a:xfrm>
                <a:off x="385" y="2591"/>
                <a:ext cx="4915" cy="14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366" name="Oval 6"/>
              <p:cNvSpPr>
                <a:spLocks noChangeArrowheads="1"/>
              </p:cNvSpPr>
              <p:nvPr/>
            </p:nvSpPr>
            <p:spPr bwMode="auto">
              <a:xfrm>
                <a:off x="521" y="3249"/>
                <a:ext cx="90" cy="90"/>
              </a:xfrm>
              <a:prstGeom prst="ellips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5367" name="Oval 7"/>
              <p:cNvSpPr>
                <a:spLocks noChangeArrowheads="1"/>
              </p:cNvSpPr>
              <p:nvPr/>
            </p:nvSpPr>
            <p:spPr bwMode="auto">
              <a:xfrm>
                <a:off x="1292" y="3294"/>
                <a:ext cx="90" cy="90"/>
              </a:xfrm>
              <a:prstGeom prst="ellips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5368" name="Oval 8"/>
              <p:cNvSpPr>
                <a:spLocks noChangeArrowheads="1"/>
              </p:cNvSpPr>
              <p:nvPr/>
            </p:nvSpPr>
            <p:spPr bwMode="auto">
              <a:xfrm>
                <a:off x="2109" y="3294"/>
                <a:ext cx="90" cy="90"/>
              </a:xfrm>
              <a:prstGeom prst="ellips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5369" name="Oval 9"/>
              <p:cNvSpPr>
                <a:spLocks noChangeArrowheads="1"/>
              </p:cNvSpPr>
              <p:nvPr/>
            </p:nvSpPr>
            <p:spPr bwMode="auto">
              <a:xfrm>
                <a:off x="2880" y="3294"/>
                <a:ext cx="90" cy="90"/>
              </a:xfrm>
              <a:prstGeom prst="ellips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5370" name="Oval 10"/>
              <p:cNvSpPr>
                <a:spLocks noChangeArrowheads="1"/>
              </p:cNvSpPr>
              <p:nvPr/>
            </p:nvSpPr>
            <p:spPr bwMode="auto">
              <a:xfrm>
                <a:off x="3651" y="3294"/>
                <a:ext cx="90" cy="90"/>
              </a:xfrm>
              <a:prstGeom prst="ellips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5371" name="Oval 11"/>
              <p:cNvSpPr>
                <a:spLocks noChangeArrowheads="1"/>
              </p:cNvSpPr>
              <p:nvPr/>
            </p:nvSpPr>
            <p:spPr bwMode="auto">
              <a:xfrm>
                <a:off x="4468" y="3294"/>
                <a:ext cx="90" cy="90"/>
              </a:xfrm>
              <a:prstGeom prst="ellips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aphicFrame>
          <p:nvGraphicFramePr>
            <p:cNvPr id="15372" name="Object 12"/>
            <p:cNvGraphicFramePr>
              <a:graphicFrameLocks noChangeAspect="1"/>
            </p:cNvGraphicFramePr>
            <p:nvPr/>
          </p:nvGraphicFramePr>
          <p:xfrm>
            <a:off x="158" y="677"/>
            <a:ext cx="4582" cy="28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List" r:id="rId3" imgW="9239266" imgH="5743647" progId="Excel.Sheet.8">
                    <p:embed/>
                  </p:oleObj>
                </mc:Choice>
                <mc:Fallback>
                  <p:oleObj name="List" r:id="rId3" imgW="9239266" imgH="5743647" progId="Excel.Sheet.8">
                    <p:embed/>
                    <p:pic>
                      <p:nvPicPr>
                        <p:cNvPr id="15372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" y="677"/>
                          <a:ext cx="4582" cy="28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5373" name="Picture 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92950" y="188913"/>
            <a:ext cx="1870075" cy="140335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4221135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olný tvar: obrazec 2">
            <a:extLst>
              <a:ext uri="{FF2B5EF4-FFF2-40B4-BE49-F238E27FC236}">
                <a16:creationId xmlns:a16="http://schemas.microsoft.com/office/drawing/2014/main" id="{59D8E740-619F-4525-ACAB-5C0849C4FD21}"/>
              </a:ext>
            </a:extLst>
          </p:cNvPr>
          <p:cNvSpPr/>
          <p:nvPr/>
        </p:nvSpPr>
        <p:spPr>
          <a:xfrm>
            <a:off x="359532" y="940127"/>
            <a:ext cx="8424936" cy="127406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rtl="0" hangingPunct="1">
              <a:buNone/>
              <a:tabLst/>
            </a:pP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V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katedrále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v </a:t>
            </a:r>
            <a:r>
              <a:rPr lang="en-US" sz="2000" b="1" dirty="0" err="1">
                <a:latin typeface="Times New Roman" pitchFamily="18"/>
                <a:ea typeface="Lucida Sans Unicode" pitchFamily="2"/>
                <a:cs typeface="Tahoma" pitchFamily="2"/>
              </a:rPr>
              <a:t>Lescaru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(1483-1555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pohřebiště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navarrských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panovníků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). V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kryptě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na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podlaze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byly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nalezeny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pozůstatky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zbarvené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zeleně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či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načernale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+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zóny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hnědé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a bez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zbarvení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. (v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kryptě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nepřítomny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měděné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předměty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). </a:t>
            </a:r>
            <a:endParaRPr lang="cs-CZ" sz="2000" dirty="0">
              <a:latin typeface="Times New Roman" pitchFamily="18"/>
              <a:ea typeface="Lucida Sans Unicode" pitchFamily="2"/>
              <a:cs typeface="Tahoma" pitchFamily="2"/>
            </a:endParaRPr>
          </a:p>
          <a:p>
            <a:pPr marL="0" marR="0" lvl="0" indent="0" rtl="0" hangingPunct="1">
              <a:buNone/>
              <a:tabLst/>
            </a:pPr>
            <a:endParaRPr lang="cs-CZ" sz="2000" dirty="0"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84FD28E-3C4A-4425-9B69-68FF170E302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156176" y="2018392"/>
            <a:ext cx="2088232" cy="256879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7AE930C-ECEC-4509-83BC-A3D584FED047}"/>
              </a:ext>
            </a:extLst>
          </p:cNvPr>
          <p:cNvSpPr txBox="1"/>
          <p:nvPr/>
        </p:nvSpPr>
        <p:spPr>
          <a:xfrm>
            <a:off x="189856" y="4644370"/>
            <a:ext cx="884664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 hangingPunct="1">
              <a:buNone/>
              <a:tabLst/>
            </a:pPr>
            <a:endParaRPr lang="cs-CZ" sz="2000" dirty="0">
              <a:latin typeface="Times New Roman" pitchFamily="18"/>
              <a:ea typeface="Lucida Sans Unicode" pitchFamily="2"/>
              <a:cs typeface="Tahoma" pitchFamily="2"/>
            </a:endParaRPr>
          </a:p>
          <a:p>
            <a:pPr marL="0" marR="0" lvl="0" indent="0" algn="just" rtl="0" hangingPunct="1">
              <a:buNone/>
              <a:tabLst/>
            </a:pP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Pozůstatky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sv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.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Ludvíka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,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zemřelého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1270 v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Tunisu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,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byly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vařeny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ve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slané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vodě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–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kosti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byly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transportovány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do Saint Denis a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maso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do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Monreale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(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Sicílie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).</a:t>
            </a:r>
          </a:p>
          <a:p>
            <a:pPr marL="0" marR="0" lvl="0" indent="0" algn="just" rtl="0" hangingPunct="1">
              <a:buNone/>
              <a:tabLst/>
            </a:pPr>
            <a:endParaRPr lang="cs-CZ" sz="2000" dirty="0">
              <a:latin typeface="Times New Roman" pitchFamily="18"/>
              <a:ea typeface="Lucida Sans Unicode" pitchFamily="2"/>
              <a:cs typeface="Tahoma" pitchFamily="2"/>
            </a:endParaRPr>
          </a:p>
          <a:p>
            <a:pPr marL="0" marR="0" lvl="0" indent="0" algn="just" rtl="0" hangingPunct="1">
              <a:buNone/>
              <a:tabLst/>
            </a:pP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Filip III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Smělý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,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zemřelý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1285 v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Perpignanu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,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byl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vařen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ve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vodě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a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víně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,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kosti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byly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transportovány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do Saint Denis a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maso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do Narbonne</a:t>
            </a:r>
            <a:r>
              <a:rPr lang="cs-CZ" sz="2000" dirty="0">
                <a:latin typeface="Times New Roman" pitchFamily="18"/>
                <a:ea typeface="Lucida Sans Unicode" pitchFamily="2"/>
                <a:cs typeface="Tahoma" pitchFamily="2"/>
              </a:rPr>
              <a:t>.</a:t>
            </a:r>
            <a:endParaRPr lang="en-US" sz="2000" dirty="0"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22C4529-88A4-484F-8F29-4C31CAFE9781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274638"/>
            <a:ext cx="8229600" cy="7064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cs-CZ" altLang="cs-CZ" sz="2800" b="1" dirty="0">
                <a:latin typeface="+mn-lt"/>
              </a:rPr>
              <a:t>„</a:t>
            </a:r>
            <a:r>
              <a:rPr lang="cs-CZ" altLang="cs-CZ" sz="2800" b="1" dirty="0" err="1">
                <a:latin typeface="+mn-lt"/>
              </a:rPr>
              <a:t>Mos</a:t>
            </a:r>
            <a:r>
              <a:rPr lang="cs-CZ" altLang="cs-CZ" sz="2800" b="1" dirty="0">
                <a:latin typeface="+mn-lt"/>
              </a:rPr>
              <a:t> </a:t>
            </a:r>
            <a:r>
              <a:rPr lang="cs-CZ" altLang="cs-CZ" sz="2800" b="1" dirty="0" err="1">
                <a:latin typeface="+mn-lt"/>
              </a:rPr>
              <a:t>teutonicus</a:t>
            </a:r>
            <a:r>
              <a:rPr lang="cs-CZ" altLang="cs-CZ" sz="2800" b="1" dirty="0">
                <a:latin typeface="+mn-lt"/>
              </a:rPr>
              <a:t>“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98712F5-AF73-45A3-B4FB-226CA8A2BE82}"/>
              </a:ext>
            </a:extLst>
          </p:cNvPr>
          <p:cNvSpPr txBox="1"/>
          <p:nvPr/>
        </p:nvSpPr>
        <p:spPr>
          <a:xfrm>
            <a:off x="274291" y="2326159"/>
            <a:ext cx="5019923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 err="1">
                <a:latin typeface="Times New Roman" pitchFamily="18"/>
                <a:ea typeface="Lucida Sans Unicode" pitchFamily="2"/>
                <a:cs typeface="Tahoma" pitchFamily="2"/>
              </a:rPr>
              <a:t>Pozůstaky</a:t>
            </a:r>
            <a:r>
              <a:rPr lang="cs-CZ" sz="2000" dirty="0">
                <a:latin typeface="Times New Roman" pitchFamily="18"/>
                <a:ea typeface="Lucida Sans Unicode" pitchFamily="2"/>
                <a:cs typeface="Tahoma" pitchFamily="2"/>
              </a:rPr>
              <a:t> byly připsány králi </a:t>
            </a:r>
            <a:r>
              <a:rPr lang="cs-CZ" sz="2000" u="sng" dirty="0">
                <a:latin typeface="Times New Roman" pitchFamily="18"/>
                <a:ea typeface="Lucida Sans Unicode" pitchFamily="2"/>
                <a:cs typeface="Tahoma" pitchFamily="2"/>
              </a:rPr>
              <a:t>Jindřichovi II.</a:t>
            </a:r>
          </a:p>
          <a:p>
            <a:endParaRPr lang="cs-CZ" sz="800" dirty="0">
              <a:latin typeface="Times New Roman" pitchFamily="18"/>
              <a:ea typeface="Lucida Sans Unicode" pitchFamily="2"/>
              <a:cs typeface="Tahoma" pitchFamily="2"/>
            </a:endParaRPr>
          </a:p>
          <a:p>
            <a:r>
              <a:rPr lang="cs-CZ" sz="2000" dirty="0">
                <a:latin typeface="Times New Roman" panose="02020603050405020304" pitchFamily="18" charset="0"/>
                <a:ea typeface="Lucida Sans Unicode" pitchFamily="2"/>
                <a:cs typeface="Times New Roman" panose="02020603050405020304" pitchFamily="18" charset="0"/>
              </a:rPr>
              <a:t>Z</a:t>
            </a:r>
            <a:r>
              <a:rPr lang="en-US" sz="2000" dirty="0" err="1">
                <a:latin typeface="Times New Roman" panose="02020603050405020304" pitchFamily="18" charset="0"/>
                <a:ea typeface="Lucida Sans Unicode" pitchFamily="2"/>
                <a:cs typeface="Times New Roman" panose="02020603050405020304" pitchFamily="18" charset="0"/>
              </a:rPr>
              <a:t>eleno-smaragdové</a:t>
            </a:r>
            <a:r>
              <a:rPr lang="en-US" sz="2000" dirty="0">
                <a:latin typeface="Times New Roman" panose="02020603050405020304" pitchFamily="18" charset="0"/>
                <a:ea typeface="Lucida Sans Unicode" pitchFamily="2"/>
                <a:cs typeface="Times New Roman" panose="02020603050405020304" pitchFamily="18" charset="0"/>
              </a:rPr>
              <a:t> </a:t>
            </a:r>
            <a:r>
              <a:rPr lang="cs-CZ" sz="2000" dirty="0">
                <a:latin typeface="Times New Roman" panose="02020603050405020304" pitchFamily="18" charset="0"/>
                <a:ea typeface="Lucida Sans Unicode" pitchFamily="2"/>
                <a:cs typeface="Times New Roman" panose="02020603050405020304" pitchFamily="18" charset="0"/>
              </a:rPr>
              <a:t>zbarvení kostí =</a:t>
            </a:r>
            <a:r>
              <a:rPr lang="en-US" sz="2000" dirty="0">
                <a:latin typeface="Times New Roman" panose="02020603050405020304" pitchFamily="18" charset="0"/>
                <a:ea typeface="Lucida Sans Unicode" pitchFamily="2"/>
                <a:cs typeface="Times New Roman" panose="02020603050405020304" pitchFamily="18" charset="0"/>
              </a:rPr>
              <a:t> </a:t>
            </a:r>
            <a:r>
              <a:rPr lang="cs-CZ" sz="2000" u="sng" dirty="0">
                <a:latin typeface="Times New Roman" panose="02020603050405020304" pitchFamily="18" charset="0"/>
                <a:ea typeface="Lucida Sans Unicode" pitchFamily="2"/>
                <a:cs typeface="Times New Roman" panose="02020603050405020304" pitchFamily="18" charset="0"/>
              </a:rPr>
              <a:t>důsledek vaření </a:t>
            </a:r>
            <a:r>
              <a:rPr lang="cs-CZ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těla v měděném kotli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7F16E0B-8A8C-43DB-A9A2-8BB4EEE631D3}"/>
              </a:ext>
            </a:extLst>
          </p:cNvPr>
          <p:cNvSpPr txBox="1"/>
          <p:nvPr/>
        </p:nvSpPr>
        <p:spPr>
          <a:xfrm>
            <a:off x="1569365" y="4356357"/>
            <a:ext cx="27479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 hangingPunct="1">
              <a:buNone/>
              <a:tabLst/>
            </a:pPr>
            <a:r>
              <a:rPr lang="cs-CZ" sz="2400" b="1" dirty="0" err="1">
                <a:latin typeface="Times New Roman" pitchFamily="18"/>
                <a:ea typeface="Lucida Sans Unicode" pitchFamily="2"/>
                <a:cs typeface="Tahoma" pitchFamily="2"/>
              </a:rPr>
              <a:t>Mos</a:t>
            </a:r>
            <a:r>
              <a:rPr lang="cs-CZ" sz="2400" b="1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cs-CZ" sz="2400" b="1" dirty="0" err="1">
                <a:latin typeface="Times New Roman" pitchFamily="18"/>
                <a:ea typeface="Lucida Sans Unicode" pitchFamily="2"/>
                <a:cs typeface="Tahoma" pitchFamily="2"/>
              </a:rPr>
              <a:t>teutonicus</a:t>
            </a:r>
            <a:endParaRPr lang="cs-CZ" sz="2400" b="1" dirty="0"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5" name="Šipka: dolů 4">
            <a:extLst>
              <a:ext uri="{FF2B5EF4-FFF2-40B4-BE49-F238E27FC236}">
                <a16:creationId xmlns:a16="http://schemas.microsoft.com/office/drawing/2014/main" id="{D09B51FA-1F8E-4BCD-9143-AD6D8DC3532E}"/>
              </a:ext>
            </a:extLst>
          </p:cNvPr>
          <p:cNvSpPr/>
          <p:nvPr/>
        </p:nvSpPr>
        <p:spPr>
          <a:xfrm>
            <a:off x="2458698" y="3616231"/>
            <a:ext cx="484632" cy="6541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: obrazec 1">
            <a:extLst>
              <a:ext uri="{FF2B5EF4-FFF2-40B4-BE49-F238E27FC236}">
                <a16:creationId xmlns:a16="http://schemas.microsoft.com/office/drawing/2014/main" id="{7CB959F6-B7E6-4505-ADF7-B90C5B390A87}"/>
              </a:ext>
            </a:extLst>
          </p:cNvPr>
          <p:cNvSpPr/>
          <p:nvPr/>
        </p:nvSpPr>
        <p:spPr>
          <a:xfrm>
            <a:off x="251520" y="894890"/>
            <a:ext cx="8229600" cy="385163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rtl="0" hangingPunct="1">
              <a:buNone/>
              <a:tabLst/>
            </a:pP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50 ml octa a 50 g soli / l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vody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.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Pozůstatky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byly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3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hodiny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vařeny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a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poté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ponechány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v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kotli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60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dní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.</a:t>
            </a:r>
          </a:p>
          <a:p>
            <a:pPr marL="0" marR="0" lvl="0" indent="0" rtl="0" hangingPunct="1">
              <a:buNone/>
              <a:tabLst/>
            </a:pPr>
            <a:endParaRPr lang="en-US" sz="800" dirty="0">
              <a:latin typeface="+mn-lt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18</a:t>
            </a: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h 	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tu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a tam se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objevují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nazelenalé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skvrnky</a:t>
            </a:r>
            <a:endParaRPr lang="en-US" sz="2000" dirty="0">
              <a:latin typeface="+mn-lt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buNone/>
              <a:tabLst/>
            </a:pPr>
            <a:r>
              <a:rPr lang="en-US" sz="800" dirty="0">
                <a:latin typeface="+mn-lt"/>
                <a:ea typeface="Lucida Sans Unicode" pitchFamily="2"/>
                <a:cs typeface="Tahoma" pitchFamily="2"/>
              </a:rPr>
              <a:t> </a:t>
            </a:r>
          </a:p>
          <a:p>
            <a:pPr marL="0" marR="0" lvl="0" indent="0" algn="l" rtl="0" hangingPunct="1"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36</a:t>
            </a: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h	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zřetelné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světle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zelené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skvrny</a:t>
            </a:r>
            <a:endParaRPr lang="en-US" sz="2000" dirty="0">
              <a:latin typeface="+mn-lt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buNone/>
              <a:tabLst/>
            </a:pPr>
            <a:endParaRPr lang="en-US" sz="800" dirty="0">
              <a:latin typeface="+mn-lt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72</a:t>
            </a: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h	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zelené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zbarvení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kostí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i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zbytků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měkkých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tkání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(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svalů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,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tuku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,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vazů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)</a:t>
            </a:r>
          </a:p>
          <a:p>
            <a:pPr marL="0" marR="0" lvl="0" indent="0" algn="l" rtl="0" hangingPunct="1">
              <a:buNone/>
              <a:tabLst/>
            </a:pPr>
            <a:endParaRPr lang="en-US" sz="800" dirty="0">
              <a:latin typeface="+mn-lt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5d	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zbarvení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dosahuje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mnaxima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u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vzorků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bez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většího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podílu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tukové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tkáně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,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vzorky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s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tukem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maximum za 8-10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dní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.</a:t>
            </a:r>
          </a:p>
          <a:p>
            <a:pPr marL="0" marR="0" lvl="0" indent="0" algn="l" rtl="0" hangingPunct="1">
              <a:buNone/>
              <a:tabLst/>
            </a:pP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</a:p>
          <a:p>
            <a:pPr marL="0" marR="0" lvl="0" indent="0" algn="l" rtl="0" hangingPunct="1">
              <a:buNone/>
              <a:tabLst/>
            </a:pP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62 d –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zbarvení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se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neliší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od toho z 10.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dne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.</a:t>
            </a:r>
          </a:p>
          <a:p>
            <a:pPr marL="0" marR="0" lvl="0" indent="0" algn="l" rtl="0" hangingPunct="1">
              <a:buNone/>
              <a:tabLst/>
            </a:pPr>
            <a:endParaRPr lang="cs-CZ" sz="800" dirty="0">
              <a:latin typeface="+mn-lt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buNone/>
              <a:tabLst/>
            </a:pP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Během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varu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svalovina</a:t>
            </a: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 odpadá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,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až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na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malé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zbytky</a:t>
            </a:r>
            <a:endParaRPr lang="en-US" sz="2000" dirty="0">
              <a:latin typeface="+mn-lt"/>
              <a:ea typeface="Lucida Sans Unicode" pitchFamily="2"/>
              <a:cs typeface="Tahoma" pitchFamily="2"/>
            </a:endParaRPr>
          </a:p>
        </p:txBody>
      </p:sp>
      <p:sp>
        <p:nvSpPr>
          <p:cNvPr id="3" name="Volný tvar: obrazec 2">
            <a:extLst>
              <a:ext uri="{FF2B5EF4-FFF2-40B4-BE49-F238E27FC236}">
                <a16:creationId xmlns:a16="http://schemas.microsoft.com/office/drawing/2014/main" id="{F0990304-6494-40D6-B937-B51022766A92}"/>
              </a:ext>
            </a:extLst>
          </p:cNvPr>
          <p:cNvSpPr/>
          <p:nvPr/>
        </p:nvSpPr>
        <p:spPr>
          <a:xfrm>
            <a:off x="251520" y="232965"/>
            <a:ext cx="3637080" cy="4597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rtl="0" hangingPunct="1">
              <a:buNone/>
              <a:tabLst/>
            </a:pPr>
            <a:r>
              <a:rPr lang="cs-CZ" sz="2400" dirty="0">
                <a:latin typeface="Times New Roman" pitchFamily="18"/>
                <a:ea typeface="Lucida Sans Unicode" pitchFamily="2"/>
                <a:cs typeface="Tahoma" pitchFamily="2"/>
              </a:rPr>
              <a:t>Experiment (</a:t>
            </a:r>
            <a:r>
              <a:rPr lang="cs-CZ" sz="2400" dirty="0" err="1">
                <a:latin typeface="Times New Roman" pitchFamily="18"/>
                <a:ea typeface="Lucida Sans Unicode" pitchFamily="2"/>
                <a:cs typeface="Tahoma" pitchFamily="2"/>
              </a:rPr>
              <a:t>Franchet</a:t>
            </a:r>
            <a:r>
              <a:rPr lang="cs-CZ" sz="2400" dirty="0">
                <a:latin typeface="Times New Roman" pitchFamily="18"/>
                <a:ea typeface="Lucida Sans Unicode" pitchFamily="2"/>
                <a:cs typeface="Tahoma" pitchFamily="2"/>
              </a:rPr>
              <a:t> 1933)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E175C9F-F9B0-40E7-B856-F4A68E3C7D3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70060" y="4767970"/>
            <a:ext cx="5299370" cy="1938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: obrazec 1">
            <a:extLst>
              <a:ext uri="{FF2B5EF4-FFF2-40B4-BE49-F238E27FC236}">
                <a16:creationId xmlns:a16="http://schemas.microsoft.com/office/drawing/2014/main" id="{E7087E21-108E-41A4-9470-2463BD332D7E}"/>
              </a:ext>
            </a:extLst>
          </p:cNvPr>
          <p:cNvSpPr/>
          <p:nvPr/>
        </p:nvSpPr>
        <p:spPr>
          <a:xfrm>
            <a:off x="323528" y="188640"/>
            <a:ext cx="8496944" cy="385169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rtl="0" hangingPunct="1">
              <a:buNone/>
              <a:tabLst/>
            </a:pPr>
            <a:r>
              <a:rPr lang="cs-CZ" sz="2000" b="1" i="1" dirty="0">
                <a:latin typeface="+mn-lt"/>
                <a:ea typeface="Lucida Sans Unicode" pitchFamily="2"/>
                <a:cs typeface="Tahoma" pitchFamily="2"/>
              </a:rPr>
              <a:t>K</a:t>
            </a:r>
            <a:r>
              <a:rPr lang="en-US" sz="2000" b="1" i="1" dirty="0" err="1">
                <a:latin typeface="+mn-lt"/>
                <a:ea typeface="Lucida Sans Unicode" pitchFamily="2"/>
                <a:cs typeface="Tahoma" pitchFamily="2"/>
              </a:rPr>
              <a:t>osti</a:t>
            </a:r>
            <a:r>
              <a:rPr lang="cs-CZ" sz="2000" b="1" i="1" dirty="0">
                <a:latin typeface="+mn-lt"/>
                <a:ea typeface="Lucida Sans Unicode" pitchFamily="2"/>
                <a:cs typeface="Tahoma" pitchFamily="2"/>
              </a:rPr>
              <a:t> bez tuku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:</a:t>
            </a:r>
          </a:p>
          <a:p>
            <a:pPr marL="0" marR="0" lvl="0" indent="0" algn="l" rtl="0" hangingPunct="1"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	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modrozelená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barva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,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tu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a tam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nažloutlé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skvrnky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.</a:t>
            </a:r>
          </a:p>
          <a:p>
            <a:pPr marL="0" marR="0" lvl="0" indent="0" algn="l" rtl="0" hangingPunct="1">
              <a:buNone/>
              <a:tabLst/>
            </a:pPr>
            <a:endParaRPr lang="cs-CZ" sz="2000" dirty="0">
              <a:latin typeface="+mn-lt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buNone/>
              <a:tabLst/>
            </a:pPr>
            <a:r>
              <a:rPr lang="en-US" sz="2000" b="1" i="1" dirty="0" err="1">
                <a:latin typeface="+mn-lt"/>
                <a:ea typeface="Lucida Sans Unicode" pitchFamily="2"/>
                <a:cs typeface="Tahoma" pitchFamily="2"/>
              </a:rPr>
              <a:t>Kosti</a:t>
            </a:r>
            <a:r>
              <a:rPr lang="en-US" sz="2000" b="1" i="1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b="1" i="1" dirty="0" err="1">
                <a:latin typeface="+mn-lt"/>
                <a:ea typeface="Lucida Sans Unicode" pitchFamily="2"/>
                <a:cs typeface="Tahoma" pitchFamily="2"/>
              </a:rPr>
              <a:t>částečně</a:t>
            </a:r>
            <a:r>
              <a:rPr lang="en-US" sz="2000" b="1" i="1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b="1" i="1" dirty="0" err="1">
                <a:latin typeface="+mn-lt"/>
                <a:ea typeface="Lucida Sans Unicode" pitchFamily="2"/>
                <a:cs typeface="Tahoma" pitchFamily="2"/>
              </a:rPr>
              <a:t>zbavené</a:t>
            </a:r>
            <a:r>
              <a:rPr lang="en-US" sz="2000" b="1" i="1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b="1" i="1" dirty="0" err="1">
                <a:latin typeface="+mn-lt"/>
                <a:ea typeface="Lucida Sans Unicode" pitchFamily="2"/>
                <a:cs typeface="Tahoma" pitchFamily="2"/>
              </a:rPr>
              <a:t>tuku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:</a:t>
            </a:r>
          </a:p>
          <a:p>
            <a:pPr marL="0" marR="0" lvl="0" indent="0" algn="l" rtl="0" hangingPunct="1"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	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zelená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–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světle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smaragdová</a:t>
            </a: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 barva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,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kromě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míst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,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kde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zcela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vymizel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tuk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– tam</a:t>
            </a: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 barva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	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modrozelená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.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Také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žluté-světle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hnědé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skvrny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.</a:t>
            </a:r>
          </a:p>
          <a:p>
            <a:pPr marL="0" marR="0" lvl="0" indent="0" algn="l" rtl="0" hangingPunct="1">
              <a:buNone/>
              <a:tabLst/>
            </a:pPr>
            <a:endParaRPr lang="cs-CZ" sz="2000" dirty="0">
              <a:latin typeface="+mn-lt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buNone/>
              <a:tabLst/>
            </a:pPr>
            <a:r>
              <a:rPr lang="en-US" sz="2000" b="1" i="1" dirty="0" err="1">
                <a:latin typeface="+mn-lt"/>
                <a:ea typeface="Lucida Sans Unicode" pitchFamily="2"/>
                <a:cs typeface="Tahoma" pitchFamily="2"/>
              </a:rPr>
              <a:t>Kosti</a:t>
            </a:r>
            <a:r>
              <a:rPr lang="en-US" sz="2000" b="1" i="1" dirty="0">
                <a:latin typeface="+mn-lt"/>
                <a:ea typeface="Lucida Sans Unicode" pitchFamily="2"/>
                <a:cs typeface="Tahoma" pitchFamily="2"/>
              </a:rPr>
              <a:t> s </a:t>
            </a:r>
            <a:r>
              <a:rPr lang="en-US" sz="2000" b="1" i="1" dirty="0" err="1">
                <a:latin typeface="+mn-lt"/>
                <a:ea typeface="Lucida Sans Unicode" pitchFamily="2"/>
                <a:cs typeface="Tahoma" pitchFamily="2"/>
              </a:rPr>
              <a:t>vysokým</a:t>
            </a:r>
            <a:r>
              <a:rPr lang="en-US" sz="2000" b="1" i="1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b="1" i="1" dirty="0" err="1">
                <a:latin typeface="+mn-lt"/>
                <a:ea typeface="Lucida Sans Unicode" pitchFamily="2"/>
                <a:cs typeface="Tahoma" pitchFamily="2"/>
              </a:rPr>
              <a:t>obsahem</a:t>
            </a:r>
            <a:r>
              <a:rPr lang="en-US" sz="2000" b="1" i="1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b="1" i="1" dirty="0" err="1">
                <a:latin typeface="+mn-lt"/>
                <a:ea typeface="Lucida Sans Unicode" pitchFamily="2"/>
                <a:cs typeface="Tahoma" pitchFamily="2"/>
              </a:rPr>
              <a:t>tuku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:</a:t>
            </a:r>
          </a:p>
          <a:p>
            <a:pPr marL="0" marR="0" lvl="0" indent="0" algn="l" rtl="0" hangingPunct="1"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	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zelená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–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tmavě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smaragdová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barva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, s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černými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a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hnědými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skvrnami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.</a:t>
            </a:r>
          </a:p>
          <a:p>
            <a:pPr marL="0" marR="0" lvl="0" indent="0" algn="l" rtl="0" hangingPunct="1">
              <a:buNone/>
              <a:tabLst/>
            </a:pPr>
            <a:endParaRPr lang="cs-CZ" sz="2000" dirty="0">
              <a:latin typeface="+mn-lt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buNone/>
              <a:tabLst/>
            </a:pPr>
            <a:r>
              <a:rPr lang="en-US" sz="2000" b="1" i="1" dirty="0" err="1">
                <a:latin typeface="+mn-lt"/>
                <a:ea typeface="Lucida Sans Unicode" pitchFamily="2"/>
                <a:cs typeface="Tahoma" pitchFamily="2"/>
              </a:rPr>
              <a:t>Kost</a:t>
            </a:r>
            <a:r>
              <a:rPr lang="en-US" sz="2000" b="1" i="1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b="1" i="1" dirty="0" err="1">
                <a:latin typeface="+mn-lt"/>
                <a:ea typeface="Lucida Sans Unicode" pitchFamily="2"/>
                <a:cs typeface="Tahoma" pitchFamily="2"/>
              </a:rPr>
              <a:t>která</a:t>
            </a:r>
            <a:r>
              <a:rPr lang="en-US" sz="2000" b="1" i="1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b="1" i="1" dirty="0" err="1">
                <a:latin typeface="+mn-lt"/>
                <a:ea typeface="Lucida Sans Unicode" pitchFamily="2"/>
                <a:cs typeface="Tahoma" pitchFamily="2"/>
              </a:rPr>
              <a:t>si</a:t>
            </a:r>
            <a:r>
              <a:rPr lang="en-US" sz="2000" b="1" i="1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b="1" i="1" dirty="0" err="1">
                <a:latin typeface="+mn-lt"/>
                <a:ea typeface="Lucida Sans Unicode" pitchFamily="2"/>
                <a:cs typeface="Tahoma" pitchFamily="2"/>
              </a:rPr>
              <a:t>uchovala</a:t>
            </a:r>
            <a:r>
              <a:rPr lang="en-US" sz="2000" b="1" i="1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b="1" i="1" dirty="0" err="1">
                <a:latin typeface="+mn-lt"/>
                <a:ea typeface="Lucida Sans Unicode" pitchFamily="2"/>
                <a:cs typeface="Tahoma" pitchFamily="2"/>
              </a:rPr>
              <a:t>téměř</a:t>
            </a:r>
            <a:r>
              <a:rPr lang="en-US" sz="2000" b="1" i="1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b="1" i="1" dirty="0" err="1">
                <a:latin typeface="+mn-lt"/>
                <a:ea typeface="Lucida Sans Unicode" pitchFamily="2"/>
                <a:cs typeface="Tahoma" pitchFamily="2"/>
              </a:rPr>
              <a:t>všechen</a:t>
            </a:r>
            <a:r>
              <a:rPr lang="en-US" sz="2000" b="1" i="1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b="1" i="1" dirty="0" err="1">
                <a:latin typeface="+mn-lt"/>
                <a:ea typeface="Lucida Sans Unicode" pitchFamily="2"/>
                <a:cs typeface="Tahoma" pitchFamily="2"/>
              </a:rPr>
              <a:t>tuk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:</a:t>
            </a:r>
          </a:p>
          <a:p>
            <a:pPr marL="0" marR="0" lvl="0" indent="0" algn="l" rtl="0" hangingPunct="1"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	barva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zelená-černá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.</a:t>
            </a:r>
          </a:p>
        </p:txBody>
      </p:sp>
      <p:sp>
        <p:nvSpPr>
          <p:cNvPr id="3" name="Volný tvar: obrazec 2">
            <a:extLst>
              <a:ext uri="{FF2B5EF4-FFF2-40B4-BE49-F238E27FC236}">
                <a16:creationId xmlns:a16="http://schemas.microsoft.com/office/drawing/2014/main" id="{64CDAE45-4D0D-4184-A265-39A6992B7E4F}"/>
              </a:ext>
            </a:extLst>
          </p:cNvPr>
          <p:cNvSpPr/>
          <p:nvPr/>
        </p:nvSpPr>
        <p:spPr>
          <a:xfrm>
            <a:off x="208378" y="4437112"/>
            <a:ext cx="8727243" cy="197310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rtl="0" hangingPunct="1">
              <a:buNone/>
              <a:tabLst/>
            </a:pP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Na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zbarvení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nemá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vliv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ani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tak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doba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macerace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jakoi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spíš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obsah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tuku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.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Kosti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s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tukem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získávají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barvu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zeleno-černou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, s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vymizením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tuku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se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změní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na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modro-zelenou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.</a:t>
            </a:r>
          </a:p>
          <a:p>
            <a:pPr marL="0" marR="0" lvl="0" indent="0" algn="l" rtl="0" hangingPunct="1"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	</a:t>
            </a:r>
            <a:endParaRPr lang="cs-CZ" sz="2000" dirty="0">
              <a:latin typeface="+mn-lt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buNone/>
              <a:tabLst/>
            </a:pPr>
            <a:r>
              <a:rPr lang="en-US" sz="2000" b="1" i="1" dirty="0" err="1">
                <a:latin typeface="+mn-lt"/>
                <a:ea typeface="Lucida Sans Unicode" pitchFamily="2"/>
                <a:cs typeface="Tahoma" pitchFamily="2"/>
              </a:rPr>
              <a:t>Kosti</a:t>
            </a:r>
            <a:r>
              <a:rPr lang="en-US" sz="2000" b="1" i="1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b="1" i="1" dirty="0" err="1">
                <a:latin typeface="+mn-lt"/>
                <a:ea typeface="Lucida Sans Unicode" pitchFamily="2"/>
                <a:cs typeface="Tahoma" pitchFamily="2"/>
              </a:rPr>
              <a:t>krále</a:t>
            </a:r>
            <a:r>
              <a:rPr lang="en-US" sz="2000" b="1" i="1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cs-CZ" sz="2000" b="1" i="1" dirty="0">
                <a:latin typeface="+mn-lt"/>
                <a:ea typeface="Lucida Sans Unicode" pitchFamily="2"/>
                <a:cs typeface="Tahoma" pitchFamily="2"/>
              </a:rPr>
              <a:t>Jindřicha</a:t>
            </a:r>
            <a:r>
              <a:rPr lang="en-US" sz="2000" b="1" i="1" dirty="0">
                <a:latin typeface="+mn-lt"/>
                <a:ea typeface="Lucida Sans Unicode" pitchFamily="2"/>
                <a:cs typeface="Tahoma" pitchFamily="2"/>
              </a:rPr>
              <a:t> II.</a:t>
            </a: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:</a:t>
            </a:r>
          </a:p>
          <a:p>
            <a:pPr marL="0" marR="0" lvl="0" indent="0" algn="l" rtl="0" hangingPunct="1"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	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zeleno-smaragdové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=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velká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část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tuku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se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odstranila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vařením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nebo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se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tuk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během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staletí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rozložil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a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barva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se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změnila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na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modrou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Obrázek 12">
            <a:extLst>
              <a:ext uri="{FF2B5EF4-FFF2-40B4-BE49-F238E27FC236}">
                <a16:creationId xmlns:a16="http://schemas.microsoft.com/office/drawing/2014/main" id="{0F75B476-3D6E-4A32-8EF8-AE89213E9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476250"/>
            <a:ext cx="8932863" cy="629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6975B595-4B89-42EC-8285-4160B6B1D422}"/>
              </a:ext>
            </a:extLst>
          </p:cNvPr>
          <p:cNvSpPr/>
          <p:nvPr/>
        </p:nvSpPr>
        <p:spPr>
          <a:xfrm>
            <a:off x="5786438" y="3571875"/>
            <a:ext cx="1571625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57788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B74053-7BBF-4AC5-93B4-8094404A629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2880" y="196349"/>
            <a:ext cx="7772400" cy="461665"/>
          </a:xfrm>
        </p:spPr>
        <p:txBody>
          <a:bodyPr wrap="square">
            <a:spAutoFit/>
          </a:bodyPr>
          <a:lstStyle/>
          <a:p>
            <a:pPr lvl="0"/>
            <a:r>
              <a:rPr lang="cs-CZ" sz="2400" b="1" dirty="0"/>
              <a:t>Interakce měkkých tkání s mědí</a:t>
            </a:r>
          </a:p>
        </p:txBody>
      </p:sp>
      <p:sp>
        <p:nvSpPr>
          <p:cNvPr id="3" name="Volný tvar: obrazec 2">
            <a:extLst>
              <a:ext uri="{FF2B5EF4-FFF2-40B4-BE49-F238E27FC236}">
                <a16:creationId xmlns:a16="http://schemas.microsoft.com/office/drawing/2014/main" id="{64F39C99-5239-4E70-91A2-81A3CE9711EC}"/>
              </a:ext>
            </a:extLst>
          </p:cNvPr>
          <p:cNvSpPr/>
          <p:nvPr/>
        </p:nvSpPr>
        <p:spPr>
          <a:xfrm>
            <a:off x="179512" y="967558"/>
            <a:ext cx="8856984" cy="291240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  <a:tab pos="10782000" algn="l"/>
              </a:tabLst>
            </a:pP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	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Měkké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tkáně</a:t>
            </a: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 se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rychle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nasyt</a:t>
            </a:r>
            <a:r>
              <a:rPr lang="cs-CZ" sz="2000" dirty="0" err="1">
                <a:latin typeface="+mn-lt"/>
                <a:ea typeface="Lucida Sans Unicode" pitchFamily="2"/>
                <a:cs typeface="Tahoma" pitchFamily="2"/>
              </a:rPr>
              <a:t>ily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solemi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mědi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. Po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vyjmutí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z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roztoku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a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působením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vzduchu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byly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vysuš</a:t>
            </a:r>
            <a:r>
              <a:rPr lang="cs-CZ" sz="2000" dirty="0" err="1">
                <a:latin typeface="+mn-lt"/>
                <a:ea typeface="Lucida Sans Unicode" pitchFamily="2"/>
                <a:cs typeface="Tahoma" pitchFamily="2"/>
              </a:rPr>
              <a:t>ené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a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ztvrd</a:t>
            </a:r>
            <a:r>
              <a:rPr lang="cs-CZ" sz="2000" dirty="0" err="1">
                <a:latin typeface="+mn-lt"/>
                <a:ea typeface="Lucida Sans Unicode" pitchFamily="2"/>
                <a:cs typeface="Tahoma" pitchFamily="2"/>
              </a:rPr>
              <a:t>lé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a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získ</a:t>
            </a: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aly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zeleno-černou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barvu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.</a:t>
            </a:r>
          </a:p>
          <a:p>
            <a:pPr marL="0" marR="0" lvl="0" indent="0" algn="l" rtl="0" hangingPunct="1">
              <a:buNone/>
              <a:tabLst/>
            </a:pPr>
            <a:endParaRPr lang="cs-CZ" sz="2000" dirty="0">
              <a:latin typeface="+mn-lt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buNone/>
              <a:tabLst/>
            </a:pP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Tuk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původně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přítomný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ve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svalovině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se v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horké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vodě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rozpustí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,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svalovina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získá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světle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zelenou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barvu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a je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křehká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a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lámavá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. </a:t>
            </a: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Tkáně jsou m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umifik</a:t>
            </a:r>
            <a:r>
              <a:rPr lang="cs-CZ" sz="2000" dirty="0" err="1">
                <a:latin typeface="+mn-lt"/>
                <a:ea typeface="Lucida Sans Unicode" pitchFamily="2"/>
                <a:cs typeface="Tahoma" pitchFamily="2"/>
              </a:rPr>
              <a:t>ované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,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nerozkládají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se</a:t>
            </a: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 a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mírně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zapáchají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po </a:t>
            </a: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loji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.</a:t>
            </a:r>
          </a:p>
          <a:p>
            <a:pPr marL="0" marR="0" lvl="0" indent="0" algn="l" rtl="0" hangingPunct="1">
              <a:buNone/>
              <a:tabLst/>
            </a:pPr>
            <a:endParaRPr lang="cs-CZ" sz="2000" dirty="0">
              <a:latin typeface="+mn-lt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buNone/>
              <a:tabLst/>
            </a:pPr>
            <a:endParaRPr lang="en-US" sz="2000" dirty="0">
              <a:latin typeface="+mn-lt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  <a:tab pos="10782000" algn="l"/>
              </a:tabLst>
            </a:pP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	</a:t>
            </a:r>
            <a:endParaRPr lang="en-US" sz="2000" dirty="0">
              <a:latin typeface="+mn-lt"/>
              <a:ea typeface="Lucida Sans Unicode" pitchFamily="2"/>
              <a:cs typeface="Tahoma" pitchFamily="2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224AB84-B511-40B1-9382-8C7C7733B6F9}"/>
              </a:ext>
            </a:extLst>
          </p:cNvPr>
          <p:cNvSpPr txBox="1"/>
          <p:nvPr/>
        </p:nvSpPr>
        <p:spPr>
          <a:xfrm>
            <a:off x="179512" y="5430153"/>
            <a:ext cx="86535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Buffon</a:t>
            </a:r>
            <a:r>
              <a:rPr lang="cs-CZ" sz="18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(</a:t>
            </a:r>
            <a:r>
              <a:rPr lang="cs-CZ" sz="1800" i="1" dirty="0" err="1">
                <a:latin typeface="+mn-lt"/>
                <a:ea typeface="Lucida Sans Unicode" pitchFamily="2"/>
                <a:cs typeface="Tahoma" pitchFamily="2"/>
              </a:rPr>
              <a:t>Histoire</a:t>
            </a:r>
            <a:r>
              <a:rPr lang="cs-CZ" sz="1800" i="1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cs-CZ" sz="1800" i="1" dirty="0" err="1">
                <a:latin typeface="+mn-lt"/>
                <a:ea typeface="Lucida Sans Unicode" pitchFamily="2"/>
                <a:cs typeface="Tahoma" pitchFamily="2"/>
              </a:rPr>
              <a:t>naturelle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) </a:t>
            </a:r>
            <a:r>
              <a:rPr lang="cs-CZ" sz="1800" dirty="0">
                <a:latin typeface="+mn-lt"/>
                <a:ea typeface="Lucida Sans Unicode" pitchFamily="2"/>
                <a:cs typeface="Tahoma" pitchFamily="2"/>
              </a:rPr>
              <a:t>popisuje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ruk</a:t>
            </a:r>
            <a:r>
              <a:rPr lang="cs-CZ" sz="1800" dirty="0">
                <a:latin typeface="+mn-lt"/>
                <a:ea typeface="Lucida Sans Unicode" pitchFamily="2"/>
                <a:cs typeface="Tahoma" pitchFamily="2"/>
              </a:rPr>
              <a:t>u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ženy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(?)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nalezen</a:t>
            </a:r>
            <a:r>
              <a:rPr lang="cs-CZ" sz="1800" dirty="0">
                <a:latin typeface="+mn-lt"/>
                <a:ea typeface="Lucida Sans Unicode" pitchFamily="2"/>
                <a:cs typeface="Tahoma" pitchFamily="2"/>
              </a:rPr>
              <a:t>ou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v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Clamecy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(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Niévre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):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kompletně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vysušená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,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kůže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a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zbytky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měkkých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tkání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jsou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černé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,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zkornatělé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a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taktéž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poškozené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na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několika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místech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,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kde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lze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vidět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kosti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zbarvené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modře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s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tendencí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do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tu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více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tu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méně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tmavě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zelené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.  </a:t>
            </a:r>
            <a:endParaRPr lang="cs-CZ" dirty="0">
              <a:latin typeface="+mn-lt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44D9B62-2A06-4489-9FD4-CCFED52EC7E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84355" y="3363898"/>
            <a:ext cx="2720880" cy="16271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Volný tvar: obrazec 6">
            <a:extLst>
              <a:ext uri="{FF2B5EF4-FFF2-40B4-BE49-F238E27FC236}">
                <a16:creationId xmlns:a16="http://schemas.microsoft.com/office/drawing/2014/main" id="{E3A3A9BF-083D-4F72-BAFD-841A596EB30E}"/>
              </a:ext>
            </a:extLst>
          </p:cNvPr>
          <p:cNvSpPr/>
          <p:nvPr/>
        </p:nvSpPr>
        <p:spPr>
          <a:xfrm>
            <a:off x="3502577" y="3242797"/>
            <a:ext cx="5072380" cy="127432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rtl="0" hangingPunct="1">
              <a:lnSpc>
                <a:spcPct val="100000"/>
              </a:lnSpc>
              <a:buNone/>
              <a:tabLst/>
            </a:pPr>
            <a:r>
              <a:rPr lang="cs-CZ" sz="1600" i="1" dirty="0">
                <a:latin typeface="Arial" pitchFamily="34"/>
                <a:ea typeface="Arial" pitchFamily="34"/>
                <a:cs typeface="Arial" pitchFamily="34"/>
              </a:rPr>
              <a:t>Proteiny:</a:t>
            </a:r>
            <a:r>
              <a:rPr lang="en-US" sz="1600" i="1" dirty="0">
                <a:latin typeface="Arial" pitchFamily="34"/>
                <a:ea typeface="Arial" pitchFamily="34"/>
                <a:cs typeface="Arial" pitchFamily="34"/>
              </a:rPr>
              <a:t> </a:t>
            </a:r>
            <a:r>
              <a:rPr lang="cs-CZ" sz="1600" dirty="0">
                <a:latin typeface="Arial" pitchFamily="34"/>
                <a:ea typeface="Arial" pitchFamily="34"/>
                <a:cs typeface="Arial" pitchFamily="34"/>
              </a:rPr>
              <a:t>vznik komplexů (</a:t>
            </a:r>
            <a:r>
              <a:rPr lang="cs-CZ" sz="1600" dirty="0" err="1">
                <a:latin typeface="Arial" pitchFamily="34"/>
                <a:ea typeface="Arial" pitchFamily="34"/>
                <a:cs typeface="Arial" pitchFamily="34"/>
              </a:rPr>
              <a:t>Cu</a:t>
            </a:r>
            <a:r>
              <a:rPr lang="cs-CZ" sz="1600" dirty="0">
                <a:latin typeface="Arial" pitchFamily="34"/>
                <a:ea typeface="Arial" pitchFamily="34"/>
                <a:cs typeface="Arial" pitchFamily="34"/>
              </a:rPr>
              <a:t>)</a:t>
            </a:r>
          </a:p>
          <a:p>
            <a:pPr marL="0" marR="0" lvl="0" indent="0" algn="l" rtl="0" hangingPunct="1">
              <a:lnSpc>
                <a:spcPct val="100000"/>
              </a:lnSpc>
              <a:buNone/>
              <a:tabLst/>
            </a:pPr>
            <a:endParaRPr lang="cs-CZ" sz="1600" dirty="0">
              <a:latin typeface="Arial" pitchFamily="34"/>
              <a:ea typeface="Arial" pitchFamily="34"/>
              <a:cs typeface="Arial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buNone/>
              <a:tabLst/>
            </a:pPr>
            <a:r>
              <a:rPr lang="cs-CZ" sz="1600" i="1" dirty="0">
                <a:latin typeface="Arial" pitchFamily="34"/>
                <a:ea typeface="Arial" pitchFamily="34"/>
                <a:cs typeface="Arial" pitchFamily="34"/>
              </a:rPr>
              <a:t>Lipidy:</a:t>
            </a:r>
            <a:r>
              <a:rPr lang="en-US" sz="1600" i="1" dirty="0">
                <a:latin typeface="Arial" pitchFamily="34"/>
                <a:ea typeface="Arial" pitchFamily="34"/>
                <a:cs typeface="Arial" pitchFamily="34"/>
              </a:rPr>
              <a:t> </a:t>
            </a:r>
            <a:r>
              <a:rPr lang="cs-CZ" sz="1600" dirty="0">
                <a:latin typeface="Arial" pitchFamily="34"/>
                <a:ea typeface="Arial" pitchFamily="34"/>
                <a:cs typeface="Arial" pitchFamily="34"/>
              </a:rPr>
              <a:t>	vznik solí MK</a:t>
            </a:r>
          </a:p>
          <a:p>
            <a:pPr marL="0" marR="0" lvl="0" indent="0" algn="l" rtl="0" hangingPunct="1">
              <a:lnSpc>
                <a:spcPct val="100000"/>
              </a:lnSpc>
              <a:buNone/>
              <a:tabLst/>
            </a:pPr>
            <a:endParaRPr lang="cs-CZ" sz="1600" dirty="0">
              <a:latin typeface="Arial" pitchFamily="34"/>
              <a:ea typeface="Arial" pitchFamily="34"/>
              <a:cs typeface="Arial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buNone/>
              <a:tabLst/>
            </a:pPr>
            <a:r>
              <a:rPr lang="cs-CZ" sz="1600" i="1" dirty="0">
                <a:latin typeface="Arial" pitchFamily="34"/>
                <a:ea typeface="Arial" pitchFamily="34"/>
                <a:cs typeface="Arial" pitchFamily="34"/>
              </a:rPr>
              <a:t>Kostní minerál:</a:t>
            </a:r>
            <a:r>
              <a:rPr lang="en-US" sz="1600" i="1" dirty="0">
                <a:latin typeface="Arial" pitchFamily="34"/>
                <a:ea typeface="Arial" pitchFamily="34"/>
                <a:cs typeface="Arial" pitchFamily="34"/>
              </a:rPr>
              <a:t> </a:t>
            </a:r>
            <a:r>
              <a:rPr lang="cs-CZ" sz="1600" dirty="0">
                <a:latin typeface="Arial" pitchFamily="34"/>
                <a:ea typeface="Arial" pitchFamily="34"/>
                <a:cs typeface="Arial" pitchFamily="34"/>
              </a:rPr>
              <a:t>	substituce Ca (</a:t>
            </a:r>
            <a:r>
              <a:rPr lang="cs-CZ" sz="1600" dirty="0" err="1">
                <a:latin typeface="Arial" pitchFamily="34"/>
                <a:ea typeface="Arial" pitchFamily="34"/>
                <a:cs typeface="Arial" pitchFamily="34"/>
              </a:rPr>
              <a:t>Cu</a:t>
            </a:r>
            <a:r>
              <a:rPr lang="cs-CZ" sz="1600" dirty="0">
                <a:latin typeface="Arial" pitchFamily="34"/>
                <a:ea typeface="Arial" pitchFamily="34"/>
                <a:cs typeface="Arial" pitchFamily="34"/>
              </a:rPr>
              <a:t>, </a:t>
            </a:r>
            <a:r>
              <a:rPr lang="cs-CZ" sz="1600" dirty="0" err="1">
                <a:latin typeface="Arial" pitchFamily="34"/>
                <a:ea typeface="Arial" pitchFamily="34"/>
                <a:cs typeface="Arial" pitchFamily="34"/>
              </a:rPr>
              <a:t>Pb</a:t>
            </a:r>
            <a:r>
              <a:rPr lang="cs-CZ" sz="1600" dirty="0">
                <a:latin typeface="Arial" pitchFamily="34"/>
                <a:ea typeface="Arial" pitchFamily="34"/>
                <a:cs typeface="Arial" pitchFamily="34"/>
              </a:rPr>
              <a:t>, </a:t>
            </a:r>
            <a:r>
              <a:rPr lang="cs-CZ" sz="1600" dirty="0" err="1">
                <a:latin typeface="Arial" pitchFamily="34"/>
                <a:ea typeface="Arial" pitchFamily="34"/>
                <a:cs typeface="Arial" pitchFamily="34"/>
              </a:rPr>
              <a:t>Fe</a:t>
            </a:r>
            <a:r>
              <a:rPr lang="cs-CZ" sz="1600" dirty="0">
                <a:latin typeface="Arial" pitchFamily="34"/>
                <a:ea typeface="Arial" pitchFamily="34"/>
                <a:cs typeface="Arial" pitchFamily="34"/>
              </a:rPr>
              <a:t>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3F4AB4F7-4138-4D72-9388-C0D5C7D1D2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„</a:t>
            </a:r>
            <a:r>
              <a:rPr lang="cs-CZ" altLang="cs-CZ" sz="3600" dirty="0" err="1"/>
              <a:t>Mos</a:t>
            </a:r>
            <a:r>
              <a:rPr lang="cs-CZ" altLang="cs-CZ" sz="3600" dirty="0"/>
              <a:t> </a:t>
            </a:r>
            <a:r>
              <a:rPr lang="cs-CZ" altLang="cs-CZ" sz="3600" dirty="0" err="1"/>
              <a:t>teutonicus</a:t>
            </a:r>
            <a:r>
              <a:rPr lang="cs-CZ" altLang="cs-CZ" sz="3600" dirty="0"/>
              <a:t>“</a:t>
            </a:r>
          </a:p>
        </p:txBody>
      </p:sp>
      <p:pic>
        <p:nvPicPr>
          <p:cNvPr id="20483" name="Picture 3" descr="mos">
            <a:extLst>
              <a:ext uri="{FF2B5EF4-FFF2-40B4-BE49-F238E27FC236}">
                <a16:creationId xmlns:a16="http://schemas.microsoft.com/office/drawing/2014/main" id="{54F8919E-F2FC-42E9-9F77-93D60CC050D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209800"/>
            <a:ext cx="3168650" cy="3100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4" name="Picture 4" descr="E:\Obrázky\Nová složka (2)\pqdweb.jpg">
            <a:extLst>
              <a:ext uri="{FF2B5EF4-FFF2-40B4-BE49-F238E27FC236}">
                <a16:creationId xmlns:a16="http://schemas.microsoft.com/office/drawing/2014/main" id="{1A6A443F-EA64-4E87-81C3-C4B559C19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86000"/>
            <a:ext cx="4495800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5">
            <a:extLst>
              <a:ext uri="{FF2B5EF4-FFF2-40B4-BE49-F238E27FC236}">
                <a16:creationId xmlns:a16="http://schemas.microsoft.com/office/drawing/2014/main" id="{338C7A43-6AA4-4252-AC66-B574650AB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638800"/>
            <a:ext cx="2667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Doklad „mos teutonicus“ (bazilika sv. Jiří, Pražský hrad)</a:t>
            </a:r>
          </a:p>
        </p:txBody>
      </p:sp>
      <p:sp>
        <p:nvSpPr>
          <p:cNvPr id="20486" name="Text Box 6">
            <a:extLst>
              <a:ext uri="{FF2B5EF4-FFF2-40B4-BE49-F238E27FC236}">
                <a16:creationId xmlns:a16="http://schemas.microsoft.com/office/drawing/2014/main" id="{2F0C39CE-A904-443B-ABFE-E43A57D0E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371600"/>
            <a:ext cx="8610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Rozvoj zejména po 2. křížové výpravě. R. 1300  pokus o její zákaz 1300 bulou papeže Bonifáce VIII.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>
            <a:extLst>
              <a:ext uri="{FF2B5EF4-FFF2-40B4-BE49-F238E27FC236}">
                <a16:creationId xmlns:a16="http://schemas.microsoft.com/office/drawing/2014/main" id="{FEFCEFEA-270E-C555-9F18-843256C25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296" y="404664"/>
            <a:ext cx="5414193" cy="586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0" name="Rectangle 2">
            <a:extLst>
              <a:ext uri="{FF2B5EF4-FFF2-40B4-BE49-F238E27FC236}">
                <a16:creationId xmlns:a16="http://schemas.microsoft.com/office/drawing/2014/main" id="{FB5F4513-1A81-8A3E-FF8C-B6B3EB146E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394720" cy="706437"/>
          </a:xfrm>
          <a:ln/>
        </p:spPr>
        <p:txBody>
          <a:bodyPr lIns="91440" tIns="45720" rIns="91440" bIns="4572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/>
              <a:t>„</a:t>
            </a:r>
            <a:r>
              <a:rPr lang="cs-CZ" altLang="cs-CZ" sz="3600" dirty="0" err="1"/>
              <a:t>Mos</a:t>
            </a:r>
            <a:r>
              <a:rPr lang="cs-CZ" altLang="cs-CZ" sz="3600" dirty="0"/>
              <a:t> </a:t>
            </a:r>
            <a:r>
              <a:rPr lang="cs-CZ" altLang="cs-CZ" sz="3600" dirty="0" err="1"/>
              <a:t>teutonicus</a:t>
            </a:r>
            <a:r>
              <a:rPr lang="cs-CZ" altLang="cs-CZ" sz="3600" dirty="0"/>
              <a:t>“</a:t>
            </a:r>
          </a:p>
        </p:txBody>
      </p:sp>
      <p:sp>
        <p:nvSpPr>
          <p:cNvPr id="22551" name="Rectangle 23">
            <a:extLst>
              <a:ext uri="{FF2B5EF4-FFF2-40B4-BE49-F238E27FC236}">
                <a16:creationId xmlns:a16="http://schemas.microsoft.com/office/drawing/2014/main" id="{5AAAC5AF-72D5-FD14-BF89-4398CEFB1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576" y="1700808"/>
            <a:ext cx="3394720" cy="286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buClrTx/>
              <a:buFontTx/>
              <a:buNone/>
            </a:pPr>
            <a:r>
              <a:rPr lang="cs-CZ" altLang="cs-CZ" dirty="0"/>
              <a:t>Pozůstatky císaře Lothara I. († 1137) vykazovaly vyšší hodnotu poměru D/L forem kyseliny </a:t>
            </a:r>
            <a:r>
              <a:rPr lang="cs-CZ" altLang="cs-CZ" dirty="0" err="1"/>
              <a:t>asparágové</a:t>
            </a:r>
            <a:r>
              <a:rPr lang="en-US" altLang="cs-CZ" dirty="0"/>
              <a:t> (Asp)</a:t>
            </a:r>
            <a:r>
              <a:rPr lang="cs-CZ" altLang="cs-CZ" dirty="0"/>
              <a:t>, než ve srovnávacích vzorcích (pozůstatky jeho ženy </a:t>
            </a:r>
            <a:r>
              <a:rPr lang="cs-CZ" altLang="cs-CZ" dirty="0" err="1"/>
              <a:t>Reichenzy</a:t>
            </a:r>
            <a:r>
              <a:rPr lang="cs-CZ" altLang="cs-CZ" dirty="0"/>
              <a:t> († 1141) a jeho zetě, vévody Jindřicha Lva († 1139), kteří zemřeli a byli pohřbeni přímo v </a:t>
            </a:r>
            <a:r>
              <a:rPr lang="cs-CZ" altLang="cs-CZ" dirty="0" err="1"/>
              <a:t>Königslutteru</a:t>
            </a:r>
            <a:r>
              <a:rPr lang="cs-CZ" altLang="cs-CZ" dirty="0"/>
              <a:t>). </a:t>
            </a:r>
            <a:endParaRPr lang="en-US" altLang="cs-CZ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980D32C7-D612-9E8F-65E8-F5128F991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157192"/>
            <a:ext cx="2962672" cy="588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EE787CF0-F1DC-3036-92A3-12BD92336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49" y="63738"/>
            <a:ext cx="3535239" cy="342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3E11067-B97B-B520-8F1D-A660051BC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989809"/>
            <a:ext cx="4780947" cy="1072531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915B4D85-65A9-D91D-610C-1C7E9B8D93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7544" y="527072"/>
            <a:ext cx="4330824" cy="706437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„</a:t>
            </a:r>
            <a:r>
              <a:rPr lang="cs-CZ" altLang="cs-CZ" sz="3600" dirty="0" err="1"/>
              <a:t>Mos</a:t>
            </a:r>
            <a:r>
              <a:rPr lang="cs-CZ" altLang="cs-CZ" sz="3600" dirty="0"/>
              <a:t> </a:t>
            </a:r>
            <a:r>
              <a:rPr lang="cs-CZ" altLang="cs-CZ" sz="3600" dirty="0" err="1"/>
              <a:t>teutonicus</a:t>
            </a:r>
            <a:r>
              <a:rPr lang="cs-CZ" altLang="cs-CZ" sz="3600" dirty="0"/>
              <a:t>“</a:t>
            </a:r>
          </a:p>
        </p:txBody>
      </p:sp>
      <p:graphicFrame>
        <p:nvGraphicFramePr>
          <p:cNvPr id="11" name="Group 3">
            <a:extLst>
              <a:ext uri="{FF2B5EF4-FFF2-40B4-BE49-F238E27FC236}">
                <a16:creationId xmlns:a16="http://schemas.microsoft.com/office/drawing/2014/main" id="{E5F93617-872A-AB24-0BA7-67D87D6A930A}"/>
              </a:ext>
            </a:extLst>
          </p:cNvPr>
          <p:cNvGraphicFramePr>
            <a:graphicFrameLocks noGrp="1"/>
          </p:cNvGraphicFramePr>
          <p:nvPr/>
        </p:nvGraphicFramePr>
        <p:xfrm>
          <a:off x="1259632" y="3753792"/>
          <a:ext cx="5544615" cy="1866488"/>
        </p:xfrm>
        <a:graphic>
          <a:graphicData uri="http://schemas.openxmlformats.org/drawingml/2006/table">
            <a:tbl>
              <a:tblPr/>
              <a:tblGrid>
                <a:gridCol w="1204805">
                  <a:extLst>
                    <a:ext uri="{9D8B030D-6E8A-4147-A177-3AD203B41FA5}">
                      <a16:colId xmlns:a16="http://schemas.microsoft.com/office/drawing/2014/main" val="2581023617"/>
                    </a:ext>
                  </a:extLst>
                </a:gridCol>
                <a:gridCol w="971375">
                  <a:extLst>
                    <a:ext uri="{9D8B030D-6E8A-4147-A177-3AD203B41FA5}">
                      <a16:colId xmlns:a16="http://schemas.microsoft.com/office/drawing/2014/main" val="1541116405"/>
                    </a:ext>
                  </a:extLst>
                </a:gridCol>
                <a:gridCol w="1686728">
                  <a:extLst>
                    <a:ext uri="{9D8B030D-6E8A-4147-A177-3AD203B41FA5}">
                      <a16:colId xmlns:a16="http://schemas.microsoft.com/office/drawing/2014/main" val="3363373912"/>
                    </a:ext>
                  </a:extLst>
                </a:gridCol>
                <a:gridCol w="1681707">
                  <a:extLst>
                    <a:ext uri="{9D8B030D-6E8A-4147-A177-3AD203B41FA5}">
                      <a16:colId xmlns:a16="http://schemas.microsoft.com/office/drawing/2014/main" val="1317422010"/>
                    </a:ext>
                  </a:extLst>
                </a:gridCol>
              </a:tblGrid>
              <a:tr h="47148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marT="67104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indent="-339725">
                        <a:spcBef>
                          <a:spcPts val="8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39725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Rok umrtí</a:t>
                      </a:r>
                    </a:p>
                  </a:txBody>
                  <a:tcPr marL="90000" marR="90000" marT="6192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342900" indent="-339725">
                        <a:spcBef>
                          <a:spcPts val="8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39725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D/L </a:t>
                      </a:r>
                      <a:r>
                        <a:rPr kumimoji="0" lang="cs-CZ" alt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Asp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0000" marR="90000" marT="6192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967515"/>
                  </a:ext>
                </a:extLst>
              </a:tr>
              <a:tr h="46672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marT="67104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marT="67104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indent="-339725">
                        <a:spcBef>
                          <a:spcPts val="8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39725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en-GB" alt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Postup</a:t>
                      </a:r>
                      <a:r>
                        <a:rPr kumimoji="0" lang="en-GB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A (4 h, 110 °C)</a:t>
                      </a:r>
                    </a:p>
                  </a:txBody>
                  <a:tcPr marL="90000" marR="90000" marT="6192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indent="-339725">
                        <a:spcBef>
                          <a:spcPts val="8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39725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en-GB" alt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Postup</a:t>
                      </a:r>
                      <a:r>
                        <a:rPr kumimoji="0" lang="en-GB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B (4 h, 110 °C)</a:t>
                      </a:r>
                    </a:p>
                  </a:txBody>
                  <a:tcPr marL="90000" marR="90000" marT="6192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3054694"/>
                  </a:ext>
                </a:extLst>
              </a:tr>
              <a:tr h="247650">
                <a:tc>
                  <a:txBody>
                    <a:bodyPr/>
                    <a:lstStyle>
                      <a:lvl1pPr marL="342900" indent="-339725">
                        <a:spcBef>
                          <a:spcPts val="8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39725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Reichenza</a:t>
                      </a:r>
                    </a:p>
                  </a:txBody>
                  <a:tcPr marL="90000" marR="90000" marT="6192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indent="-339725">
                        <a:spcBef>
                          <a:spcPts val="8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39725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en-GB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1141</a:t>
                      </a:r>
                    </a:p>
                  </a:txBody>
                  <a:tcPr marL="90000" marR="90000" marT="6192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indent="-339725">
                        <a:spcBef>
                          <a:spcPts val="8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39725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en-GB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0,059 ± 0,002</a:t>
                      </a:r>
                    </a:p>
                  </a:txBody>
                  <a:tcPr marL="90000" marR="90000" marT="6192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indent="-339725">
                        <a:spcBef>
                          <a:spcPts val="8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39725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en-GB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0,028 ± 0,004</a:t>
                      </a:r>
                    </a:p>
                  </a:txBody>
                  <a:tcPr marL="90000" marR="90000" marT="6192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21531"/>
                  </a:ext>
                </a:extLst>
              </a:tr>
              <a:tr h="244475">
                <a:tc>
                  <a:txBody>
                    <a:bodyPr/>
                    <a:lstStyle>
                      <a:lvl1pPr marL="342900" indent="-339725">
                        <a:spcBef>
                          <a:spcPts val="8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39725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en-GB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Lothar I.</a:t>
                      </a:r>
                    </a:p>
                  </a:txBody>
                  <a:tcPr marL="90000" marR="90000" marT="6192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indent="-339725">
                        <a:spcBef>
                          <a:spcPts val="8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39725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en-GB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1137</a:t>
                      </a:r>
                    </a:p>
                  </a:txBody>
                  <a:tcPr marL="90000" marR="90000" marT="6192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indent="-339725">
                        <a:spcBef>
                          <a:spcPts val="8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39725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en-GB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0,090 ± 0,001</a:t>
                      </a:r>
                    </a:p>
                  </a:txBody>
                  <a:tcPr marL="90000" marR="90000" marT="6192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indent="-339725">
                        <a:spcBef>
                          <a:spcPts val="8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39725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en-GB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0,056 ± 0,001</a:t>
                      </a:r>
                    </a:p>
                  </a:txBody>
                  <a:tcPr marL="90000" marR="90000" marT="6192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975238"/>
                  </a:ext>
                </a:extLst>
              </a:tr>
              <a:tr h="247650">
                <a:tc>
                  <a:txBody>
                    <a:bodyPr/>
                    <a:lstStyle>
                      <a:lvl1pPr marL="342900" indent="-339725">
                        <a:spcBef>
                          <a:spcPts val="8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39725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en-GB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Jindřich Lev</a:t>
                      </a:r>
                    </a:p>
                  </a:txBody>
                  <a:tcPr marL="90000" marR="90000" marT="6192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indent="-339725">
                        <a:spcBef>
                          <a:spcPts val="8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39725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en-GB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1139</a:t>
                      </a:r>
                    </a:p>
                  </a:txBody>
                  <a:tcPr marL="90000" marR="90000" marT="6192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indent="-339725">
                        <a:spcBef>
                          <a:spcPts val="8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39725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en-GB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0,059 ± 0,002</a:t>
                      </a:r>
                    </a:p>
                  </a:txBody>
                  <a:tcPr marL="90000" marR="90000" marT="6192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indent="-339725">
                        <a:spcBef>
                          <a:spcPts val="8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39725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en-GB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0,029 ± 0,004</a:t>
                      </a:r>
                    </a:p>
                  </a:txBody>
                  <a:tcPr marL="90000" marR="90000" marT="6192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815574"/>
                  </a:ext>
                </a:extLst>
              </a:tr>
            </a:tbl>
          </a:graphicData>
        </a:graphic>
      </p:graphicFrame>
      <p:sp>
        <p:nvSpPr>
          <p:cNvPr id="13" name="TextovéPole 12">
            <a:extLst>
              <a:ext uri="{FF2B5EF4-FFF2-40B4-BE49-F238E27FC236}">
                <a16:creationId xmlns:a16="http://schemas.microsoft.com/office/drawing/2014/main" id="{8D4F2F99-547D-47A8-F2F9-64353810C452}"/>
              </a:ext>
            </a:extLst>
          </p:cNvPr>
          <p:cNvSpPr txBox="1"/>
          <p:nvPr/>
        </p:nvSpPr>
        <p:spPr>
          <a:xfrm>
            <a:off x="158557" y="5846689"/>
            <a:ext cx="88059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2000" dirty="0"/>
              <a:t>Z experimentální časové závislosti racemizace kyseliny </a:t>
            </a:r>
            <a:r>
              <a:rPr lang="cs-CZ" altLang="cs-CZ" sz="2000" dirty="0" err="1"/>
              <a:t>asparágové</a:t>
            </a:r>
            <a:r>
              <a:rPr lang="cs-CZ" altLang="cs-CZ" sz="2000" dirty="0"/>
              <a:t> v kosti ve vroucí vodě bylo možno odhadnout i dobu vaření císařova těla na cca 6 h ± 30 min</a:t>
            </a:r>
            <a:r>
              <a:rPr lang="en-US" altLang="cs-CZ" sz="2000" dirty="0"/>
              <a:t>.</a:t>
            </a:r>
            <a:r>
              <a:rPr lang="cs-CZ" altLang="cs-CZ" sz="2000" dirty="0"/>
              <a:t> </a:t>
            </a:r>
            <a:endParaRPr lang="cs-CZ" sz="2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203E116F-B372-428D-9E2F-9E19E53F8A31}"/>
              </a:ext>
            </a:extLst>
          </p:cNvPr>
          <p:cNvGrpSpPr/>
          <p:nvPr/>
        </p:nvGrpSpPr>
        <p:grpSpPr>
          <a:xfrm>
            <a:off x="456119" y="3048120"/>
            <a:ext cx="7664761" cy="1277998"/>
            <a:chOff x="456119" y="3048120"/>
            <a:chExt cx="7664761" cy="1277998"/>
          </a:xfrm>
        </p:grpSpPr>
        <p:sp>
          <p:nvSpPr>
            <p:cNvPr id="3" name="Volný tvar: obrazec 2">
              <a:extLst>
                <a:ext uri="{FF2B5EF4-FFF2-40B4-BE49-F238E27FC236}">
                  <a16:creationId xmlns:a16="http://schemas.microsoft.com/office/drawing/2014/main" id="{5AB17F55-0350-4EB3-904D-C307144B14D1}"/>
                </a:ext>
              </a:extLst>
            </p:cNvPr>
            <p:cNvSpPr/>
            <p:nvPr/>
          </p:nvSpPr>
          <p:spPr>
            <a:xfrm>
              <a:off x="456119" y="3124079"/>
              <a:ext cx="1459439" cy="12020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50000"/>
                </a:lnSpc>
                <a:buNone/>
                <a:tabLst/>
              </a:pPr>
              <a:r>
                <a:rPr lang="cs-CZ" sz="1800">
                  <a:latin typeface="Times New Roman" pitchFamily="18"/>
                  <a:ea typeface="Lucida Sans Unicode" pitchFamily="2"/>
                  <a:cs typeface="Tahoma" pitchFamily="2"/>
                </a:rPr>
                <a:t>h</a:t>
              </a:r>
              <a:r>
                <a:rPr lang="cs-CZ" sz="1800">
                  <a:latin typeface="Times New Roman" pitchFamily="18"/>
                  <a:ea typeface="Times New Roman" pitchFamily="18"/>
                  <a:cs typeface="Times New Roman" pitchFamily="18"/>
                </a:rPr>
                <a:t>ydroxyapatit</a:t>
              </a:r>
            </a:p>
            <a:p>
              <a:pPr marL="0" marR="0" lvl="0" indent="0" algn="ctr" rtl="0" hangingPunct="1">
                <a:lnSpc>
                  <a:spcPct val="150000"/>
                </a:lnSpc>
                <a:buNone/>
                <a:tabLst/>
              </a:pP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(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Ca</a:t>
              </a:r>
              <a:r>
                <a:rPr lang="cs-CZ" sz="1400" baseline="-30000">
                  <a:latin typeface="Times New Roman" pitchFamily="18"/>
                  <a:ea typeface="Times New Roman" pitchFamily="18"/>
                  <a:cs typeface="Times New Roman" pitchFamily="18"/>
                </a:rPr>
                <a:t>5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(PO</a:t>
              </a:r>
              <a:r>
                <a:rPr lang="cs-CZ" sz="1400" baseline="-30000">
                  <a:latin typeface="Times New Roman" pitchFamily="18"/>
                  <a:ea typeface="Times New Roman" pitchFamily="18"/>
                  <a:cs typeface="Times New Roman" pitchFamily="18"/>
                </a:rPr>
                <a:t>4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)</a:t>
              </a:r>
              <a:r>
                <a:rPr lang="cs-CZ" sz="1400" baseline="-30000">
                  <a:latin typeface="Times New Roman" pitchFamily="18"/>
                  <a:ea typeface="Times New Roman" pitchFamily="18"/>
                  <a:cs typeface="Times New Roman" pitchFamily="18"/>
                </a:rPr>
                <a:t>3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OH</a:t>
              </a: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 )</a:t>
              </a:r>
            </a:p>
            <a:p>
              <a:pPr marL="0" marR="0" lvl="0" indent="0" algn="ctr" rtl="0" hangingPunct="1">
                <a:lnSpc>
                  <a:spcPct val="150000"/>
                </a:lnSpc>
                <a:buNone/>
                <a:tabLst/>
              </a:pP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pH  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7, 0 – 7,5</a:t>
              </a:r>
            </a:p>
          </p:txBody>
        </p:sp>
        <p:sp>
          <p:nvSpPr>
            <p:cNvPr id="4" name="Volný tvar: obrazec 3">
              <a:extLst>
                <a:ext uri="{FF2B5EF4-FFF2-40B4-BE49-F238E27FC236}">
                  <a16:creationId xmlns:a16="http://schemas.microsoft.com/office/drawing/2014/main" id="{331B32D0-253A-4E86-B8E1-DBBCDA92AD19}"/>
                </a:ext>
              </a:extLst>
            </p:cNvPr>
            <p:cNvSpPr/>
            <p:nvPr/>
          </p:nvSpPr>
          <p:spPr>
            <a:xfrm>
              <a:off x="2133360" y="3581279"/>
              <a:ext cx="972720" cy="1494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00CC99"/>
            </a:solidFill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0" tIns="46800" rIns="90000" bIns="46800" anchor="ctr" anchorCtr="0" compatLnSpc="0">
              <a:noAutofit/>
            </a:bodyPr>
            <a:lstStyle/>
            <a:p>
              <a:pPr lvl="0" rtl="0" hangingPunct="0">
                <a:buNone/>
                <a:tabLst/>
              </a:pPr>
              <a:endParaRPr lang="cs-CZ" sz="2400">
                <a:latin typeface="Times New Roman" pitchFamily="18"/>
                <a:ea typeface="Lucida Sans Unicode" pitchFamily="2"/>
                <a:cs typeface="Tahoma" pitchFamily="2"/>
              </a:endParaRPr>
            </a:p>
          </p:txBody>
        </p:sp>
        <p:sp>
          <p:nvSpPr>
            <p:cNvPr id="5" name="Volný tvar: obrazec 4">
              <a:extLst>
                <a:ext uri="{FF2B5EF4-FFF2-40B4-BE49-F238E27FC236}">
                  <a16:creationId xmlns:a16="http://schemas.microsoft.com/office/drawing/2014/main" id="{D4F81444-50D0-47EB-8045-FD55FA9D7198}"/>
                </a:ext>
              </a:extLst>
            </p:cNvPr>
            <p:cNvSpPr/>
            <p:nvPr/>
          </p:nvSpPr>
          <p:spPr>
            <a:xfrm>
              <a:off x="3279959" y="3124079"/>
              <a:ext cx="1892160" cy="12020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50000"/>
                </a:lnSpc>
                <a:buNone/>
                <a:tabLst/>
              </a:pPr>
              <a:r>
                <a:rPr lang="cs-CZ" sz="1800">
                  <a:latin typeface="Times New Roman" pitchFamily="18"/>
                  <a:ea typeface="Times New Roman" pitchFamily="18"/>
                  <a:cs typeface="Times New Roman" pitchFamily="18"/>
                </a:rPr>
                <a:t>oktakalciumfosfát</a:t>
              </a:r>
            </a:p>
            <a:p>
              <a:pPr marL="0" marR="0" lvl="0" indent="0" algn="ctr" rtl="0" hangingPunct="1">
                <a:lnSpc>
                  <a:spcPct val="150000"/>
                </a:lnSpc>
                <a:buNone/>
                <a:tabLst/>
              </a:pP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Ca</a:t>
              </a:r>
              <a:r>
                <a:rPr lang="cs-CZ" sz="1400" baseline="-30000">
                  <a:latin typeface="Times New Roman" pitchFamily="18"/>
                  <a:ea typeface="Times New Roman" pitchFamily="18"/>
                  <a:cs typeface="Times New Roman" pitchFamily="18"/>
                </a:rPr>
                <a:t>4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H(PO</a:t>
              </a:r>
              <a:r>
                <a:rPr lang="cs-CZ" sz="1400" baseline="-30000">
                  <a:latin typeface="Times New Roman" pitchFamily="18"/>
                  <a:ea typeface="Times New Roman" pitchFamily="18"/>
                  <a:cs typeface="Times New Roman" pitchFamily="18"/>
                </a:rPr>
                <a:t>4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) . 2 H</a:t>
              </a:r>
              <a:r>
                <a:rPr lang="cs-CZ" sz="1400" baseline="-30000">
                  <a:latin typeface="Times New Roman" pitchFamily="18"/>
                  <a:ea typeface="Times New Roman" pitchFamily="18"/>
                  <a:cs typeface="Times New Roman" pitchFamily="18"/>
                </a:rPr>
                <a:t>2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O</a:t>
              </a:r>
            </a:p>
            <a:p>
              <a:pPr marL="0" marR="0" lvl="0" indent="0" algn="ctr" rtl="0" hangingPunct="1">
                <a:lnSpc>
                  <a:spcPct val="150000"/>
                </a:lnSpc>
                <a:buNone/>
                <a:tabLst/>
              </a:pP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pH  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6,0 – 7,0</a:t>
              </a:r>
            </a:p>
          </p:txBody>
        </p:sp>
        <p:sp>
          <p:nvSpPr>
            <p:cNvPr id="6" name="Volný tvar: obrazec 5">
              <a:extLst>
                <a:ext uri="{FF2B5EF4-FFF2-40B4-BE49-F238E27FC236}">
                  <a16:creationId xmlns:a16="http://schemas.microsoft.com/office/drawing/2014/main" id="{A7618681-4721-47DA-A9B0-7967D8009957}"/>
                </a:ext>
              </a:extLst>
            </p:cNvPr>
            <p:cNvSpPr/>
            <p:nvPr/>
          </p:nvSpPr>
          <p:spPr>
            <a:xfrm>
              <a:off x="5409000" y="3505319"/>
              <a:ext cx="972720" cy="14904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00CC99"/>
            </a:solidFill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0" tIns="46800" rIns="90000" bIns="46800" anchor="ctr" anchorCtr="0" compatLnSpc="0">
              <a:noAutofit/>
            </a:bodyPr>
            <a:lstStyle/>
            <a:p>
              <a:pPr lvl="0" rtl="0" hangingPunct="0">
                <a:buNone/>
                <a:tabLst/>
              </a:pPr>
              <a:endParaRPr lang="cs-CZ" sz="2400">
                <a:latin typeface="Times New Roman" pitchFamily="18"/>
                <a:ea typeface="Lucida Sans Unicode" pitchFamily="2"/>
                <a:cs typeface="Tahoma" pitchFamily="2"/>
              </a:endParaRPr>
            </a:p>
          </p:txBody>
        </p:sp>
        <p:sp>
          <p:nvSpPr>
            <p:cNvPr id="7" name="Volný tvar: obrazec 6">
              <a:extLst>
                <a:ext uri="{FF2B5EF4-FFF2-40B4-BE49-F238E27FC236}">
                  <a16:creationId xmlns:a16="http://schemas.microsoft.com/office/drawing/2014/main" id="{06820233-A74B-4570-A338-08D18FAF3864}"/>
                </a:ext>
              </a:extLst>
            </p:cNvPr>
            <p:cNvSpPr/>
            <p:nvPr/>
          </p:nvSpPr>
          <p:spPr>
            <a:xfrm>
              <a:off x="6716160" y="3048120"/>
              <a:ext cx="1404720" cy="12020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50000"/>
                </a:lnSpc>
                <a:buNone/>
                <a:tabLst/>
              </a:pPr>
              <a:r>
                <a:rPr lang="cs-CZ" sz="1800">
                  <a:latin typeface="Times New Roman" pitchFamily="18"/>
                  <a:ea typeface="Lucida Sans Unicode" pitchFamily="2"/>
                  <a:cs typeface="Tahoma" pitchFamily="2"/>
                </a:rPr>
                <a:t>b</a:t>
              </a:r>
              <a:r>
                <a:rPr lang="cs-CZ" sz="1800">
                  <a:latin typeface="Times New Roman" pitchFamily="18"/>
                  <a:ea typeface="Times New Roman" pitchFamily="18"/>
                  <a:cs typeface="Times New Roman" pitchFamily="18"/>
                </a:rPr>
                <a:t>rushit</a:t>
              </a:r>
            </a:p>
            <a:p>
              <a:pPr marL="0" marR="0" lvl="0" indent="0" algn="ctr" rtl="0" hangingPunct="1">
                <a:lnSpc>
                  <a:spcPct val="150000"/>
                </a:lnSpc>
                <a:buNone/>
                <a:tabLst/>
              </a:pP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CaHPO</a:t>
              </a:r>
              <a:r>
                <a:rPr lang="cs-CZ" sz="1400" baseline="-30000">
                  <a:latin typeface="Times New Roman" pitchFamily="18"/>
                  <a:ea typeface="Times New Roman" pitchFamily="18"/>
                  <a:cs typeface="Times New Roman" pitchFamily="18"/>
                </a:rPr>
                <a:t>4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 . 2 H</a:t>
              </a:r>
              <a:r>
                <a:rPr lang="cs-CZ" sz="1400" baseline="-30000">
                  <a:latin typeface="Times New Roman" pitchFamily="18"/>
                  <a:ea typeface="Times New Roman" pitchFamily="18"/>
                  <a:cs typeface="Times New Roman" pitchFamily="18"/>
                </a:rPr>
                <a:t>2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O</a:t>
              </a:r>
            </a:p>
            <a:p>
              <a:pPr marL="0" marR="0" lvl="0" indent="0" algn="ctr" rtl="0" hangingPunct="1">
                <a:lnSpc>
                  <a:spcPct val="150000"/>
                </a:lnSpc>
                <a:buNone/>
                <a:tabLst/>
              </a:pP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pH   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4,5 – 6,0</a:t>
              </a:r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8B4F38FD-3D38-405F-AF4A-26235CDA4B8F}"/>
              </a:ext>
            </a:extLst>
          </p:cNvPr>
          <p:cNvGrpSpPr/>
          <p:nvPr/>
        </p:nvGrpSpPr>
        <p:grpSpPr>
          <a:xfrm>
            <a:off x="836999" y="685799"/>
            <a:ext cx="5256001" cy="1959840"/>
            <a:chOff x="836999" y="685799"/>
            <a:chExt cx="5256001" cy="1959840"/>
          </a:xfrm>
        </p:grpSpPr>
        <p:sp>
          <p:nvSpPr>
            <p:cNvPr id="9" name="Volný tvar: obrazec 8">
              <a:extLst>
                <a:ext uri="{FF2B5EF4-FFF2-40B4-BE49-F238E27FC236}">
                  <a16:creationId xmlns:a16="http://schemas.microsoft.com/office/drawing/2014/main" id="{8CC6DD1D-BA66-493B-9970-26BA7BE53DE1}"/>
                </a:ext>
              </a:extLst>
            </p:cNvPr>
            <p:cNvSpPr/>
            <p:nvPr/>
          </p:nvSpPr>
          <p:spPr>
            <a:xfrm>
              <a:off x="2514600" y="1523880"/>
              <a:ext cx="973080" cy="1494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00CC99"/>
            </a:solidFill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0" tIns="46800" rIns="90000" bIns="46800" anchor="ctr" anchorCtr="0" compatLnSpc="0">
              <a:noAutofit/>
            </a:bodyPr>
            <a:lstStyle/>
            <a:p>
              <a:pPr lvl="0" rtl="0" hangingPunct="0">
                <a:buNone/>
                <a:tabLst/>
              </a:pPr>
              <a:endParaRPr lang="cs-CZ" sz="2400">
                <a:latin typeface="Times New Roman" pitchFamily="18"/>
                <a:ea typeface="Lucida Sans Unicode" pitchFamily="2"/>
                <a:cs typeface="Tahoma" pitchFamily="2"/>
              </a:endParaRPr>
            </a:p>
          </p:txBody>
        </p:sp>
        <p:sp>
          <p:nvSpPr>
            <p:cNvPr id="10" name="Volný tvar: obrazec 9">
              <a:extLst>
                <a:ext uri="{FF2B5EF4-FFF2-40B4-BE49-F238E27FC236}">
                  <a16:creationId xmlns:a16="http://schemas.microsoft.com/office/drawing/2014/main" id="{0E2ADE47-3617-4E90-8B0B-350D1A0F8F24}"/>
                </a:ext>
              </a:extLst>
            </p:cNvPr>
            <p:cNvSpPr/>
            <p:nvPr/>
          </p:nvSpPr>
          <p:spPr>
            <a:xfrm>
              <a:off x="836999" y="990719"/>
              <a:ext cx="1459439" cy="12020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50000"/>
                </a:lnSpc>
                <a:buNone/>
                <a:tabLst/>
              </a:pPr>
              <a:r>
                <a:rPr lang="cs-CZ" sz="1800">
                  <a:latin typeface="Times New Roman" pitchFamily="18"/>
                  <a:ea typeface="Lucida Sans Unicode" pitchFamily="2"/>
                  <a:cs typeface="Tahoma" pitchFamily="2"/>
                </a:rPr>
                <a:t>h</a:t>
              </a:r>
              <a:r>
                <a:rPr lang="cs-CZ" sz="1800">
                  <a:latin typeface="Times New Roman" pitchFamily="18"/>
                  <a:ea typeface="Times New Roman" pitchFamily="18"/>
                  <a:cs typeface="Times New Roman" pitchFamily="18"/>
                </a:rPr>
                <a:t>ydroxyapatit</a:t>
              </a:r>
            </a:p>
            <a:p>
              <a:pPr marL="0" marR="0" lvl="0" indent="0" algn="ctr" rtl="0" hangingPunct="1">
                <a:lnSpc>
                  <a:spcPct val="150000"/>
                </a:lnSpc>
                <a:buNone/>
                <a:tabLst/>
              </a:pP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(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Ca</a:t>
              </a:r>
              <a:r>
                <a:rPr lang="cs-CZ" sz="1400" baseline="-30000">
                  <a:latin typeface="Times New Roman" pitchFamily="18"/>
                  <a:ea typeface="Times New Roman" pitchFamily="18"/>
                  <a:cs typeface="Times New Roman" pitchFamily="18"/>
                </a:rPr>
                <a:t>5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(PO</a:t>
              </a:r>
              <a:r>
                <a:rPr lang="cs-CZ" sz="1400" baseline="-30000">
                  <a:latin typeface="Times New Roman" pitchFamily="18"/>
                  <a:ea typeface="Times New Roman" pitchFamily="18"/>
                  <a:cs typeface="Times New Roman" pitchFamily="18"/>
                </a:rPr>
                <a:t>4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)</a:t>
              </a:r>
              <a:r>
                <a:rPr lang="cs-CZ" sz="1400" baseline="-30000">
                  <a:latin typeface="Times New Roman" pitchFamily="18"/>
                  <a:ea typeface="Times New Roman" pitchFamily="18"/>
                  <a:cs typeface="Times New Roman" pitchFamily="18"/>
                </a:rPr>
                <a:t>3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OH</a:t>
              </a: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 )</a:t>
              </a:r>
            </a:p>
            <a:p>
              <a:pPr marL="0" marR="0" lvl="0" indent="0" algn="ctr" rtl="0" hangingPunct="1">
                <a:lnSpc>
                  <a:spcPct val="150000"/>
                </a:lnSpc>
                <a:buNone/>
                <a:tabLst/>
              </a:pP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pH  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7, 0 – 7,5</a:t>
              </a:r>
            </a:p>
          </p:txBody>
        </p:sp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A7FDDDD1-965A-4165-859F-6621656D69B4}"/>
                </a:ext>
              </a:extLst>
            </p:cNvPr>
            <p:cNvSpPr/>
            <p:nvPr/>
          </p:nvSpPr>
          <p:spPr>
            <a:xfrm>
              <a:off x="3809880" y="685799"/>
              <a:ext cx="2283120" cy="195984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>
              <a:spAutoFit/>
            </a:bodyPr>
            <a:lstStyle/>
            <a:p>
              <a:pPr marL="0" marR="0" lvl="0" indent="0" algn="ctr" rtl="0" hangingPunct="1">
                <a:buNone/>
                <a:tabLst/>
              </a:pPr>
              <a:r>
                <a:rPr lang="cs-CZ" sz="1800">
                  <a:latin typeface="Times New Roman" pitchFamily="18"/>
                  <a:ea typeface="Lucida Sans Unicode" pitchFamily="2"/>
                  <a:cs typeface="Tahoma" pitchFamily="2"/>
                </a:rPr>
                <a:t>hydroxypyromorfit</a:t>
              </a:r>
            </a:p>
            <a:p>
              <a:pPr marL="0" marR="0" lvl="0" indent="0" algn="ctr" rtl="0" hangingPunct="1">
                <a:lnSpc>
                  <a:spcPct val="150000"/>
                </a:lnSpc>
                <a:buNone/>
                <a:tabLst/>
              </a:pP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(Pb</a:t>
              </a:r>
              <a:r>
                <a:rPr lang="cs-CZ" sz="1400" baseline="-30000">
                  <a:latin typeface="Times New Roman" pitchFamily="18"/>
                  <a:ea typeface="Times New Roman" pitchFamily="18"/>
                  <a:cs typeface="Times New Roman" pitchFamily="18"/>
                </a:rPr>
                <a:t>5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(PO</a:t>
              </a:r>
              <a:r>
                <a:rPr lang="cs-CZ" sz="1400" baseline="-30000">
                  <a:latin typeface="Times New Roman" pitchFamily="18"/>
                  <a:ea typeface="Times New Roman" pitchFamily="18"/>
                  <a:cs typeface="Times New Roman" pitchFamily="18"/>
                </a:rPr>
                <a:t>4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)</a:t>
              </a:r>
              <a:r>
                <a:rPr lang="cs-CZ" sz="1400" baseline="-30000">
                  <a:latin typeface="Times New Roman" pitchFamily="18"/>
                  <a:ea typeface="Times New Roman" pitchFamily="18"/>
                  <a:cs typeface="Times New Roman" pitchFamily="18"/>
                </a:rPr>
                <a:t>3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OH</a:t>
              </a: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 ) </a:t>
              </a:r>
              <a:r>
                <a:rPr lang="cs-CZ" sz="1800">
                  <a:latin typeface="Times New Roman" pitchFamily="18"/>
                  <a:ea typeface="Lucida Sans Unicode" pitchFamily="2"/>
                  <a:cs typeface="Tahoma" pitchFamily="2"/>
                </a:rPr>
                <a:t>pyromorfit</a:t>
              </a:r>
            </a:p>
            <a:p>
              <a:pPr marL="0" marR="0" lvl="0" indent="0" algn="ctr" rtl="0" hangingPunct="1">
                <a:lnSpc>
                  <a:spcPct val="150000"/>
                </a:lnSpc>
                <a:buNone/>
                <a:tabLst/>
              </a:pP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(Pb</a:t>
              </a:r>
              <a:r>
                <a:rPr lang="cs-CZ" sz="1400" baseline="-30000">
                  <a:latin typeface="Times New Roman" pitchFamily="18"/>
                  <a:ea typeface="Times New Roman" pitchFamily="18"/>
                  <a:cs typeface="Times New Roman" pitchFamily="18"/>
                </a:rPr>
                <a:t>5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(PO</a:t>
              </a:r>
              <a:r>
                <a:rPr lang="cs-CZ" sz="1400" baseline="-30000">
                  <a:latin typeface="Times New Roman" pitchFamily="18"/>
                  <a:ea typeface="Times New Roman" pitchFamily="18"/>
                  <a:cs typeface="Times New Roman" pitchFamily="18"/>
                </a:rPr>
                <a:t>4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)</a:t>
              </a:r>
              <a:r>
                <a:rPr lang="cs-CZ" sz="1400" baseline="-30000">
                  <a:latin typeface="Times New Roman" pitchFamily="18"/>
                  <a:ea typeface="Times New Roman" pitchFamily="18"/>
                  <a:cs typeface="Times New Roman" pitchFamily="18"/>
                </a:rPr>
                <a:t>3</a:t>
              </a: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Cl )</a:t>
              </a:r>
            </a:p>
            <a:p>
              <a:pPr marL="0" marR="0" lvl="0" indent="0" algn="ctr" rtl="0" hangingPunct="1">
                <a:lnSpc>
                  <a:spcPct val="100000"/>
                </a:lnSpc>
                <a:buNone/>
                <a:tabLst/>
              </a:pPr>
              <a:endParaRPr lang="cs-CZ" sz="1400">
                <a:latin typeface="Times New Roman" pitchFamily="18"/>
                <a:ea typeface="Lucida Sans Unicode" pitchFamily="2"/>
                <a:cs typeface="Tahoma" pitchFamily="2"/>
              </a:endParaRPr>
            </a:p>
            <a:p>
              <a:pPr marL="0" marR="0" lvl="0" indent="0" algn="ctr" rtl="0" hangingPunct="1">
                <a:lnSpc>
                  <a:spcPct val="100000"/>
                </a:lnSpc>
                <a:buNone/>
                <a:tabLst/>
              </a:pP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pH 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&lt;</a:t>
              </a: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 7</a:t>
              </a:r>
            </a:p>
          </p:txBody>
        </p:sp>
      </p:grp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397FA9AB-95D5-487B-87F5-28C76FBCC540}"/>
              </a:ext>
            </a:extLst>
          </p:cNvPr>
          <p:cNvGrpSpPr/>
          <p:nvPr/>
        </p:nvGrpSpPr>
        <p:grpSpPr>
          <a:xfrm>
            <a:off x="836999" y="5029200"/>
            <a:ext cx="4717081" cy="1278359"/>
            <a:chOff x="836999" y="5029200"/>
            <a:chExt cx="4717081" cy="1278359"/>
          </a:xfrm>
        </p:grpSpPr>
        <p:sp>
          <p:nvSpPr>
            <p:cNvPr id="13" name="Volný tvar: obrazec 12">
              <a:extLst>
                <a:ext uri="{FF2B5EF4-FFF2-40B4-BE49-F238E27FC236}">
                  <a16:creationId xmlns:a16="http://schemas.microsoft.com/office/drawing/2014/main" id="{1424EE26-FEE7-400A-AEB0-37BCA56C982B}"/>
                </a:ext>
              </a:extLst>
            </p:cNvPr>
            <p:cNvSpPr/>
            <p:nvPr/>
          </p:nvSpPr>
          <p:spPr>
            <a:xfrm>
              <a:off x="836999" y="5029200"/>
              <a:ext cx="1459439" cy="12020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50000"/>
                </a:lnSpc>
                <a:buNone/>
                <a:tabLst/>
              </a:pPr>
              <a:r>
                <a:rPr lang="cs-CZ" sz="1800">
                  <a:latin typeface="Times New Roman" pitchFamily="18"/>
                  <a:ea typeface="Lucida Sans Unicode" pitchFamily="2"/>
                  <a:cs typeface="Tahoma" pitchFamily="2"/>
                </a:rPr>
                <a:t>h</a:t>
              </a:r>
              <a:r>
                <a:rPr lang="cs-CZ" sz="1800">
                  <a:latin typeface="Times New Roman" pitchFamily="18"/>
                  <a:ea typeface="Times New Roman" pitchFamily="18"/>
                  <a:cs typeface="Times New Roman" pitchFamily="18"/>
                </a:rPr>
                <a:t>ydroxyapatit</a:t>
              </a:r>
            </a:p>
            <a:p>
              <a:pPr marL="0" marR="0" lvl="0" indent="0" algn="ctr" rtl="0" hangingPunct="1">
                <a:lnSpc>
                  <a:spcPct val="150000"/>
                </a:lnSpc>
                <a:buNone/>
                <a:tabLst/>
              </a:pP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(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Ca</a:t>
              </a:r>
              <a:r>
                <a:rPr lang="cs-CZ" sz="1400" baseline="-30000">
                  <a:latin typeface="Times New Roman" pitchFamily="18"/>
                  <a:ea typeface="Times New Roman" pitchFamily="18"/>
                  <a:cs typeface="Times New Roman" pitchFamily="18"/>
                </a:rPr>
                <a:t>5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(PO</a:t>
              </a:r>
              <a:r>
                <a:rPr lang="cs-CZ" sz="1400" baseline="-30000">
                  <a:latin typeface="Times New Roman" pitchFamily="18"/>
                  <a:ea typeface="Times New Roman" pitchFamily="18"/>
                  <a:cs typeface="Times New Roman" pitchFamily="18"/>
                </a:rPr>
                <a:t>4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)</a:t>
              </a:r>
              <a:r>
                <a:rPr lang="cs-CZ" sz="1400" baseline="-30000">
                  <a:latin typeface="Times New Roman" pitchFamily="18"/>
                  <a:ea typeface="Times New Roman" pitchFamily="18"/>
                  <a:cs typeface="Times New Roman" pitchFamily="18"/>
                </a:rPr>
                <a:t>3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OH</a:t>
              </a: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 )</a:t>
              </a:r>
            </a:p>
            <a:p>
              <a:pPr marL="0" marR="0" lvl="0" indent="0" algn="ctr" rtl="0" hangingPunct="1">
                <a:lnSpc>
                  <a:spcPct val="150000"/>
                </a:lnSpc>
                <a:buNone/>
                <a:tabLst/>
              </a:pP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pH  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7, 0 – 7,5</a:t>
              </a:r>
            </a:p>
          </p:txBody>
        </p:sp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90D20852-28F6-41C1-90D3-3B68079E117D}"/>
                </a:ext>
              </a:extLst>
            </p:cNvPr>
            <p:cNvSpPr/>
            <p:nvPr/>
          </p:nvSpPr>
          <p:spPr>
            <a:xfrm>
              <a:off x="2590919" y="5562720"/>
              <a:ext cx="973080" cy="14904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00CC99"/>
            </a:solidFill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0" tIns="46800" rIns="90000" bIns="46800" anchor="ctr" anchorCtr="0" compatLnSpc="0">
              <a:noAutofit/>
            </a:bodyPr>
            <a:lstStyle/>
            <a:p>
              <a:pPr lvl="0" rtl="0" hangingPunct="0">
                <a:buNone/>
                <a:tabLst/>
              </a:pPr>
              <a:endParaRPr lang="cs-CZ" sz="2400">
                <a:latin typeface="Times New Roman" pitchFamily="18"/>
                <a:ea typeface="Lucida Sans Unicode" pitchFamily="2"/>
                <a:cs typeface="Tahoma" pitchFamily="2"/>
              </a:endParaRPr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4D022DE4-7A19-4B86-9676-272B6101081B}"/>
                </a:ext>
              </a:extLst>
            </p:cNvPr>
            <p:cNvSpPr/>
            <p:nvPr/>
          </p:nvSpPr>
          <p:spPr>
            <a:xfrm>
              <a:off x="4126320" y="5105520"/>
              <a:ext cx="1427760" cy="12020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50000"/>
                </a:lnSpc>
                <a:buNone/>
                <a:tabLst/>
              </a:pPr>
              <a:r>
                <a:rPr lang="cs-CZ" sz="1800">
                  <a:latin typeface="Times New Roman" pitchFamily="18"/>
                  <a:ea typeface="Lucida Sans Unicode" pitchFamily="2"/>
                  <a:cs typeface="Tahoma" pitchFamily="2"/>
                </a:rPr>
                <a:t>vivian</a:t>
              </a:r>
              <a:r>
                <a:rPr lang="cs-CZ" sz="1800">
                  <a:latin typeface="Times New Roman" pitchFamily="18"/>
                  <a:ea typeface="Times New Roman" pitchFamily="18"/>
                  <a:cs typeface="Times New Roman" pitchFamily="18"/>
                </a:rPr>
                <a:t>it</a:t>
              </a:r>
            </a:p>
            <a:p>
              <a:pPr marL="0" marR="0" lvl="0" indent="0" algn="ctr" rtl="0" hangingPunct="1">
                <a:lnSpc>
                  <a:spcPct val="150000"/>
                </a:lnSpc>
                <a:buNone/>
                <a:tabLst/>
              </a:pP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Fe</a:t>
              </a:r>
              <a:r>
                <a:rPr lang="cs-CZ" sz="1400" baseline="-30000">
                  <a:latin typeface="Times New Roman" pitchFamily="18"/>
                  <a:ea typeface="Lucida Sans Unicode" pitchFamily="2"/>
                  <a:cs typeface="Tahoma" pitchFamily="2"/>
                </a:rPr>
                <a:t>3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(PO</a:t>
              </a:r>
              <a:r>
                <a:rPr lang="cs-CZ" sz="1400" baseline="-30000">
                  <a:latin typeface="Times New Roman" pitchFamily="18"/>
                  <a:ea typeface="Times New Roman" pitchFamily="18"/>
                  <a:cs typeface="Times New Roman" pitchFamily="18"/>
                </a:rPr>
                <a:t>4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)</a:t>
              </a: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 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. 2 H</a:t>
              </a:r>
              <a:r>
                <a:rPr lang="cs-CZ" sz="1400" baseline="-30000">
                  <a:latin typeface="Times New Roman" pitchFamily="18"/>
                  <a:ea typeface="Times New Roman" pitchFamily="18"/>
                  <a:cs typeface="Times New Roman" pitchFamily="18"/>
                </a:rPr>
                <a:t>2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O</a:t>
              </a:r>
            </a:p>
            <a:p>
              <a:pPr marL="0" marR="0" lvl="0" indent="0" algn="ctr" rtl="0" hangingPunct="1">
                <a:lnSpc>
                  <a:spcPct val="150000"/>
                </a:lnSpc>
                <a:buNone/>
                <a:tabLst/>
              </a:pP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pH  6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, </a:t>
              </a: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5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 – </a:t>
              </a: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6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,</a:t>
              </a: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0</a:t>
              </a:r>
            </a:p>
          </p:txBody>
        </p:sp>
      </p:grpSp>
      <p:pic>
        <p:nvPicPr>
          <p:cNvPr id="16" name="Obrázek 15">
            <a:extLst>
              <a:ext uri="{FF2B5EF4-FFF2-40B4-BE49-F238E27FC236}">
                <a16:creationId xmlns:a16="http://schemas.microsoft.com/office/drawing/2014/main" id="{5DFEB388-ABFE-487F-A3B4-5977C2237CB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400799" y="4800600"/>
            <a:ext cx="2133720" cy="1608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21B25308-EE29-47B7-9101-A95766FA352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477119" y="685799"/>
            <a:ext cx="2438280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E9CB20-8756-4073-B170-52DFC4E8F9A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85799" y="609480"/>
            <a:ext cx="7772400" cy="803880"/>
          </a:xfrm>
        </p:spPr>
        <p:txBody>
          <a:bodyPr wrap="square">
            <a:spAutoFit/>
          </a:bodyPr>
          <a:lstStyle/>
          <a:p>
            <a:pPr lvl="0"/>
            <a:r>
              <a:rPr lang="cs-CZ" sz="3600"/>
              <a:t>Transformace kostního minerálu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1DF2463-AE0D-4291-87FC-C44DDDCB1DE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68360" y="3789360"/>
            <a:ext cx="3744720" cy="2489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F5818D-034A-4BAF-A993-3C2D0F62A80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59280" y="3683159"/>
            <a:ext cx="3457800" cy="25905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Volný tvar: obrazec 4">
            <a:extLst>
              <a:ext uri="{FF2B5EF4-FFF2-40B4-BE49-F238E27FC236}">
                <a16:creationId xmlns:a16="http://schemas.microsoft.com/office/drawing/2014/main" id="{7BF252EF-B4F7-4F4E-B419-36F6324273FA}"/>
              </a:ext>
            </a:extLst>
          </p:cNvPr>
          <p:cNvSpPr/>
          <p:nvPr/>
        </p:nvSpPr>
        <p:spPr>
          <a:xfrm>
            <a:off x="324000" y="1484279"/>
            <a:ext cx="8280360" cy="1241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rtl="0" hangingPunct="1">
              <a:buNone/>
              <a:tabLst/>
            </a:pPr>
            <a:r>
              <a:rPr lang="cs-CZ" sz="2400">
                <a:latin typeface="Times New Roman" pitchFamily="18"/>
                <a:ea typeface="Lucida Sans Unicode" pitchFamily="2"/>
                <a:cs typeface="Tahoma" pitchFamily="2"/>
              </a:rPr>
              <a:t>V kyselém prostředí:</a:t>
            </a:r>
          </a:p>
          <a:p>
            <a:pPr marL="0" marR="0" lvl="0" indent="0" rtl="0" hangingPunct="1">
              <a:buNone/>
              <a:tabLst/>
            </a:pPr>
            <a:endParaRPr lang="cs-CZ" sz="2400">
              <a:latin typeface="Times New Roman" pitchFamily="18"/>
              <a:ea typeface="Lucida Sans Unicode" pitchFamily="2"/>
              <a:cs typeface="Tahoma" pitchFamily="2"/>
            </a:endParaRPr>
          </a:p>
          <a:p>
            <a:pPr marL="0" marR="0" lvl="0" indent="0" rtl="0" hangingPunct="1">
              <a:buNone/>
              <a:tabLst/>
            </a:pPr>
            <a:r>
              <a:rPr lang="cs-CZ" sz="2400" i="1">
                <a:latin typeface="Times New Roman" pitchFamily="18"/>
                <a:ea typeface="Lucida Sans Unicode" pitchFamily="2"/>
                <a:cs typeface="Tahoma" pitchFamily="2"/>
              </a:rPr>
              <a:t>hydroxyapatit</a:t>
            </a:r>
            <a:r>
              <a:rPr lang="cs-CZ" sz="2400">
                <a:latin typeface="Times New Roman" pitchFamily="18"/>
                <a:ea typeface="Lucida Sans Unicode" pitchFamily="2"/>
                <a:cs typeface="Tahoma" pitchFamily="2"/>
              </a:rPr>
              <a:t>  (Ca</a:t>
            </a:r>
            <a:r>
              <a:rPr lang="cs-CZ" sz="2400" baseline="-25000">
                <a:latin typeface="Times New Roman" pitchFamily="18"/>
                <a:ea typeface="Lucida Sans Unicode" pitchFamily="2"/>
                <a:cs typeface="Tahoma" pitchFamily="2"/>
              </a:rPr>
              <a:t>10</a:t>
            </a:r>
            <a:r>
              <a:rPr lang="cs-CZ" sz="2400">
                <a:latin typeface="Times New Roman" pitchFamily="18"/>
                <a:ea typeface="Lucida Sans Unicode" pitchFamily="2"/>
                <a:cs typeface="Tahoma" pitchFamily="2"/>
              </a:rPr>
              <a:t>(PO</a:t>
            </a:r>
            <a:r>
              <a:rPr lang="cs-CZ" sz="2400" baseline="-25000">
                <a:latin typeface="Times New Roman" pitchFamily="18"/>
                <a:ea typeface="Lucida Sans Unicode" pitchFamily="2"/>
                <a:cs typeface="Tahoma" pitchFamily="2"/>
              </a:rPr>
              <a:t>4</a:t>
            </a:r>
            <a:r>
              <a:rPr lang="cs-CZ" sz="2400">
                <a:latin typeface="Times New Roman" pitchFamily="18"/>
                <a:ea typeface="Lucida Sans Unicode" pitchFamily="2"/>
                <a:cs typeface="Tahoma" pitchFamily="2"/>
              </a:rPr>
              <a:t>)</a:t>
            </a:r>
            <a:r>
              <a:rPr lang="cs-CZ" sz="2400" baseline="-25000">
                <a:latin typeface="Times New Roman" pitchFamily="18"/>
                <a:ea typeface="Lucida Sans Unicode" pitchFamily="2"/>
                <a:cs typeface="Tahoma" pitchFamily="2"/>
              </a:rPr>
              <a:t>6</a:t>
            </a:r>
            <a:r>
              <a:rPr lang="cs-CZ" sz="2400">
                <a:latin typeface="Times New Roman" pitchFamily="18"/>
                <a:ea typeface="Lucida Sans Unicode" pitchFamily="2"/>
                <a:cs typeface="Tahoma" pitchFamily="2"/>
              </a:rPr>
              <a:t>(OH)</a:t>
            </a:r>
            <a:r>
              <a:rPr lang="cs-CZ" sz="2400" baseline="-25000">
                <a:latin typeface="Times New Roman" pitchFamily="18"/>
                <a:ea typeface="Lucida Sans Unicode" pitchFamily="2"/>
                <a:cs typeface="Tahoma" pitchFamily="2"/>
              </a:rPr>
              <a:t>2</a:t>
            </a:r>
            <a:r>
              <a:rPr lang="cs-CZ" sz="2400">
                <a:latin typeface="Times New Roman" pitchFamily="18"/>
                <a:ea typeface="Lucida Sans Unicode" pitchFamily="2"/>
                <a:cs typeface="Tahoma" pitchFamily="2"/>
              </a:rPr>
              <a:t> ) </a:t>
            </a:r>
            <a:r>
              <a:rPr lang="cs-CZ" sz="2400">
                <a:latin typeface="Wingdings" pitchFamily="18"/>
                <a:ea typeface="Lucida Sans Unicode" pitchFamily="2"/>
                <a:cs typeface="Tahoma" pitchFamily="2"/>
              </a:rPr>
              <a:t></a:t>
            </a:r>
            <a:r>
              <a:rPr lang="cs-CZ" sz="240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400" i="1">
                <a:latin typeface="Times New Roman" pitchFamily="18"/>
                <a:ea typeface="Lucida Sans Unicode" pitchFamily="2"/>
                <a:cs typeface="Tahoma" pitchFamily="2"/>
              </a:rPr>
              <a:t>brushit</a:t>
            </a:r>
            <a:r>
              <a:rPr lang="cs-CZ" sz="2400">
                <a:latin typeface="Times New Roman" pitchFamily="18"/>
                <a:ea typeface="Lucida Sans Unicode" pitchFamily="2"/>
                <a:cs typeface="Tahoma" pitchFamily="2"/>
              </a:rPr>
              <a:t> (CaHPO</a:t>
            </a:r>
            <a:r>
              <a:rPr lang="cs-CZ" sz="2400" baseline="-25000">
                <a:latin typeface="Times New Roman" pitchFamily="18"/>
                <a:ea typeface="Lucida Sans Unicode" pitchFamily="2"/>
                <a:cs typeface="Tahoma" pitchFamily="2"/>
              </a:rPr>
              <a:t>4</a:t>
            </a:r>
            <a:r>
              <a:rPr lang="cs-CZ" sz="2400">
                <a:latin typeface="Times New Roman" pitchFamily="18"/>
                <a:ea typeface="Lucida Sans Unicode" pitchFamily="2"/>
                <a:cs typeface="Tahoma" pitchFamily="2"/>
              </a:rPr>
              <a:t> . 2 H</a:t>
            </a:r>
            <a:r>
              <a:rPr lang="cs-CZ" sz="2400" baseline="-25000">
                <a:latin typeface="Times New Roman" pitchFamily="18"/>
                <a:ea typeface="Lucida Sans Unicode" pitchFamily="2"/>
                <a:cs typeface="Tahoma" pitchFamily="2"/>
              </a:rPr>
              <a:t>2</a:t>
            </a:r>
            <a:r>
              <a:rPr lang="cs-CZ" sz="2400">
                <a:latin typeface="Times New Roman" pitchFamily="18"/>
                <a:ea typeface="Lucida Sans Unicode" pitchFamily="2"/>
                <a:cs typeface="Tahoma" pitchFamily="2"/>
              </a:rPr>
              <a:t>O )</a:t>
            </a:r>
          </a:p>
        </p:txBody>
      </p:sp>
      <p:sp>
        <p:nvSpPr>
          <p:cNvPr id="6" name="Volný tvar: obrazec 5">
            <a:extLst>
              <a:ext uri="{FF2B5EF4-FFF2-40B4-BE49-F238E27FC236}">
                <a16:creationId xmlns:a16="http://schemas.microsoft.com/office/drawing/2014/main" id="{00F925DF-A0EB-4955-8657-B1684C502354}"/>
              </a:ext>
            </a:extLst>
          </p:cNvPr>
          <p:cNvSpPr/>
          <p:nvPr/>
        </p:nvSpPr>
        <p:spPr>
          <a:xfrm>
            <a:off x="539640" y="2852640"/>
            <a:ext cx="7848720" cy="398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  <a:tab pos="10782000" algn="l"/>
              </a:tabLst>
            </a:pPr>
            <a:r>
              <a:rPr lang="cs-CZ" sz="2000">
                <a:latin typeface="Times New Roman" pitchFamily="18"/>
                <a:ea typeface="Lucida Sans Unicode" pitchFamily="2"/>
                <a:cs typeface="Tahoma" pitchFamily="2"/>
              </a:rPr>
              <a:t>pH: 7, 0 – 7,5 (fyziologické) 		pH: 4,5 – 6,0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D903C54-58CA-4C62-8B15-17A93EA66B7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57200" y="3581279"/>
            <a:ext cx="4114800" cy="2737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3A944C0-43A5-445D-9FD4-749EF0759DA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257800" y="609480"/>
            <a:ext cx="2776680" cy="57819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Volný tvar: obrazec 3">
            <a:extLst>
              <a:ext uri="{FF2B5EF4-FFF2-40B4-BE49-F238E27FC236}">
                <a16:creationId xmlns:a16="http://schemas.microsoft.com/office/drawing/2014/main" id="{60FFFAB8-6331-4018-BF55-A4F45C39227D}"/>
              </a:ext>
            </a:extLst>
          </p:cNvPr>
          <p:cNvSpPr/>
          <p:nvPr/>
        </p:nvSpPr>
        <p:spPr>
          <a:xfrm>
            <a:off x="144720" y="304920"/>
            <a:ext cx="4737600" cy="2880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457200" marR="0" lvl="0" indent="-454320" rtl="0" hangingPunct="1">
              <a:buNone/>
              <a:tabLst/>
            </a:pPr>
            <a:r>
              <a:rPr lang="cs-CZ" sz="3200">
                <a:latin typeface="Times New Roman" pitchFamily="18"/>
                <a:ea typeface="Lucida Sans Unicode" pitchFamily="2"/>
                <a:cs typeface="Tahoma" pitchFamily="2"/>
              </a:rPr>
              <a:t>Brushit</a:t>
            </a:r>
          </a:p>
          <a:p>
            <a:pPr marL="457200" marR="0" lvl="0" indent="-454320" rtl="0" hangingPunct="1">
              <a:buNone/>
              <a:tabLst/>
            </a:pPr>
            <a:endParaRPr lang="cs-CZ" sz="2400">
              <a:latin typeface="Times New Roman" pitchFamily="18"/>
              <a:ea typeface="Lucida Sans Unicode" pitchFamily="2"/>
              <a:cs typeface="Tahoma" pitchFamily="2"/>
            </a:endParaRPr>
          </a:p>
          <a:p>
            <a:pPr marL="457200" marR="0" lvl="0" indent="-454320" rtl="0" hangingPunct="1">
              <a:buNone/>
              <a:tabLst/>
            </a:pPr>
            <a:endParaRPr lang="cs-CZ" sz="2400">
              <a:latin typeface="Times New Roman" pitchFamily="18"/>
              <a:ea typeface="Lucida Sans Unicode" pitchFamily="2"/>
              <a:cs typeface="Tahoma" pitchFamily="2"/>
            </a:endParaRPr>
          </a:p>
          <a:p>
            <a:pPr marL="457200" marR="0" lvl="0" indent="-454320" rtl="0" hangingPunct="1">
              <a:buNone/>
              <a:tabLst/>
            </a:pPr>
            <a:r>
              <a:rPr lang="cs-CZ" sz="1600">
                <a:latin typeface="Times New Roman" pitchFamily="18"/>
                <a:ea typeface="Lucida Sans Unicode" pitchFamily="2"/>
                <a:cs typeface="Tahoma" pitchFamily="2"/>
              </a:rPr>
              <a:t>A Dietrichsteinská hrobka v Mikulově</a:t>
            </a:r>
          </a:p>
          <a:p>
            <a:pPr marL="457200" marR="0" lvl="0" indent="-454320" rtl="0" hangingPunct="1">
              <a:lnSpc>
                <a:spcPct val="150000"/>
              </a:lnSpc>
              <a:buNone/>
              <a:tabLst/>
            </a:pPr>
            <a:r>
              <a:rPr lang="cs-CZ" sz="1400">
                <a:latin typeface="Times New Roman" pitchFamily="18"/>
                <a:ea typeface="Lucida Sans Unicode" pitchFamily="2"/>
                <a:cs typeface="Tahoma" pitchFamily="2"/>
              </a:rPr>
              <a:t>(kníže Walter Xaver Dietrichstein, 1. pol. 18. stol.)</a:t>
            </a:r>
          </a:p>
          <a:p>
            <a:pPr marL="457200" marR="0" lvl="0" indent="-454320" rtl="0" hangingPunct="1">
              <a:lnSpc>
                <a:spcPct val="150000"/>
              </a:lnSpc>
              <a:buNone/>
              <a:tabLst/>
            </a:pPr>
            <a:endParaRPr lang="cs-CZ" sz="1400">
              <a:latin typeface="Times New Roman" pitchFamily="18"/>
              <a:ea typeface="Lucida Sans Unicode" pitchFamily="2"/>
              <a:cs typeface="Tahoma" pitchFamily="2"/>
            </a:endParaRPr>
          </a:p>
          <a:p>
            <a:pPr marL="457200" marR="0" lvl="0" indent="-454320" rtl="0" hangingPunct="1">
              <a:lnSpc>
                <a:spcPct val="150000"/>
              </a:lnSpc>
              <a:buNone/>
              <a:tabLst/>
            </a:pPr>
            <a:r>
              <a:rPr lang="cs-CZ" sz="1600">
                <a:latin typeface="Times New Roman" pitchFamily="18"/>
                <a:ea typeface="Lucida Sans Unicode" pitchFamily="2"/>
                <a:cs typeface="Tahoma" pitchFamily="2"/>
              </a:rPr>
              <a:t>B Svatojiřská bazilika v Praze</a:t>
            </a:r>
          </a:p>
          <a:p>
            <a:pPr marL="457200" marR="0" lvl="0" indent="-454320" rtl="0" hangingPunct="1">
              <a:lnSpc>
                <a:spcPct val="150000"/>
              </a:lnSpc>
              <a:buNone/>
              <a:tabLst/>
            </a:pPr>
            <a:r>
              <a:rPr lang="cs-CZ" sz="1400">
                <a:latin typeface="Times New Roman" pitchFamily="18"/>
                <a:ea typeface="Lucida Sans Unicode" pitchFamily="2"/>
                <a:cs typeface="Tahoma" pitchFamily="2"/>
              </a:rPr>
              <a:t>(abatyše A. M. Schenweisová, 2. pol. 18. stol.)</a:t>
            </a:r>
          </a:p>
        </p:txBody>
      </p:sp>
      <p:sp>
        <p:nvSpPr>
          <p:cNvPr id="5" name="Volný tvar: obrazec 4">
            <a:extLst>
              <a:ext uri="{FF2B5EF4-FFF2-40B4-BE49-F238E27FC236}">
                <a16:creationId xmlns:a16="http://schemas.microsoft.com/office/drawing/2014/main" id="{96937532-4F48-487C-B026-B82120046AC8}"/>
              </a:ext>
            </a:extLst>
          </p:cNvPr>
          <p:cNvSpPr/>
          <p:nvPr/>
        </p:nvSpPr>
        <p:spPr>
          <a:xfrm>
            <a:off x="290160" y="6058080"/>
            <a:ext cx="345240" cy="3682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rtl="0" hangingPunct="1">
              <a:buNone/>
              <a:tabLst/>
            </a:pPr>
            <a:r>
              <a:rPr lang="cs-CZ" sz="1800">
                <a:latin typeface="Times New Roman" pitchFamily="18"/>
                <a:ea typeface="Lucida Sans Unicode" pitchFamily="2"/>
                <a:cs typeface="Tahoma" pitchFamily="2"/>
              </a:rPr>
              <a:t>A</a:t>
            </a:r>
          </a:p>
        </p:txBody>
      </p:sp>
      <p:sp>
        <p:nvSpPr>
          <p:cNvPr id="6" name="Volný tvar: obrazec 5">
            <a:extLst>
              <a:ext uri="{FF2B5EF4-FFF2-40B4-BE49-F238E27FC236}">
                <a16:creationId xmlns:a16="http://schemas.microsoft.com/office/drawing/2014/main" id="{126A7842-330A-4074-928A-2784D55BB652}"/>
              </a:ext>
            </a:extLst>
          </p:cNvPr>
          <p:cNvSpPr/>
          <p:nvPr/>
        </p:nvSpPr>
        <p:spPr>
          <a:xfrm>
            <a:off x="5106960" y="6019919"/>
            <a:ext cx="333000" cy="3682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rtl="0" hangingPunct="1">
              <a:buNone/>
              <a:tabLst/>
            </a:pPr>
            <a:r>
              <a:rPr lang="cs-CZ" sz="1800">
                <a:latin typeface="Times New Roman" pitchFamily="18"/>
                <a:ea typeface="Lucida Sans Unicode" pitchFamily="2"/>
                <a:cs typeface="Tahoma" pitchFamily="2"/>
              </a:rPr>
              <a:t>B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6051" y="273684"/>
            <a:ext cx="8228763" cy="1144888"/>
          </a:xfrm>
        </p:spPr>
        <p:txBody>
          <a:bodyPr/>
          <a:lstStyle/>
          <a:p>
            <a:r>
              <a:rPr lang="cs-CZ" dirty="0"/>
              <a:t>Radiouhlíkové datování</a:t>
            </a:r>
          </a:p>
        </p:txBody>
      </p:sp>
      <p:sp>
        <p:nvSpPr>
          <p:cNvPr id="3" name="AutoShape 2" descr="data:image/jpeg;base64,/9j/4AAQSkZJRgABAQAAAQABAAD/2wCEAAkGBxQTEhQUExQVFRUXFxcYGBgYFxcaFxwcGBodGB0cHBcYHyggHBwlGxcXITEiJSkrLi4uFx8zODMsNygtLiwBCgoKBQUFDgUFDisZExkrKysrKysrKysrKysrKysrKysrKysrKysrKysrKysrKysrKysrKysrKysrKysrKysrK//AABEIAPoAyQMBIgACEQEDEQH/xAAbAAACAgMBAAAAAAAAAAAAAAAEBQMGAQIHAP/EAEIQAAEDAgMECAQCBwcFAQAAAAEAAhEDIQQSMQVBUWEGEyJxgZGhsTLB0fBCUgcUFWJykuEWI1NzorLxJEOCk8Iz/8QAFAEBAAAAAAAAAAAAAAAAAAAAAP/EABQRAQAAAAAAAAAAAAAAAAAAAAD/2gAMAwEAAhEDEQA/AOd19lVMO5rq9NrZJLWudEgR+XUcksewSXEtudBmjXTRXXpHSqYwsJFOkGB0BuZxOaNTbgllPosN9QnuaEFWLQDbTuUbREhW7GbCoUW5qjnRzME9wAVdrhsWaR2rk8NwPOEAbVI18bh5fVPsNRo9mcgk2LtE4oUWjRrR3AIKcwvIgSRMwBv8Aug0MOCxpiCQDHeEnwu0HuIGSATH4rekKz0m9kdwQJsFQu//ADHIrqlNg6d6n+Y72CJyIAxQWwoI4U1jKJifr5FAIKKyaKMDVgtQB9UsCii8i9lQBmisdUi3NWpagG6peFJE5ViEEApL3VqchehBCGLYMClWWhB5kcR6KXKsMC3QLKa2Im3zj1UTCslyBBUa1lVj6xc+i2cpHag/OyF6Q7Uo1S/qWuAd1fxAC7ZnTiCPJWSvsR1TDPc1kU813CLOnhrqqVjNnOpzJBQSYBk0yXRAIifkrHRfohdjbJdVw76jDTIZdzcwzwNTl4BTMQHB6d0fhb3BV9hVmw9EimMxAht5ItAQB4axqf5kDxa1WTZnR574c/sDuufDciejWy2tAqPgud2o4fYVidiQEAmG2HTaIA8d/mocZsCm4fDB4j6pizFqXrggo20dl1KRn4m7rffkUuC6DUAM8DuVT25s4UpqN+Dfy8+Ht3IFULGVSeRC1hBHlWCFLlWCEEcL2VSlqxCCLKsEKQtWIQRwtgF4heCDdoWVq0rOYoFI7o7tPVeARDKQI3FeOHHBAlw9J9Bz8jzkqiHNJtrm0+fNabebmpOtumbbimG1WtphgZFSo+zWN48+SzidhYvqKhcym4FpsMwc2246FBXNl0MrRUY4guaWu7ibjusmlMSg9kV2NoDNNnGcokgE6wmtFgsQZG7d6INWApztDFFrcgaDnIBdvbJ+kpYGJptWn2BxzN+qC4YDETljgAE0NVo+I37v6qr/AK62myQ5kwLzIA8Epdt5r3EfrjBG7qz/ALgg6C2uw6FSsrMNpuufYLabi4jO0+MT5wVHW27UY742tAN5IKDolXRJdtgOoVAfy/ZQmz+kQcAJDp4RB8kJitt0arajWOu0EkERyQK9n3psm/ZF0RlQ2yHZqY5Ej1lG5UEcLy3yrwCCMhYIUhWIQRELUhTZVgtQQELEKbKtMt0GrV6VtCxCAahoO4KYBB7PBdTDmgkZRJAJGm9FNegX4mp1VQ12sl1Pc7RwPMb1tW/STVLSP1emJBHxE6iNIR2AxWGqOq0KjnsqBpyWGQw3MZPNIq+w6euWx4OQLOjlMA1HE2AiAJJvuCdvqNYG5rZtLeO5Q9FMPR66vTqvLHZZp/lJbJId4RCYVKDXABwBA0lBHRIeMzdE32oGFvV5nCpAPwyztCIJnUgz5IBlMNENEDkm2JoiXEnKDkl0aAwCfBANjejQkmmAxjwC4N3xFgNw3oKn0WZcNYSTYyTCtYrhhgmdVpjtokNhsCeAknxQA9DejrRVqFwzMaAxszEgS6D4geBS7H9E25nAhzsrnSN5BMtI42Md4KcbM6Y06YyNYQAfxC5nU6XnkiKnSOlV7QbUblPa7JFj+ISLi2iCv4Lo3TaWupPc140BmDyI3o7aeynMoyIDi7NEbyY+ateGc0iZa6RYgQhsTR6yRO50HW8GLb9yCrbMp02TSa9znjtElkNN47J3xYI000XTwXwVHCDkiIjU/wBPVbupoF5atS1HGktHUUARCy1iI6pbNpoBci8WI5tJe6hAAKax1aP6pZFFAv6tY6pH5Fp1XL3QVDYXTZmHoGkaTnEjUERdoCFp9J6X5X+n1VTqbu5aoL3s2ozGPy0x2miZda08lYv7PVTF2876+irX6N8PDnPO/sjwXTqeiDl2P2O9uNyQJdl327TSR/sKb08I8ucwCXN1HeJRXS3sYhlTgym7/wBdUA/6ahROHdGNdf4mjzH9CgGqbJqhmct7MZpkaJ/hsrRL7QNxvOnimFOmMppnQgx/Cd3h9EkfhfhBuWxfmLSgDx7pcIMjdzXsPUHifZb7QdB5xPyQVeiH6Oc0H8sT6oC/1OkZDzTB3ZiArDhK1FzC1r6bjEENIm3LgqGzo80uJdXdfScvzB3pxsvorQD+sNWo526CG85kDVAxwlM03uYDLdW/TwR2GxjWFrqrwxvE8fsFRdWKZIEmbgkyed1SunWPD3tpNNqd3fxO08m/7iguW0Nt0XO7D25Rp2hdDDHs/O3zC5cWq24Do450Hqy6wOsC/cEFobi2/mHmvGu3iEr/ALOZbmnTZHEkn/USm+zmOp/BXDJ16uk0n0b80GheF7ME2o7M6w5i6u/nUho8BdWDAbObluPmgpbag4rYVAiukGzaE1A6qxkNBHbAMiSLC/8AylmH6R4SnSax1QmoBBy30sL90ICZ81q5yRY/pQyf7rMT3H3VQxO1aznOcalQSSfjdb1QdJLlm3FcuG1q/wDjVP5is/tiv/jVPNAkfoFNgqDXOhzwwRqbqMiwR+wcJ1ldjd0ye4IL70WZTZkYx4cQLx6lXRmirWzcI1rwWtAPFWZmiCsdMaGY0v3hWp/zUy4erAg9lONV9N41yU3eMQR7hMumVUMpMqH/ALdWm71gjyJVO2HhalapNKjXe2TBacrYJJEvNt/FB1JplrXjd7aEffBAOZLjGk67lDs/YPVnM+pUE3NMVHFs8S6xPgpdqYjI0BoAu0QNwlAs6Q08oadSgMBVa5OqjmuqMa/4HnIeWYGCOebKVW9sbLfQeRcHjucOI+iB1SwNNxv7p1gcNRaLW8Vzxu03t1kFE0doVHGxJ7kF1xtRpcGtiZE8lzHaFB7qtR2WQ57iDyLiR6K+bKpENqVTpSbmJ57h7nwTx+z6FcS+m0k/iHZd5tuUHHHYV35T5Ls2D2bWcYa4tYIAE5YEckurdD6R+F728Jgj5H1TU4WpMmoY+xogZ0uj1G3WOzFF0tmUwYZbut7KDC1A3Lla5xG/5o8YmdRljwKAXaJGGw1WqGl5psc8AnWBNzwXGcT+kHGvLh1sA7mNDcvcRceal6WdI8VVxFZhqPFPMWCmCQ3KCQLDWReeap1SsdJtO5B5xc4ucTe5M75WuHxQaT2QTumSPJb054L2IoAAm/Hw3oNam1qk2dHICB6KYGd6XscBEDfF7q0DAM3NIQICFrKenZzOaj/ZjOaBft7DhlZ7RoDbxAKK6HM/6pn8LvZFdIMA+riXtpsc90NMNE7gnnQrorUp1utxDSzKOyyRLpESY0A8ygs2FpGRAJT+lgnEaR3orAvYB2QAOSMc5AudsumR22h+/tCRbkbKWq4NECwHBSPqWQGMfJQLsdjblIsXigQQ7eZ0+94RWPqfFvv8kpqOk/uj5ICcVVzU8w1EEciLj1VwNKniaTc7ZDgDzBI1B3KkMJIjduV46LMnD0+QjyMfJBVNr9DH3NIh44GzvofRJcHh3tqtoOHVucQO32RfmdAV1uqRTaXO0Ak/0C5Z0pFT9dcawzFzQWNBAAaDGWTY6HzJQdLwexmsoGibgtcHmNS4QSq5sDETTA1ykt8laOjNXPh2SZIbAO8t/CfK3e0qr4Kh1dWuyIy1Jjvv5aIHTXcVtnQQqmd0R4r1WqgKG1nUmkNjXU7gR9+SSdIdsnqKj856yLRpJMCFvjDMtiS5pgc2kED1VbxuEOR9WqbNaS2k2AARvcd5QVXF401W1MzpIA7UnUWjmNyRMHASm2Jc2owyAHAF0t+HWYI4pdSndZBO2mTGY8rJrhWNcGtIETBjuJv5JSRoT5SjcES8wYAka6feqALEYdprkMNmuaQDvEgaq2Ciqq7DdXWaAQ4Oe0W8CQrhSA4EanRAKaSx1Snzgm2/iI071JHIIJMK4txdXLqaEjvEQrlSf1VNpqXflGYjSYvbhMqqYCgXY4EDsigS48AD7kq1YbFgGXix+49EG2EqmZbBB3f8JwytLZ+wldWvT1Z8+9bivb700QEuq81BW8V6kAt3hBX9oACSRa6TuwYzZhInd+HxHFPtrU5a7xUODaHMa7kPMWPsUAtPCwLq1dEao6tzTbKZ8Hf1nzSUU5TfowIqkcWoLBVIc3MDb6rmHTOu2ljKVX4ntAGXMQMsEfltqb5vBdPpU/iZ3wuVfpJpf31J0asjxBKC69Ctr9dLYDCBnaASZa74gS4mYdfxW22qWXFEjR7G+YkewaqP0W2iaVSm+bMImPy6EeRKv/SejFWjVG/Mw/7mn39EANUCDx91pVMt7lO8WQmKJDTHEIAK9WKlM/xeVkDiMYGPdmaXuLjDNBDrjm6xHLvRGLb/AHlMcQ4n0TLFFtOkXlgfVALW6ZnASQAe4lBzmvRpA1GFoaA6DDoMcgdYO7ckGLZ1b3MBmDE8fsL1fFTUc4WlxIm8SZTpm1JcWPY0sdc9kCOY4FAha2Lk+CdNwjiCC5oLgOzNwdwn8y1HUjKwNvve7dzCBrbRIc4TbMTA0JFpCD2HrF9dgBJOdtyOGvjZXdrLaqidH74mn3k+hKvjTOl44XQDkXWywVrPJBbNjMaxjnGxcGnwBMe5Pih9sY2ezT36953LO0Gwxsat9tCgsMA6SNZQD0sW5phyfUqstMaZT4Qh8RgA9gn4tZQGArGlUyPkA28EFlwtUEAjQgIhyreysZlEOPwEt/lJHyVhbUBAIQA1hczvS/ZTf/0pn8Lp8Hf1B800kygsuWsDpnBG/UX+XqgKywERsl0VmHnHn/VQ6SFmkYMjw9wgtz2w6VRP0ibML3U8o/7kTBIGcTeATEyr9UMhruIVa/SDQnCOdEwAf5HA+xKCl4TZDKZirVa08JaPcl0f+Cuu0q4fgqD2mQ0tE3/DLN4HsFzakyLhXLZNbNs+sw6035h3GD83FA3pAEIXGUrEonZ5ljTxAWMULOHegRVSA9mYgDKZJ4Tcdy9VxfWPaWg5W6Tv4mFH0g2NWz0yGuDckkwSImbkWBFvMIjC4cNYOSCsbX6IAYik9jHPpVHjO1h7QMy7U7xMILpJsqhVqPdReKQEzTqF0yJky46nxV9oZHhzHjMNA0AknujwSx2xKbCTVqW3U2wXx+8fhb6oOW08HUJAaC48BcprheiT9azurH5QMz/IWCvDnNbIptFMcviPe7VCVKwCBTQ2RSpjsNmQRmJOa+txp4JRtDDGg4PpvgXlrid2kd6e1MYGmRvsfqq3tuvMgXlA4wW1G1rizouifFV/YOHLJc60iAPWU1/WEFu68ObbehsMcpkXdNhzS+jWNM30WBWvIO+UGKm06tN5zSOSZDGiqzsgOcB8J149kqf9WbWaJ1I1SmpsSqw5qe6/L+iAf9YzGoQdXC3/AIiZ8ZVq2HUPVgTp9/NUn9amq+2VxAJH7wsVcNiu7IHIffqga5YJQeNHYBGrSHeVz6Eo4tse5Bnh3z7eyCeOC3YENhrAA6ix5xb1+aJAQWvZz81BvIe1kPtzC9bh6jOII/mBb81H0dqdh7eB9x/RMGDMC3iCEHF8M0uDezeBYTJtew3lWjYGFe1ldj25Q5jTBIkRIjLMxDtYQdfaXUuqUmtALXkEnS/aiGhswCB2i5a7L2u4VAHvAZDwQIa0At1ytAEAx5oH2xKn920TpZMsPTzVA02BiVVsFtdtPMMzbmQSYEHTXXRSYioaokvInhEdxhBZ+le3R1b6dB7S91iYLmgb7ixtIsVVsM0gS95dbSwHlu9UPh3VGuLX5WtmBfcdCJ1vbke8LWtXbScASIdoeaBkaxLSG9kbwND46nxSuvVAQ+M2tln2SLF7QJJgoGWJx4CWYjGFxspuj+IodeG4luZpaY7RHatEwRzV5wexMHmzUmyYmM2YDun5yg5+3Z7yA54IG6xus/q7W7vNdPdhRGh90NVwTDqB4tQcwquUWZdHq7Cou/Aw91vZQf2bo/4Y8z9UGm0sAC3MNCkNWkadjdvHeO9WDCY4MPVvuzjw5HlzWuP2cW3AzMPC8IFmHcWQWvtwtCbU9pmoIa+mx2/MCZ7rgapK+lqwb9N+vBSUOj5dBJN+aBJtxr6dQPcWuuQYEa+KtGyKth3JR0h2cKdA5tSRck8UZgqnNBa6b7IeoCN3qtcLVUzmSEA2btd49oB9I8ipaU+P3HpCgxXZGb8pB8ND6SjA8br/AHYoGexKwa90xBafS/tK12t0vw2FPbeS6JDGDM7x3DxKh2XTbJc43iB4i88P6rje0sSa+IqPJ+JziOQHwjwEBBb8TtXD4qvUqss55B6t1nmBEgxBPISd6IbQpVGRBbTm5DbzwDtxOmvmqA94mRaDFrXG8cF0Pol0hfiKZpVMrnMF5sTB7JgWN5md4B32BNjcJVoH+8cG0XEAgEZi2Z7QaOy6IBc0DxgqXB7VaS7tjVxbJPwgxdsRvGh+UidKMU8OLHEO7wBIsYgcgP6Sq7hKNQtc4U3ljTJcGuyi2hcBAvBugtO0trh7J0c05hbzEH935cEv2ltIuaLnWRxSNjj2p37u9G06IcJLmjlN0Eoc+oYaCT96qWts5zRLzA5aeaM2c4UwCBFwJ4+KcbS2W97AWOa9ovAPyQV/YWw+uJim9/NosOZJsul9GtidQwzBeeMggcOHNVXoqzEhz20sobbNmMbt1p9FecCHhvbcHO3xMdwkICXUeXlB9ion0+8d8hSZuXqFo7ERvI8wgGdS5A+S16vkPJFCrPA+AKxm5DyQc9xGHcXFwdvNtx3RCKwG1nMcGukDdw7kIzGkOcHCASfv0UuJpAi1wgsdHENdfK0njlEoHaG1nss1sDuhKMJiXU9fh9v6KzNptqNGl44IKL0kxpq04OoMozB1YAUXTKnToiJBeZGX5qLAVpY08ggseBrJwx8yqrh60J3g8SSLC6AvFMBBB3z7IPZVfMzKTdvZPhofL2RQqXEpZsZpdinUw0BplzjJmGm2pjfGm9BZf1YtpjnJPETp6QuN18O6kXOMAZyGgg5i2/aA0y2iZXZ8W11QlskNI13weRt6LnXSXo7VdVyg5nZYpAxcMEmmDxiSJ4EIKc126wtre95+9E26J4ksxLTuLXA90T8kDhdm1alTqmUnmpMFoBkd4Pw+MLpPQ3oQ2gRWxRBqfhpiC1l9SdHO5Cw5oGp6KUH0utxFMl5boHOGUbgMp+LSTde2i9uE2a/qrBlItE6kmw7yXH1TTEbUBdkbp6BUf9IO1cwbhmH4u27uHwiBxInwQVXBbPzvDGzESTEnSdyztDBdU/LmDrAyOe7wXm4hzZDTF5nfIUdao55lxLjxKCSjWgZXSW39Udhsc9nwvJHAi/mleUoqiEFi2Ztx9OTla6YnUaJ5h+ljPxU3DuIPvCprCpmIL7R6Q0HfiLT+80j1CLp4lj/he09zguetapGoOg9VyWuTkqVQxb2/C5w7iUR+1Kv+I7zQEY7ZwLiRAG9AdW1pgG2sfRTYrazAYu93Bon2Sk491QkU6MkGCS4AA94nyCA11GR5+q9hse+jbVu76IU4fFOiMgnkT9EywvRsvH99Vc8zoOy3wi580FX27svrS6vTfmmS5h1Hcd4Q+zMRDQPBdCw/Ryg3VgPfc+ZUh6OYX/CaO63sgprKgTfZ2KMAKx4Lonh6rw0Mjee06w7pTqv0awlKGtpAmNS55PugqrJdYAknQAJvs3BCgHlxBe8iY3AaCfEnxRVRtGhJYADEak+UlIMVtUB07uCC2UKwLQVFjcEx+UvHwuzNNwQQIm3IkeKpjdsE6OtwBiFKzpKCC2o6INigd4ra7KZJAE7zv80mr9KhoR5C5SfHV2VHw0mN53+AQL6YY7stJPPXyQWLZe0GgHOAHk3voNRY9+5KMfgmvrdY0yMz+05rpESdwNgAISoOfVdDZmL3gRxJNgN0oeo+pQqmm4h0tDh8QI9nbjEoI647RjQ3HisNKnxVXNDoAOhib75PNDygkCnpoZqnpuQFMapmoem5SgoCaZUwKFap2uQSSvZlqvIFbB1pcyl2KbTePied/aT/AAtMMY1jQByiyrGCrNaSwOGhJHiAJ8k5p7UAAbF+fyQWLCPDW9w3/cqZmJAFvdV39p21WP10lBZnY/ut5rQY7VV52KMBaHEoOjdEsSHdY7k0D1J9ggulu0iypE6sBHmR8kq6H7QDS9pIuGkeEhQ9PabqtNtSld9OZaNXMMTA3kEA90oE2L2mSTJ8UpxONJ3z98kFgKNSsbWH5jpfd3qPbVE0qr6YfmDTGbjYH0JjwQYq4g93jCLwGz61cy2NJJMC3hqq7cm6v36N+0Sw6gOHhIP1QGbJ6K1GgONQE8Mk+pKtuH6P0w0w3tOAlzrk+O4chATOhh2sF/Vc/wCmXT9pzUMO50CzqjYvxDTPr5cUCbHbRFJ1SlRAlrz2hFjO4b3TIDibRYDVVjaBLS14mx1mZ3rOHfJMARHH3hFnCGq3K25+ny+qCWqJbO6AR4oaURs7tUnNNnU5BHI6eshCwgkBUzHKABTMQEMKmah2KVpQEsKnaUNTUzSgmBXpP3K0XsyBJUp1GVGl7HMdlLSCCNLyOIW5rK4/tSjXbkxDCOBvY8iLhBO6IUngmnXffQwxw8YhBWTieakZi1PiujZpWNQF19BYx3nXkk5Y8GA1A2biSt2V5CVUy/8AKVszGxYiPBA3L3hzXNMWg3AkTe6Jx21aLRAqVKtTg10NH8Tx7D0VZ2mM7QRumfH/AIQ9I5Wzv0H1QGVsbUqVIc9xjmY57/dSYmhDQh9n4ckyjsWZc0bhdAG2lcqwdEtoDD1i8kNblMk6cvdLKLZK2qNG+44aabkDbpJ0sfiWPZScW0xZ25zvo3lv38Ej2Z0Yq1RmPYB0n6bkds5lObULk8XfVWFm1QxhFWAW7+I3H3HeEFVZsF1Os1jzlDp7Wugm0b7b4HEwm9bFU2NNKg2XEXdMjh8X4jb+EbgdUrxeOq4x4ZSbDGmcxGkb/LcmmD2eafZa4zvebmf3W8uKBI51SnW6yu3I2rLTutxjWxi/et6+FLTDgRwkEA9x0IVh/spTqdqoXl2/tGT3koTEPrYcBnWEtFr3a4biWukTFj3c0CkUSshiYU8dTd8dFs/mpk0z5CW+im6ik74KuU8Krf8A7ZPsECxrVI1H/suoBOXMPzUyHt/03HioRR8fvggjYpwVr1RW7Qg2BWJC8CsIPMKnwx7YylzTa4PzCGaicN8SAfb9eMrxctcT52PugyZPKJHjf2Uu3B2XdyCwZ7Df4R7oCmM171pVpgi4nvW9P6+68/RAL+qtgxbfyQtTZZmQ4HzsmVRecdUAuHZlF/dZrCStna/fBSEINcO0qPZjHCtDvhAOuh+5Pki8H8ls9Adidq0qTTNzuA38EuwOz342pnrOLWWIaLSBwO8c+aVYcZsS0OuMwEG4Vyc6GiLWOnggmq1KWHZlaAANAOPdvKLwbXOGZwy8Bv7zz5KrbOObEVC65AETeO7grQzgg9W2i1trnk0Fx/0/NAY9zqoM0XAbs2X/AOTITstAAgAa6LFQWQc1q44MeWkEfe/mDI8EXhsQ12jge5L+lQ/6h/3uCTSgvGHqkGQSDxFj5pk3aLj8YbU/jaCf5xDvVVPYlQkXJPeU9pIGjXUXfnp9xFRv8rod/qK2dgAQMjmVDwBDHfyvie4SlwKkOiD1eiWGHhzDwe0t8p18FF1Xd6JzsOq41Awklh1bJynw0Vs/ZFD/AAKX/rZ9EH//2Q=="/>
          <p:cNvSpPr>
            <a:spLocks noChangeAspect="1" noChangeArrowheads="1"/>
          </p:cNvSpPr>
          <p:nvPr/>
        </p:nvSpPr>
        <p:spPr bwMode="auto">
          <a:xfrm>
            <a:off x="141120" y="-130680"/>
            <a:ext cx="276480" cy="27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44" tIns="41472" rIns="82944" bIns="41472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8132" name="Picture 4" descr="http://media.web.britannica.com/eb-media/29/21029-050-5AAACFA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136" y="1828022"/>
            <a:ext cx="3038399" cy="377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010038" y="6014814"/>
            <a:ext cx="1979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Willard</a:t>
            </a:r>
            <a:r>
              <a:rPr lang="cs-CZ" dirty="0"/>
              <a:t> Frank </a:t>
            </a:r>
            <a:r>
              <a:rPr lang="cs-CZ" dirty="0" err="1"/>
              <a:t>Libby</a:t>
            </a:r>
            <a:endParaRPr lang="cs-CZ" dirty="0"/>
          </a:p>
        </p:txBody>
      </p:sp>
      <p:pic>
        <p:nvPicPr>
          <p:cNvPr id="48134" name="Picture 6" descr="https://encrypted-tbn2.gstatic.com/images?q=tbn:ANd9GcS_PJRQ5qKt6hWTwFyRYYzvl0XW-y_L7G9ZSfSBFuIDjr1EHEA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84" y="1672248"/>
            <a:ext cx="4153014" cy="453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5692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21116" y="90839"/>
            <a:ext cx="9122404" cy="70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90" tIns="46795" rIns="89990" bIns="46795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cs-CZ" sz="2000">
                <a:solidFill>
                  <a:srgbClr val="000000"/>
                </a:solidFill>
                <a:latin typeface="Arial Black" panose="020B0A04020102020204" pitchFamily="34" charset="0"/>
              </a:rPr>
              <a:t>Alternativni chronologie: d</a:t>
            </a:r>
            <a:r>
              <a:rPr lang="cs-CZ" altLang="cs-CZ" sz="2000">
                <a:solidFill>
                  <a:srgbClr val="000000"/>
                </a:solidFill>
                <a:latin typeface="Arial Black" panose="020B0A04020102020204" pitchFamily="34" charset="0"/>
              </a:rPr>
              <a:t>atování s využitím izotopu uhlíku </a:t>
            </a:r>
            <a:r>
              <a:rPr lang="cs-CZ" altLang="cs-CZ" sz="2000" baseline="30000">
                <a:solidFill>
                  <a:srgbClr val="000000"/>
                </a:solidFill>
                <a:latin typeface="Arial Black" panose="020B0A04020102020204" pitchFamily="34" charset="0"/>
              </a:rPr>
              <a:t>14</a:t>
            </a:r>
            <a:r>
              <a:rPr lang="cs-CZ" altLang="cs-CZ" sz="2000">
                <a:solidFill>
                  <a:srgbClr val="000000"/>
                </a:solidFill>
                <a:latin typeface="Arial Black" panose="020B0A04020102020204" pitchFamily="34" charset="0"/>
              </a:rPr>
              <a:t>C</a:t>
            </a:r>
            <a:br>
              <a:rPr lang="en-US" altLang="cs-CZ" sz="200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en-US" altLang="cs-CZ" sz="2000">
                <a:solidFill>
                  <a:srgbClr val="000000"/>
                </a:solidFill>
                <a:latin typeface="Arial Black" panose="020B0A04020102020204" pitchFamily="34" charset="0"/>
              </a:rPr>
              <a:t>Alternative chronology: dating utilizing carbon isotope </a:t>
            </a:r>
            <a:r>
              <a:rPr lang="cs-CZ" altLang="cs-CZ" sz="2000" baseline="30000">
                <a:solidFill>
                  <a:srgbClr val="000000"/>
                </a:solidFill>
                <a:latin typeface="Arial Black" panose="020B0A04020102020204" pitchFamily="34" charset="0"/>
              </a:rPr>
              <a:t>14</a:t>
            </a:r>
            <a:r>
              <a:rPr lang="cs-CZ" altLang="cs-CZ" sz="2000">
                <a:solidFill>
                  <a:srgbClr val="000000"/>
                </a:solidFill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5" y="908316"/>
            <a:ext cx="4039763" cy="580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4427554" y="908314"/>
            <a:ext cx="4465168" cy="332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90" tIns="46795" rIns="89990" bIns="46795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cs-CZ" altLang="cs-CZ" sz="1600" b="1" dirty="0">
                <a:solidFill>
                  <a:srgbClr val="000000"/>
                </a:solidFill>
              </a:rPr>
              <a:t>Fyzikální podstata:</a:t>
            </a:r>
          </a:p>
          <a:p>
            <a:pPr eaLnBrk="1" hangingPunct="1">
              <a:buClrTx/>
              <a:buFontTx/>
              <a:buNone/>
            </a:pPr>
            <a:endParaRPr lang="cs-CZ" altLang="cs-CZ" sz="1600" dirty="0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cs-CZ" altLang="cs-CZ" sz="1600" dirty="0">
                <a:solidFill>
                  <a:srgbClr val="000000"/>
                </a:solidFill>
              </a:rPr>
              <a:t>Izotop </a:t>
            </a:r>
            <a:r>
              <a:rPr lang="cs-CZ" altLang="cs-CZ" sz="1600" baseline="30000" dirty="0">
                <a:solidFill>
                  <a:srgbClr val="000000"/>
                </a:solidFill>
              </a:rPr>
              <a:t>14</a:t>
            </a:r>
            <a:r>
              <a:rPr lang="cs-CZ" altLang="cs-CZ" sz="1600" dirty="0">
                <a:solidFill>
                  <a:srgbClr val="000000"/>
                </a:solidFill>
              </a:rPr>
              <a:t>C vzniká v horních vrstvách atmosféry;</a:t>
            </a:r>
          </a:p>
          <a:p>
            <a:pPr eaLnBrk="1" hangingPunct="1">
              <a:buClrTx/>
              <a:buFontTx/>
              <a:buNone/>
            </a:pPr>
            <a:endParaRPr lang="cs-CZ" altLang="cs-CZ" sz="1600" dirty="0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cs-CZ" altLang="cs-CZ" sz="1600" dirty="0">
                <a:solidFill>
                  <a:srgbClr val="000000"/>
                </a:solidFill>
              </a:rPr>
              <a:t>Odtud přechází do živých organismů a ukládá se v nich po dobu jejich života;</a:t>
            </a:r>
          </a:p>
          <a:p>
            <a:pPr eaLnBrk="1" hangingPunct="1">
              <a:buClrTx/>
              <a:buFontTx/>
              <a:buNone/>
            </a:pPr>
            <a:endParaRPr lang="cs-CZ" altLang="cs-CZ" sz="1600" dirty="0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cs-CZ" altLang="cs-CZ" sz="1600" dirty="0">
                <a:solidFill>
                  <a:srgbClr val="000000"/>
                </a:solidFill>
              </a:rPr>
              <a:t>Do flóry vlivem fotosyntézy, do fauny stravou;</a:t>
            </a:r>
          </a:p>
          <a:p>
            <a:pPr eaLnBrk="1" hangingPunct="1">
              <a:buClrTx/>
              <a:buFontTx/>
              <a:buNone/>
            </a:pPr>
            <a:endParaRPr lang="cs-CZ" altLang="cs-CZ" sz="1600" dirty="0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cs-CZ" altLang="cs-CZ" sz="1600" dirty="0">
                <a:solidFill>
                  <a:srgbClr val="000000"/>
                </a:solidFill>
              </a:rPr>
              <a:t>Po úmrtí organismu se v něm izotop </a:t>
            </a:r>
            <a:r>
              <a:rPr lang="cs-CZ" altLang="cs-CZ" baseline="30000" dirty="0">
                <a:solidFill>
                  <a:srgbClr val="000000"/>
                </a:solidFill>
              </a:rPr>
              <a:t>14</a:t>
            </a:r>
            <a:r>
              <a:rPr lang="cs-CZ" altLang="cs-CZ" dirty="0">
                <a:solidFill>
                  <a:srgbClr val="000000"/>
                </a:solidFill>
              </a:rPr>
              <a:t>C </a:t>
            </a:r>
            <a:r>
              <a:rPr lang="cs-CZ" altLang="cs-CZ" sz="1600" dirty="0">
                <a:solidFill>
                  <a:srgbClr val="000000"/>
                </a:solidFill>
              </a:rPr>
              <a:t>přestane ukládat a dochází k jeho pozvolnému rozpadu;</a:t>
            </a:r>
          </a:p>
          <a:p>
            <a:pPr eaLnBrk="1" hangingPunct="1">
              <a:buClrTx/>
              <a:buFontTx/>
              <a:buNone/>
            </a:pPr>
            <a:endParaRPr lang="cs-CZ" altLang="cs-CZ" sz="1600" dirty="0">
              <a:solidFill>
                <a:srgbClr val="000000"/>
              </a:solidFill>
            </a:endParaRPr>
          </a:p>
        </p:txBody>
      </p:sp>
      <p:pic>
        <p:nvPicPr>
          <p:cNvPr id="44034" name="Picture 2" descr="https://aisforarchaeology.files.wordpress.com/2010/02/decay.gif?w=4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738" y="4193020"/>
            <a:ext cx="3844800" cy="242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3689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/>
          <p:cNvSpPr txBox="1">
            <a:spLocks noChangeArrowheads="1"/>
          </p:cNvSpPr>
          <p:nvPr/>
        </p:nvSpPr>
        <p:spPr bwMode="auto">
          <a:xfrm>
            <a:off x="251279" y="117824"/>
            <a:ext cx="8228736" cy="703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90" tIns="46795" rIns="89990" bIns="46795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Arial Black" panose="020B0A04020102020204" pitchFamily="34" charset="0"/>
              </a:rPr>
              <a:t>Výsledky měření a problematika kalibrace</a:t>
            </a:r>
            <a:br>
              <a:rPr lang="en-US" altLang="cs-CZ" sz="200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en-US" altLang="cs-CZ" sz="2000">
                <a:solidFill>
                  <a:srgbClr val="000000"/>
                </a:solidFill>
                <a:latin typeface="Arial Black" panose="020B0A04020102020204" pitchFamily="34" charset="0"/>
              </a:rPr>
              <a:t>Results and calibration issue</a:t>
            </a:r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251279" y="981332"/>
            <a:ext cx="8568425" cy="2659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90" tIns="46795" rIns="89990" bIns="46795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spcBef>
                <a:spcPts val="400"/>
              </a:spcBef>
            </a:pPr>
            <a:r>
              <a:rPr lang="cs-CZ" altLang="cs-CZ" sz="1600" dirty="0">
                <a:solidFill>
                  <a:srgbClr val="000000"/>
                </a:solidFill>
              </a:rPr>
              <a:t>Laboratorní výsledek je udáván ve formě </a:t>
            </a:r>
            <a:r>
              <a:rPr lang="cs-CZ" altLang="cs-CZ" sz="1600" b="1" dirty="0">
                <a:solidFill>
                  <a:srgbClr val="000000"/>
                </a:solidFill>
              </a:rPr>
              <a:t>střední hodnota </a:t>
            </a:r>
            <a:r>
              <a:rPr lang="en-US" altLang="cs-CZ" sz="1600" b="1" dirty="0">
                <a:solidFill>
                  <a:srgbClr val="000000"/>
                </a:solidFill>
              </a:rPr>
              <a:t>±</a:t>
            </a:r>
            <a:r>
              <a:rPr lang="cs-CZ" altLang="cs-CZ" sz="1600" b="1" dirty="0">
                <a:solidFill>
                  <a:srgbClr val="000000"/>
                </a:solidFill>
              </a:rPr>
              <a:t> směrodatná odchylka</a:t>
            </a:r>
            <a:r>
              <a:rPr lang="cs-CZ" altLang="cs-CZ" sz="1600" dirty="0">
                <a:solidFill>
                  <a:srgbClr val="000000"/>
                </a:solidFill>
              </a:rPr>
              <a:t> </a:t>
            </a:r>
            <a:br>
              <a:rPr lang="cs-CZ" altLang="cs-CZ" sz="1600" dirty="0">
                <a:solidFill>
                  <a:srgbClr val="000000"/>
                </a:solidFill>
              </a:rPr>
            </a:br>
            <a:r>
              <a:rPr lang="cs-CZ" altLang="cs-CZ" sz="1600" dirty="0">
                <a:solidFill>
                  <a:srgbClr val="000000"/>
                </a:solidFill>
              </a:rPr>
              <a:t>(s předpokladem normálního rozdělení) v radiokarbonových letech (</a:t>
            </a:r>
            <a:r>
              <a:rPr lang="cs-CZ" altLang="cs-CZ" sz="1600" baseline="30000" dirty="0">
                <a:solidFill>
                  <a:srgbClr val="000000"/>
                </a:solidFill>
              </a:rPr>
              <a:t>14</a:t>
            </a:r>
            <a:r>
              <a:rPr lang="cs-CZ" altLang="cs-CZ" sz="1600" dirty="0">
                <a:solidFill>
                  <a:srgbClr val="000000"/>
                </a:solidFill>
              </a:rPr>
              <a:t>C BP nebo BC, vztažených k roku 1950);</a:t>
            </a:r>
          </a:p>
          <a:p>
            <a:pPr eaLnBrk="1" hangingPunct="1">
              <a:spcBef>
                <a:spcPts val="400"/>
              </a:spcBef>
            </a:pPr>
            <a:endParaRPr lang="cs-CZ" altLang="cs-CZ" sz="1600" dirty="0">
              <a:solidFill>
                <a:srgbClr val="000000"/>
              </a:solidFill>
            </a:endParaRPr>
          </a:p>
          <a:p>
            <a:pPr algn="just" eaLnBrk="1" hangingPunct="1">
              <a:spcBef>
                <a:spcPts val="400"/>
              </a:spcBef>
            </a:pPr>
            <a:r>
              <a:rPr lang="cs-CZ" altLang="cs-CZ" sz="1600" dirty="0">
                <a:solidFill>
                  <a:srgbClr val="000000"/>
                </a:solidFill>
              </a:rPr>
              <a:t>Jelikož radiokarbonové roky se liší od solárních let vlivem nehomogenní distribuce izotopu </a:t>
            </a:r>
            <a:r>
              <a:rPr lang="cs-CZ" altLang="cs-CZ" sz="1600" baseline="30000" dirty="0">
                <a:solidFill>
                  <a:srgbClr val="000000"/>
                </a:solidFill>
              </a:rPr>
              <a:t>14</a:t>
            </a:r>
            <a:r>
              <a:rPr lang="cs-CZ" altLang="cs-CZ" sz="1600" dirty="0">
                <a:solidFill>
                  <a:srgbClr val="000000"/>
                </a:solidFill>
              </a:rPr>
              <a:t>C, je data třeba data kalibrovat. Používají se k tomu kalibrační softwary (</a:t>
            </a:r>
            <a:r>
              <a:rPr lang="cs-CZ" altLang="cs-CZ" sz="1600" dirty="0" err="1">
                <a:solidFill>
                  <a:srgbClr val="000000"/>
                </a:solidFill>
              </a:rPr>
              <a:t>CalPal</a:t>
            </a:r>
            <a:r>
              <a:rPr lang="cs-CZ" altLang="cs-CZ" sz="1600" dirty="0">
                <a:solidFill>
                  <a:srgbClr val="000000"/>
                </a:solidFill>
              </a:rPr>
              <a:t>, </a:t>
            </a:r>
            <a:r>
              <a:rPr lang="cs-CZ" altLang="cs-CZ" sz="1600" dirty="0" err="1">
                <a:solidFill>
                  <a:srgbClr val="000000"/>
                </a:solidFill>
              </a:rPr>
              <a:t>OxCal</a:t>
            </a:r>
            <a:r>
              <a:rPr lang="cs-CZ" altLang="cs-CZ" sz="1600" dirty="0">
                <a:solidFill>
                  <a:srgbClr val="000000"/>
                </a:solidFill>
              </a:rPr>
              <a:t>, </a:t>
            </a:r>
            <a:r>
              <a:rPr lang="cs-CZ" altLang="cs-CZ" sz="1600" dirty="0" err="1">
                <a:solidFill>
                  <a:srgbClr val="000000"/>
                </a:solidFill>
              </a:rPr>
              <a:t>Calib</a:t>
            </a:r>
            <a:r>
              <a:rPr lang="cs-CZ" altLang="cs-CZ" sz="1600" dirty="0">
                <a:solidFill>
                  <a:srgbClr val="000000"/>
                </a:solidFill>
              </a:rPr>
              <a:t>) a kalibrační sety (IntCal04, IntCal09). Pro období neolitu jsou základem kalibrace </a:t>
            </a:r>
            <a:r>
              <a:rPr lang="cs-CZ" altLang="cs-CZ" sz="1600" dirty="0" err="1">
                <a:solidFill>
                  <a:srgbClr val="000000"/>
                </a:solidFill>
              </a:rPr>
              <a:t>dendrodata</a:t>
            </a:r>
            <a:r>
              <a:rPr lang="cs-CZ" altLang="cs-CZ" sz="1600" dirty="0">
                <a:solidFill>
                  <a:srgbClr val="000000"/>
                </a:solidFill>
              </a:rPr>
              <a:t>. Výsledky jsou pak udávány v intervalech pravděpodobnosti 1</a:t>
            </a:r>
            <a:r>
              <a:rPr lang="el-GR" altLang="cs-CZ" sz="1600" dirty="0">
                <a:solidFill>
                  <a:srgbClr val="000000"/>
                </a:solidFill>
              </a:rPr>
              <a:t>σ</a:t>
            </a:r>
            <a:r>
              <a:rPr lang="cs-CZ" altLang="cs-CZ" sz="1600" dirty="0">
                <a:solidFill>
                  <a:srgbClr val="000000"/>
                </a:solidFill>
              </a:rPr>
              <a:t> (68,2 %) nebo 2</a:t>
            </a:r>
            <a:r>
              <a:rPr lang="el-GR" altLang="cs-CZ" sz="1600" dirty="0">
                <a:solidFill>
                  <a:srgbClr val="000000"/>
                </a:solidFill>
              </a:rPr>
              <a:t>σ</a:t>
            </a:r>
            <a:r>
              <a:rPr lang="cs-CZ" altLang="cs-CZ" sz="1600" dirty="0">
                <a:solidFill>
                  <a:srgbClr val="000000"/>
                </a:solidFill>
              </a:rPr>
              <a:t> (95,4 %).</a:t>
            </a:r>
          </a:p>
          <a:p>
            <a:pPr eaLnBrk="1" hangingPunct="1">
              <a:buClrTx/>
              <a:buFontTx/>
              <a:buNone/>
            </a:pPr>
            <a:endParaRPr lang="cs-CZ" altLang="cs-CZ" sz="1600" dirty="0">
              <a:solidFill>
                <a:srgbClr val="000000"/>
              </a:solidFill>
            </a:endParaRPr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51" y="3933772"/>
            <a:ext cx="1439712" cy="1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97" y="5570313"/>
            <a:ext cx="1655589" cy="79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5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388" y="4652835"/>
            <a:ext cx="1595271" cy="191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5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94" y="3789326"/>
            <a:ext cx="4320721" cy="324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1700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Obrázek 11">
            <a:extLst>
              <a:ext uri="{FF2B5EF4-FFF2-40B4-BE49-F238E27FC236}">
                <a16:creationId xmlns:a16="http://schemas.microsoft.com/office/drawing/2014/main" id="{39BF25C8-4B0E-43AA-83FC-3D8C74584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61963"/>
            <a:ext cx="8688388" cy="602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99EC684-59F1-4B45-8FBA-1026EA205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66E1D48-BB56-4C68-BEBF-B1CE45B058F1}" type="slidenum">
              <a:rPr lang="cs-CZ" altLang="en-US">
                <a:solidFill>
                  <a:srgbClr val="898989"/>
                </a:solidFill>
              </a:rPr>
              <a:pPr eaLnBrk="1" hangingPunct="1"/>
              <a:t>5</a:t>
            </a:fld>
            <a:endParaRPr lang="cs-CZ" altLang="en-US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2636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upload.wikimedia.org/wikipedia/commons/thumb/c/c8/Variations_in_calibration_results.png/800px-Variations_in_calibration_resul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906" y="2858025"/>
            <a:ext cx="4340532" cy="381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https://upload.wikimedia.org/wikipedia/commons/thumb/1/1a/Radiocarbon_calibration_error_and_measurement_error.png/800px-Radiocarbon_calibration_error_and_measurement_erro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71" y="2949930"/>
            <a:ext cx="4254224" cy="372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00670" y="709398"/>
            <a:ext cx="5090152" cy="1097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66" dirty="0"/>
              <a:t>Kalibrace radiouhlíkových dat</a:t>
            </a:r>
          </a:p>
        </p:txBody>
      </p:sp>
      <p:pic>
        <p:nvPicPr>
          <p:cNvPr id="45066" name="Picture 10" descr="http://www.stratadata.co.uk/images/radio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782" y="251754"/>
            <a:ext cx="2623680" cy="240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2867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stratadata.co.uk/images/radi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390" y="2402946"/>
            <a:ext cx="6855609" cy="428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https://encrypted-tbn2.gstatic.com/images?q=tbn:ANd9GcSZKX8zxBDxc3AH3Ne9SQtFwZzcpfcFkQcKZK1Z9jgIEoQw1kw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530" y="297512"/>
            <a:ext cx="2888162" cy="181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29441" y="1038294"/>
            <a:ext cx="2033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Radiouhlíkové plató</a:t>
            </a:r>
          </a:p>
        </p:txBody>
      </p:sp>
      <p:cxnSp>
        <p:nvCxnSpPr>
          <p:cNvPr id="4" name="Přímá spojnice se šipkou 3"/>
          <p:cNvCxnSpPr/>
          <p:nvPr/>
        </p:nvCxnSpPr>
        <p:spPr>
          <a:xfrm>
            <a:off x="3170602" y="1205802"/>
            <a:ext cx="192644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5162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aisforarchaeology.files.wordpress.com/2010/02/calibration-curv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036" y="189325"/>
            <a:ext cx="6668315" cy="666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50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921" y="71791"/>
            <a:ext cx="4885812" cy="684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108419" y="-7577"/>
            <a:ext cx="2842915" cy="252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90" tIns="46795" rIns="89990" bIns="46795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Arial Black" panose="020B0A04020102020204" pitchFamily="34" charset="0"/>
              </a:rPr>
              <a:t>Chronologie moravského neolitu</a:t>
            </a:r>
            <a:br>
              <a:rPr lang="cs-CZ" altLang="cs-CZ" sz="2000">
                <a:solidFill>
                  <a:srgbClr val="000000"/>
                </a:solidFill>
                <a:latin typeface="Arial Black" panose="020B0A04020102020204" pitchFamily="34" charset="0"/>
              </a:rPr>
            </a:br>
            <a:br>
              <a:rPr lang="en-US" altLang="cs-CZ" sz="200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en-US" altLang="cs-CZ" sz="2000">
                <a:solidFill>
                  <a:srgbClr val="000000"/>
                </a:solidFill>
                <a:latin typeface="Arial Black" panose="020B0A04020102020204" pitchFamily="34" charset="0"/>
              </a:rPr>
              <a:t>The chronology of the Moravian Neolithic</a:t>
            </a:r>
          </a:p>
        </p:txBody>
      </p:sp>
    </p:spTree>
    <p:extLst>
      <p:ext uri="{BB962C8B-B14F-4D97-AF65-F5344CB8AC3E}">
        <p14:creationId xmlns:p14="http://schemas.microsoft.com/office/powerpoint/2010/main" val="22440102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339" y="672880"/>
            <a:ext cx="3403239" cy="539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903" b="1" dirty="0"/>
              <a:t>„</a:t>
            </a:r>
            <a:r>
              <a:rPr lang="cs-CZ" sz="2903" b="1" dirty="0" err="1"/>
              <a:t>Old</a:t>
            </a:r>
            <a:r>
              <a:rPr lang="cs-CZ" sz="2903" b="1" dirty="0"/>
              <a:t> </a:t>
            </a:r>
            <a:r>
              <a:rPr lang="cs-CZ" sz="2903" b="1" dirty="0" err="1"/>
              <a:t>wood</a:t>
            </a:r>
            <a:r>
              <a:rPr lang="cs-CZ" sz="2903" b="1" dirty="0"/>
              <a:t>“ </a:t>
            </a:r>
            <a:r>
              <a:rPr lang="cs-CZ" sz="2903" b="1" dirty="0" err="1"/>
              <a:t>problem</a:t>
            </a:r>
            <a:endParaRPr lang="en-US" sz="2903" b="1" dirty="0"/>
          </a:p>
        </p:txBody>
      </p:sp>
      <p:pic>
        <p:nvPicPr>
          <p:cNvPr id="2050" name="Picture 2" descr="https://upload.wikimedia.org/wikipedia/commons/7/7d/Tree.ring.ar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529" y="437497"/>
            <a:ext cx="4527771" cy="338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79339" y="2009586"/>
            <a:ext cx="3777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Materiál je mnohem starší než je doba jeho utilizace člověkem.</a:t>
            </a:r>
            <a:endParaRPr lang="en-US" dirty="0"/>
          </a:p>
        </p:txBody>
      </p:sp>
      <p:sp>
        <p:nvSpPr>
          <p:cNvPr id="5" name="TextovéPole 4"/>
          <p:cNvSpPr txBox="1"/>
          <p:nvPr/>
        </p:nvSpPr>
        <p:spPr>
          <a:xfrm>
            <a:off x="5626743" y="5201173"/>
            <a:ext cx="22817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9204" indent="-259204">
              <a:buFontTx/>
              <a:buChar char="-"/>
            </a:pPr>
            <a:r>
              <a:rPr lang="cs-CZ" dirty="0"/>
              <a:t>dlouhověké dřeviny</a:t>
            </a:r>
          </a:p>
          <a:p>
            <a:pPr marL="259204" indent="-259204">
              <a:buFontTx/>
              <a:buChar char="-"/>
            </a:pPr>
            <a:r>
              <a:rPr lang="cs-CZ" dirty="0"/>
              <a:t>lidské pozůstatky</a:t>
            </a:r>
          </a:p>
          <a:p>
            <a:pPr marL="259204" indent="-259204">
              <a:buFontTx/>
              <a:buChar char="-"/>
            </a:pPr>
            <a:r>
              <a:rPr lang="cs-CZ" dirty="0"/>
              <a:t>lastury</a:t>
            </a:r>
            <a:endParaRPr lang="en-US" dirty="0"/>
          </a:p>
        </p:txBody>
      </p:sp>
      <p:pic>
        <p:nvPicPr>
          <p:cNvPr id="2052" name="Picture 4" descr="http://www.cof.orst.edu/cof/newfmc/product_examples/forestlearn/graphics/bigtr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88" y="3839202"/>
            <a:ext cx="3560366" cy="267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3433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768537" y="90031"/>
            <a:ext cx="3152081" cy="539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903" b="1" dirty="0"/>
              <a:t>Rezervoárový efekt</a:t>
            </a:r>
            <a:endParaRPr lang="en-US" sz="2903" b="1" dirty="0"/>
          </a:p>
        </p:txBody>
      </p:sp>
      <p:pic>
        <p:nvPicPr>
          <p:cNvPr id="1026" name="Picture 2" descr="https://upload.wikimedia.org/wikipedia/commons/thumb/2/20/Carbon_exchange_reservoir_2.svg/2000px-Carbon_exchange_reservoir_2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418" y="1723001"/>
            <a:ext cx="4616991" cy="473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69" y="3284495"/>
            <a:ext cx="3620859" cy="328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100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4281"/>
            <a:ext cx="3663963" cy="1062720"/>
          </a:xfrm>
          <a:ln/>
        </p:spPr>
        <p:txBody>
          <a:bodyPr vert="horz" wrap="square" lIns="91440" tIns="35202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cs-CZ" sz="2903" dirty="0"/>
              <a:t>Fosilní paliva</a:t>
            </a:r>
          </a:p>
        </p:txBody>
      </p:sp>
      <p:pic>
        <p:nvPicPr>
          <p:cNvPr id="13314" name="Picture 2" descr="http://anthro.palomar.edu/time/images/carbon_cosmic_radiation_connectio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6" y="5243470"/>
            <a:ext cx="4701084" cy="140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upload.wikimedia.org/wikipedia/commons/c/c2/Illustration_of_isotope_dilution_analysis_with_fish_counting_in_lak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44" y="3800135"/>
            <a:ext cx="4072960" cy="116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www.healthguidance.org/hgimages/14639Exhaustfum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941" y="2789442"/>
            <a:ext cx="3032081" cy="202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encrypted-tbn2.gstatic.com/images?q=tbn:ANd9GcQp46z2pK1HBHnw89vLX-42YJSlfn0d1J74hFuTGFBSFeRRxO88W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175" y="198163"/>
            <a:ext cx="3147615" cy="235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51884" y="1655228"/>
            <a:ext cx="4574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Fosilní paliva neobsahují žádný </a:t>
            </a:r>
            <a:r>
              <a:rPr lang="cs-CZ" dirty="0" err="1"/>
              <a:t>radiouhlík</a:t>
            </a:r>
            <a:r>
              <a:rPr lang="cs-CZ" dirty="0"/>
              <a:t>, exhalacemi CO2 z jejich spalování dochází ke snižování relativního zastoupení </a:t>
            </a:r>
            <a:r>
              <a:rPr lang="cs-CZ" dirty="0" err="1"/>
              <a:t>radiouhlíku</a:t>
            </a:r>
            <a:r>
              <a:rPr lang="cs-CZ" dirty="0"/>
              <a:t> v atmosféře a vegetaci.</a:t>
            </a:r>
          </a:p>
        </p:txBody>
      </p:sp>
    </p:spTree>
    <p:extLst>
      <p:ext uri="{BB962C8B-B14F-4D97-AF65-F5344CB8AC3E}">
        <p14:creationId xmlns:p14="http://schemas.microsoft.com/office/powerpoint/2010/main" val="33590031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93" y="718004"/>
            <a:ext cx="8344751" cy="455042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75291" y="5705564"/>
            <a:ext cx="10010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D14C measurements of corn (</a:t>
            </a:r>
            <a:r>
              <a:rPr lang="en-US" dirty="0" err="1"/>
              <a:t>Zea</a:t>
            </a:r>
            <a:r>
              <a:rPr lang="en-US" dirty="0"/>
              <a:t> mays) across North America during the summer of 2004 (in units of %).</a:t>
            </a:r>
          </a:p>
          <a:p>
            <a:r>
              <a:rPr lang="en-US" dirty="0"/>
              <a:t>During this period, a decrease of 2.8% corresponded to approximately 1 ppm of added fossil fuel CO2.</a:t>
            </a:r>
          </a:p>
        </p:txBody>
      </p:sp>
    </p:spTree>
    <p:extLst>
      <p:ext uri="{BB962C8B-B14F-4D97-AF65-F5344CB8AC3E}">
        <p14:creationId xmlns:p14="http://schemas.microsoft.com/office/powerpoint/2010/main" val="41513481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457171" y="314503"/>
            <a:ext cx="8228763" cy="1063251"/>
          </a:xfrm>
        </p:spPr>
        <p:txBody>
          <a:bodyPr/>
          <a:lstStyle/>
          <a:p>
            <a:r>
              <a:rPr lang="cs-CZ" dirty="0"/>
              <a:t>Bomb </a:t>
            </a:r>
            <a:r>
              <a:rPr lang="cs-CZ" dirty="0" err="1"/>
              <a:t>peak</a:t>
            </a:r>
            <a:r>
              <a:rPr lang="cs-CZ" dirty="0"/>
              <a:t> (bomb </a:t>
            </a:r>
            <a:r>
              <a:rPr lang="cs-CZ" dirty="0" err="1"/>
              <a:t>spike</a:t>
            </a:r>
            <a:r>
              <a:rPr lang="cs-CZ" dirty="0"/>
              <a:t>)</a:t>
            </a:r>
            <a:endParaRPr lang="en-GB" dirty="0"/>
          </a:p>
        </p:txBody>
      </p:sp>
      <p:pic>
        <p:nvPicPr>
          <p:cNvPr id="32770" name="Picture 2" descr="http://www.geog.ucsb.edu/~williams/C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52" y="1532145"/>
            <a:ext cx="7197476" cy="509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2883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683909" y="781872"/>
            <a:ext cx="3449914" cy="1062720"/>
          </a:xfrm>
          <a:ln/>
        </p:spPr>
        <p:txBody>
          <a:bodyPr vert="horz" wrap="square" lIns="91440" tIns="35202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cs-CZ" dirty="0"/>
              <a:t>Bomb </a:t>
            </a:r>
            <a:r>
              <a:rPr lang="cs-CZ" dirty="0" err="1"/>
              <a:t>peak</a:t>
            </a:r>
            <a:br>
              <a:rPr lang="cs-CZ" dirty="0"/>
            </a:br>
            <a:r>
              <a:rPr lang="cs-CZ" dirty="0"/>
              <a:t>(Bomb </a:t>
            </a:r>
            <a:r>
              <a:rPr lang="cs-CZ" dirty="0" err="1"/>
              <a:t>spike</a:t>
            </a:r>
            <a:r>
              <a:rPr lang="cs-CZ" dirty="0"/>
              <a:t>)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455" y="2756242"/>
            <a:ext cx="3565068" cy="3246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8" name="Picture 2" descr="http://www.brunoclaessens.com/wp-content/uploads/2013/09/Calib_C14_moder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1" y="2756243"/>
            <a:ext cx="4625464" cy="361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encrypted-tbn2.gstatic.com/images?q=tbn:ANd9GcQeYUzoU5eJbo5h3jgjEOq47l1jNXtyrsv5F_eelrbIxtn1IQ2i2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418" y="330837"/>
            <a:ext cx="2320908" cy="196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5849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248773"/>
            <a:ext cx="2106960" cy="538647"/>
          </a:xfrm>
        </p:spPr>
        <p:txBody>
          <a:bodyPr>
            <a:noAutofit/>
          </a:bodyPr>
          <a:lstStyle/>
          <a:p>
            <a:r>
              <a:rPr lang="cs-CZ" sz="3200" b="1" dirty="0">
                <a:latin typeface="+mn-lt"/>
              </a:rPr>
              <a:t>Mikulov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795" y="3396172"/>
            <a:ext cx="4506631" cy="334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861" y="1187501"/>
            <a:ext cx="2329543" cy="18085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266" y="1187500"/>
            <a:ext cx="1181100" cy="17621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228" y="1187501"/>
            <a:ext cx="1209675" cy="17621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758561"/>
              </p:ext>
            </p:extLst>
          </p:nvPr>
        </p:nvGraphicFramePr>
        <p:xfrm>
          <a:off x="345018" y="4077071"/>
          <a:ext cx="4150782" cy="22571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16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6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7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07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Jméno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Rok úmrtí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Hg (µg.g</a:t>
                      </a:r>
                      <a:r>
                        <a:rPr lang="cs-CZ" sz="1100" baseline="30000">
                          <a:effectLst/>
                        </a:rPr>
                        <a:t>-1</a:t>
                      </a:r>
                      <a:r>
                        <a:rPr lang="cs-CZ" sz="1100">
                          <a:effectLst/>
                        </a:rPr>
                        <a:t>)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5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Karolina Maxmiliána </a:t>
                      </a:r>
                      <a:r>
                        <a:rPr lang="cs-CZ" sz="1100" dirty="0" err="1">
                          <a:effectLst/>
                        </a:rPr>
                        <a:t>Dietrichsteinová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1734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8,20 ± 0,23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7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Robert Burns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1844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8,02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5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Andrew Jackson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1845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6,0</a:t>
                      </a:r>
                      <a:endParaRPr lang="cs-CZ" sz="12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5,6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23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Napoleon Bonaparte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1821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3,98 ± 0,29</a:t>
                      </a:r>
                      <a:endParaRPr lang="cs-CZ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3,3</a:t>
                      </a:r>
                      <a:endParaRPr lang="cs-CZ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4,7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275924" y="1986292"/>
            <a:ext cx="361912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Kněžna Karolina Maxmiliana (</a:t>
            </a:r>
            <a:r>
              <a:rPr lang="cs-CZ" sz="2000" dirty="0"/>
              <a:t>†</a:t>
            </a:r>
            <a:r>
              <a:rPr lang="cs-CZ" dirty="0"/>
              <a:t>1734) trpěla nějakou blíže neurčenou, a na kosterních pozůstatcích nezjistitelnou, chorobou (uvažuje se o tzv. „rychlých souchotinách“).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439B475-0388-4EE0-AB0E-EDC2B6F083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8816" y="3445053"/>
            <a:ext cx="1585943" cy="145166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33E5EDE-0701-4193-BA56-0353E7D620D6}"/>
              </a:ext>
            </a:extLst>
          </p:cNvPr>
          <p:cNvSpPr txBox="1"/>
          <p:nvPr/>
        </p:nvSpPr>
        <p:spPr>
          <a:xfrm>
            <a:off x="275924" y="1187500"/>
            <a:ext cx="3824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Výzkum rodinné hrobky </a:t>
            </a:r>
            <a:r>
              <a:rPr lang="cs-CZ" dirty="0" err="1"/>
              <a:t>Dietrichsteinů</a:t>
            </a:r>
            <a:r>
              <a:rPr lang="cs-CZ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5169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186765" y="755758"/>
            <a:ext cx="2477183" cy="525273"/>
          </a:xfrm>
          <a:ln/>
        </p:spPr>
        <p:txBody>
          <a:bodyPr vert="horz" wrap="square" lIns="91440" tIns="35202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cs-CZ" sz="2903" dirty="0"/>
              <a:t>Ludwig </a:t>
            </a:r>
            <a:r>
              <a:rPr lang="cs-CZ" sz="2903" dirty="0" err="1"/>
              <a:t>Cave</a:t>
            </a:r>
            <a:br>
              <a:rPr lang="en-US" sz="2903" dirty="0"/>
            </a:br>
            <a:r>
              <a:rPr lang="en-US" sz="2903" dirty="0"/>
              <a:t>(Namibia)</a:t>
            </a:r>
            <a:endParaRPr lang="cs-CZ" sz="2903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64" y="2742275"/>
            <a:ext cx="2746899" cy="137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062" y="254855"/>
            <a:ext cx="5625792" cy="2147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063" y="2698237"/>
            <a:ext cx="6021938" cy="3745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lum bright="-50000"/>
            <a:alphaModFix/>
          </a:blip>
          <a:srcRect/>
          <a:stretch>
            <a:fillRect/>
          </a:stretch>
        </p:blipFill>
        <p:spPr>
          <a:xfrm>
            <a:off x="186764" y="4658611"/>
            <a:ext cx="2746899" cy="17854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7973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171" y="273684"/>
            <a:ext cx="3039928" cy="656995"/>
          </a:xfrm>
        </p:spPr>
        <p:txBody>
          <a:bodyPr/>
          <a:lstStyle/>
          <a:p>
            <a:r>
              <a:rPr lang="cs-CZ" sz="2903" dirty="0"/>
              <a:t>Perská mumie</a:t>
            </a:r>
            <a:endParaRPr lang="en-US" sz="2903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6" y="1161610"/>
            <a:ext cx="2681501" cy="411461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12155" y="5507153"/>
            <a:ext cx="3161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Konfiskována 2000 na černém trhu, podle nápisů by se mělo jednat o </a:t>
            </a:r>
            <a:r>
              <a:rPr lang="en-US" dirty="0" err="1"/>
              <a:t>Ruduun</a:t>
            </a:r>
            <a:r>
              <a:rPr lang="cs-CZ" dirty="0"/>
              <a:t>u</a:t>
            </a:r>
            <a:r>
              <a:rPr lang="en-US" dirty="0"/>
              <a:t>, </a:t>
            </a:r>
            <a:r>
              <a:rPr lang="cs-CZ" dirty="0"/>
              <a:t>dceru krále </a:t>
            </a:r>
            <a:endParaRPr lang="en-US" dirty="0"/>
          </a:p>
          <a:p>
            <a:r>
              <a:rPr lang="en-US" dirty="0" err="1"/>
              <a:t>Xerx</a:t>
            </a:r>
            <a:r>
              <a:rPr lang="cs-CZ" dirty="0"/>
              <a:t>a (</a:t>
            </a:r>
            <a:r>
              <a:rPr lang="en-US" dirty="0"/>
              <a:t>518</a:t>
            </a:r>
            <a:r>
              <a:rPr lang="cs-CZ" dirty="0"/>
              <a:t>-</a:t>
            </a:r>
            <a:r>
              <a:rPr lang="en-US" dirty="0"/>
              <a:t>465 BC</a:t>
            </a:r>
            <a:r>
              <a:rPr lang="cs-CZ" dirty="0"/>
              <a:t>)</a:t>
            </a:r>
            <a:r>
              <a:rPr lang="en-US" dirty="0"/>
              <a:t>.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9804" y="1179909"/>
            <a:ext cx="5704196" cy="4141297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057531" y="5884045"/>
            <a:ext cx="47076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dvPSTim"/>
              </a:rPr>
              <a:t>Jedinec</a:t>
            </a:r>
            <a:r>
              <a:rPr lang="en-US" dirty="0">
                <a:latin typeface="AdvPSTim"/>
              </a:rPr>
              <a:t> </a:t>
            </a:r>
            <a:r>
              <a:rPr lang="cs-CZ" dirty="0">
                <a:latin typeface="AdvPSTim"/>
              </a:rPr>
              <a:t>zemřel </a:t>
            </a:r>
            <a:r>
              <a:rPr lang="en-US" dirty="0">
                <a:latin typeface="AdvPSTim"/>
              </a:rPr>
              <a:t>AD 1994–1996</a:t>
            </a:r>
            <a:r>
              <a:rPr lang="cs-CZ" dirty="0">
                <a:latin typeface="AdvPSTim"/>
              </a:rPr>
              <a:t>, mumie je podvrh.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6720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28" y="3905712"/>
            <a:ext cx="8596622" cy="283591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4862" y="199014"/>
            <a:ext cx="5212388" cy="170750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320" y="2048238"/>
            <a:ext cx="6696930" cy="1715754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376234" y="818592"/>
            <a:ext cx="1191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Male, 36 y</a:t>
            </a:r>
          </a:p>
          <a:p>
            <a:r>
              <a:rPr lang="cs-CZ" dirty="0"/>
              <a:t>1973-2010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2803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s://upload.wikimedia.org/wikipedia/commons/9/9b/Full_length_negatives_of_the_shroud_of_Tur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695" y="959524"/>
            <a:ext cx="5524941" cy="541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39855" y="540754"/>
            <a:ext cx="1965153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177" b="1" dirty="0"/>
              <a:t>Turínské plátno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43839" y="2564085"/>
            <a:ext cx="2450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Datování pomocí </a:t>
            </a:r>
            <a:r>
              <a:rPr lang="cs-CZ" dirty="0" err="1"/>
              <a:t>radiouhlíku</a:t>
            </a:r>
            <a:r>
              <a:rPr lang="cs-CZ" dirty="0"/>
              <a:t> problematické</a:t>
            </a:r>
          </a:p>
        </p:txBody>
      </p:sp>
    </p:spTree>
    <p:extLst>
      <p:ext uri="{BB962C8B-B14F-4D97-AF65-F5344CB8AC3E}">
        <p14:creationId xmlns:p14="http://schemas.microsoft.com/office/powerpoint/2010/main" val="2663993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58CA87-7CA3-4CCC-BECB-612278E46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706090"/>
          </a:xfrm>
        </p:spPr>
        <p:txBody>
          <a:bodyPr/>
          <a:lstStyle/>
          <a:p>
            <a:r>
              <a:rPr lang="cs-CZ" sz="3200" b="1" dirty="0">
                <a:latin typeface="+mn-lt"/>
              </a:rPr>
              <a:t>Uherské Hradiště</a:t>
            </a:r>
            <a:endParaRPr lang="en-US" sz="3200" b="1" dirty="0">
              <a:latin typeface="+mn-lt"/>
            </a:endParaRPr>
          </a:p>
        </p:txBody>
      </p:sp>
      <p:pic>
        <p:nvPicPr>
          <p:cNvPr id="94212" name="Picture 4" descr="Jan Filipec 1431 1509">
            <a:extLst>
              <a:ext uri="{FF2B5EF4-FFF2-40B4-BE49-F238E27FC236}">
                <a16:creationId xmlns:a16="http://schemas.microsoft.com/office/drawing/2014/main" id="{95D44285-DD8C-4C3D-92E3-5D2B36A6F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513" y="116632"/>
            <a:ext cx="1993404" cy="199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4" name="Picture 6" descr="Výsledek obrázku pro biskup jan filipec">
            <a:extLst>
              <a:ext uri="{FF2B5EF4-FFF2-40B4-BE49-F238E27FC236}">
                <a16:creationId xmlns:a16="http://schemas.microsoft.com/office/drawing/2014/main" id="{CB023431-C37A-432D-9506-5122E3D4F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303" y="2255237"/>
            <a:ext cx="2006157" cy="444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769FDB5-D7EF-4612-A120-F58BFF930C90}"/>
              </a:ext>
            </a:extLst>
          </p:cNvPr>
          <p:cNvSpPr txBox="1"/>
          <p:nvPr/>
        </p:nvSpPr>
        <p:spPr>
          <a:xfrm>
            <a:off x="237165" y="3435541"/>
            <a:ext cx="6408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Jan Filipec </a:t>
            </a:r>
            <a:r>
              <a:rPr lang="cs-CZ" dirty="0"/>
              <a:t>(†1509) biskup velkovaradínský a správce olomouckého biskupství, diplomat ve službách uherského krále Matyáše Korvína a poté českého a uherského krále Vladislava Jagellonského.</a:t>
            </a:r>
            <a:endParaRPr lang="en-US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D6FFDCC7-7D99-4D51-8894-19EE4CBF7B49}"/>
              </a:ext>
            </a:extLst>
          </p:cNvPr>
          <p:cNvSpPr/>
          <p:nvPr/>
        </p:nvSpPr>
        <p:spPr>
          <a:xfrm>
            <a:off x="228599" y="1232873"/>
            <a:ext cx="64087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+mn-lt"/>
                <a:ea typeface="Times New Roman" panose="02020603050405020304" pitchFamily="18" charset="0"/>
              </a:rPr>
              <a:t>při záchranném archeologickém výzkumu klášterního kostela vyzvednuty na Rajském dvoře kláštera kosterní pozůstatky. Podle názoru autora výzkumu, archeologa R. </a:t>
            </a:r>
            <a:r>
              <a:rPr lang="cs-CZ" dirty="0" err="1">
                <a:latin typeface="+mn-lt"/>
                <a:ea typeface="Times New Roman" panose="02020603050405020304" pitchFamily="18" charset="0"/>
              </a:rPr>
              <a:t>Snášila</a:t>
            </a:r>
            <a:r>
              <a:rPr lang="cs-CZ" dirty="0">
                <a:latin typeface="+mn-lt"/>
                <a:ea typeface="Times New Roman" panose="02020603050405020304" pitchFamily="18" charset="0"/>
              </a:rPr>
              <a:t>, mohly pozůstatky patřit zakladateli kláštera biskupu Janu Filipcovi. </a:t>
            </a:r>
            <a:r>
              <a:rPr lang="cs-CZ" dirty="0"/>
              <a:t>Ten měl být původně pohřben před hlavním oltářem, jeho pozůstatky se zde však nenašly (biskupův náhrobek je vsazen do severní stěny presbyteria). </a:t>
            </a:r>
            <a:endParaRPr lang="en-US" dirty="0">
              <a:latin typeface="+mn-lt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5CB2C133-53E0-4E16-8C3C-20C7CDFA21DB}"/>
              </a:ext>
            </a:extLst>
          </p:cNvPr>
          <p:cNvSpPr/>
          <p:nvPr/>
        </p:nvSpPr>
        <p:spPr>
          <a:xfrm>
            <a:off x="137735" y="4886463"/>
            <a:ext cx="66075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+mn-lt"/>
                <a:ea typeface="Times New Roman" panose="02020603050405020304" pitchFamily="18" charset="0"/>
              </a:rPr>
              <a:t>Mauzoleum, kde byl biskup původně pohřben, bylo patrně vykradeno a jeho hrob vypleněn. Pokud se tedy jedná o pozůstatky biskupa, musel být na Rajském dvoře pohřben sekundárně. V hrobě byly nalezeny fragmenty dřevěné rakve s hřebíky, nedovřený zlatý kroužek (snad součást biskupského řetězu) a zvířecí kosti. 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9623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pb%20ba">
            <a:extLst>
              <a:ext uri="{FF2B5EF4-FFF2-40B4-BE49-F238E27FC236}">
                <a16:creationId xmlns:a16="http://schemas.microsoft.com/office/drawing/2014/main" id="{FF3501DB-339A-4022-B5A0-D60C7DDB3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98" y="131193"/>
            <a:ext cx="5429446" cy="336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7" name="Picture 3" descr="sr%20ba">
            <a:extLst>
              <a:ext uri="{FF2B5EF4-FFF2-40B4-BE49-F238E27FC236}">
                <a16:creationId xmlns:a16="http://schemas.microsoft.com/office/drawing/2014/main" id="{1D04F08E-EF12-46FC-8F8E-9FD655C26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936" y="3429000"/>
            <a:ext cx="5300974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5988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fili2a">
            <a:extLst>
              <a:ext uri="{FF2B5EF4-FFF2-40B4-BE49-F238E27FC236}">
                <a16:creationId xmlns:a16="http://schemas.microsoft.com/office/drawing/2014/main" id="{4BA36F7F-E0A5-4C9C-B85E-9D7A794D5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0056"/>
            <a:ext cx="6768752" cy="509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867FD6E3-22BF-49CA-B60C-CB92B212839A}"/>
              </a:ext>
            </a:extLst>
          </p:cNvPr>
          <p:cNvSpPr/>
          <p:nvPr/>
        </p:nvSpPr>
        <p:spPr>
          <a:xfrm>
            <a:off x="251520" y="5280616"/>
            <a:ext cx="8640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cs-CZ" dirty="0">
                <a:latin typeface="+mn-lt"/>
                <a:ea typeface="Times New Roman" panose="02020603050405020304" pitchFamily="18" charset="0"/>
              </a:rPr>
              <a:t>Vysoký obsah </a:t>
            </a:r>
            <a:r>
              <a:rPr lang="cs-CZ" dirty="0" err="1">
                <a:latin typeface="+mn-lt"/>
                <a:ea typeface="Times New Roman" panose="02020603050405020304" pitchFamily="18" charset="0"/>
              </a:rPr>
              <a:t>Pb</a:t>
            </a:r>
            <a:r>
              <a:rPr lang="cs-CZ" dirty="0">
                <a:latin typeface="+mn-lt"/>
                <a:ea typeface="Times New Roman" panose="02020603050405020304" pitchFamily="18" charset="0"/>
              </a:rPr>
              <a:t> v kostech jedince A může být jedním z podpůrných argumentů pro jeho ztotožnění s biskupem Janem Filipcem, který byl velikým milovníkem vína. Z tohoto hlediska je zajímavá historická zpráva o onemocnění biskupa Jana Filipce </a:t>
            </a:r>
            <a:r>
              <a:rPr lang="cs-CZ" dirty="0" err="1">
                <a:latin typeface="+mn-lt"/>
                <a:ea typeface="Times New Roman" panose="02020603050405020304" pitchFamily="18" charset="0"/>
              </a:rPr>
              <a:t>dnou</a:t>
            </a:r>
            <a:r>
              <a:rPr lang="cs-CZ" dirty="0">
                <a:latin typeface="+mn-lt"/>
                <a:ea typeface="Times New Roman" panose="02020603050405020304" pitchFamily="18" charset="0"/>
              </a:rPr>
              <a:t>: toto onemocnění, pokud ovšem nešlo o jinou chorobu, bývá totiž častým symptomem subchronické otravy olovem.</a:t>
            </a:r>
            <a:endParaRPr lang="en-US" sz="1800" dirty="0">
              <a:effectLst/>
              <a:latin typeface="+mn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31319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8766</TotalTime>
  <Words>1998</Words>
  <Application>Microsoft Office PowerPoint</Application>
  <PresentationFormat>Předvádění na obrazovce (4:3)</PresentationFormat>
  <Paragraphs>298</Paragraphs>
  <Slides>63</Slides>
  <Notes>19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63</vt:i4>
      </vt:variant>
    </vt:vector>
  </HeadingPairs>
  <TitlesOfParts>
    <vt:vector size="72" baseType="lpstr">
      <vt:lpstr>AdvPSTim</vt:lpstr>
      <vt:lpstr>Arial</vt:lpstr>
      <vt:lpstr>Arial Black</vt:lpstr>
      <vt:lpstr>Calibri</vt:lpstr>
      <vt:lpstr>Times New Roman</vt:lpstr>
      <vt:lpstr>Wingdings</vt:lpstr>
      <vt:lpstr>Motiv systému Office</vt:lpstr>
      <vt:lpstr>Graf</vt:lpstr>
      <vt:lpstr>List</vt:lpstr>
      <vt:lpstr>Prvková analýza v archeologii</vt:lpstr>
      <vt:lpstr>Prezentace aplikace PowerPoint</vt:lpstr>
      <vt:lpstr>Prezentace aplikace PowerPoint</vt:lpstr>
      <vt:lpstr>Prezentace aplikace PowerPoint</vt:lpstr>
      <vt:lpstr>Prezentace aplikace PowerPoint</vt:lpstr>
      <vt:lpstr>Mikulov</vt:lpstr>
      <vt:lpstr>Uherské Hradiště</vt:lpstr>
      <vt:lpstr>Prezentace aplikace PowerPoint</vt:lpstr>
      <vt:lpstr>Prezentace aplikace PowerPoint</vt:lpstr>
      <vt:lpstr>Prezentace aplikace PowerPoint</vt:lpstr>
      <vt:lpstr>Prezentace aplikace PowerPoint</vt:lpstr>
      <vt:lpstr>Poměr izotopů stroncia (87Sr / 86Sr)</vt:lpstr>
      <vt:lpstr>Poměr izotopů stroncia (87Sr / 86Sr)</vt:lpstr>
      <vt:lpstr>Interpretace</vt:lpstr>
      <vt:lpstr>Prezentace aplikace PowerPoint</vt:lpstr>
      <vt:lpstr>Prezentace aplikace PowerPoint</vt:lpstr>
      <vt:lpstr>Prezentace aplikace PowerPoint</vt:lpstr>
      <vt:lpstr>Obsidián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Provenience obsidiánu</vt:lpstr>
      <vt:lpstr>Prezentace aplikace PowerPoint</vt:lpstr>
      <vt:lpstr>Chronologie paleolitu</vt:lpstr>
      <vt:lpstr>Prezentace aplikace PowerPoint</vt:lpstr>
      <vt:lpstr>Aurignacien</vt:lpstr>
      <vt:lpstr>Prezentace aplikace PowerPoint</vt:lpstr>
      <vt:lpstr>Epigravettien</vt:lpstr>
      <vt:lpstr>Prezentace aplikace PowerPoint</vt:lpstr>
      <vt:lpstr>Prezentace aplikace PowerPoint</vt:lpstr>
      <vt:lpstr>Prezentace aplikace PowerPoint</vt:lpstr>
      <vt:lpstr>Reakce pozůstatků s mědí</vt:lpstr>
      <vt:lpstr>Kontaminace kosti korozními produkty mědi</vt:lpstr>
      <vt:lpstr>Prezentace aplikace PowerPoint</vt:lpstr>
      <vt:lpstr>Prezentace aplikace PowerPoint</vt:lpstr>
      <vt:lpstr>Prezentace aplikace PowerPoint</vt:lpstr>
      <vt:lpstr>Interakce měkkých tkání s mědí</vt:lpstr>
      <vt:lpstr>„Mos teutonicus“</vt:lpstr>
      <vt:lpstr>„Mos teutonicus“</vt:lpstr>
      <vt:lpstr>„Mos teutonicus“</vt:lpstr>
      <vt:lpstr>Prezentace aplikace PowerPoint</vt:lpstr>
      <vt:lpstr>Transformace kostního minerálu</vt:lpstr>
      <vt:lpstr>Prezentace aplikace PowerPoint</vt:lpstr>
      <vt:lpstr>Radiouhlíkové datování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Fosilní paliva</vt:lpstr>
      <vt:lpstr>Prezentace aplikace PowerPoint</vt:lpstr>
      <vt:lpstr>Bomb peak (bomb spike)</vt:lpstr>
      <vt:lpstr>Bomb peak (Bomb spike)</vt:lpstr>
      <vt:lpstr>Ludwig Cave (Namibia)</vt:lpstr>
      <vt:lpstr>Perská mumie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uzivatel</dc:creator>
  <cp:lastModifiedBy>Lubomir Prokes</cp:lastModifiedBy>
  <cp:revision>308</cp:revision>
  <cp:lastPrinted>2014-10-30T09:43:14Z</cp:lastPrinted>
  <dcterms:created xsi:type="dcterms:W3CDTF">2014-10-12T09:13:13Z</dcterms:created>
  <dcterms:modified xsi:type="dcterms:W3CDTF">2022-10-04T15:59:10Z</dcterms:modified>
</cp:coreProperties>
</file>