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14" r:id="rId9"/>
    <p:sldId id="313" r:id="rId10"/>
    <p:sldId id="301" r:id="rId11"/>
    <p:sldId id="315" r:id="rId12"/>
    <p:sldId id="302" r:id="rId13"/>
    <p:sldId id="303" r:id="rId14"/>
    <p:sldId id="304" r:id="rId15"/>
    <p:sldId id="316" r:id="rId16"/>
    <p:sldId id="317" r:id="rId17"/>
    <p:sldId id="318" r:id="rId18"/>
    <p:sldId id="305" r:id="rId19"/>
    <p:sldId id="289" r:id="rId20"/>
    <p:sldId id="290" r:id="rId21"/>
    <p:sldId id="291" r:id="rId22"/>
    <p:sldId id="334" r:id="rId23"/>
    <p:sldId id="343" r:id="rId24"/>
    <p:sldId id="485" r:id="rId25"/>
    <p:sldId id="306" r:id="rId26"/>
    <p:sldId id="308" r:id="rId27"/>
    <p:sldId id="309" r:id="rId28"/>
    <p:sldId id="256" r:id="rId29"/>
    <p:sldId id="307" r:id="rId30"/>
    <p:sldId id="311" r:id="rId31"/>
    <p:sldId id="310" r:id="rId32"/>
    <p:sldId id="312" r:id="rId33"/>
    <p:sldId id="267" r:id="rId34"/>
    <p:sldId id="268" r:id="rId35"/>
    <p:sldId id="269" r:id="rId36"/>
    <p:sldId id="270" r:id="rId37"/>
    <p:sldId id="271" r:id="rId38"/>
    <p:sldId id="273" r:id="rId39"/>
    <p:sldId id="486" r:id="rId40"/>
    <p:sldId id="487" r:id="rId41"/>
    <p:sldId id="275" r:id="rId42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8FC7DDD-861C-470A-8D6E-C21F20F2B9F1}" type="slidenum">
              <a:t>‹#›</a:t>
            </a:fld>
            <a:endParaRPr lang="en-GB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81268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22D9FD4-E78C-4592-A194-3FB3C96B371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GB" sz="2000" b="0" i="0" u="none" strike="noStrike" kern="1200">
        <a:ln>
          <a:noFill/>
        </a:ln>
        <a:latin typeface="Arial" pitchFamily="18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49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AB170B-0BB8-49EE-B101-43628504C0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ACD3AE-0A89-4608-9AA3-53B853F83C2E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81921" name="Rectangle 1">
            <a:extLst>
              <a:ext uri="{FF2B5EF4-FFF2-40B4-BE49-F238E27FC236}">
                <a16:creationId xmlns:a16="http://schemas.microsoft.com/office/drawing/2014/main" id="{223AE1D6-9691-4530-B863-9E04D93F138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1A31F695-E17B-470E-9DC0-ADBF17EBE79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6788" cy="4719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60EF734-E4BE-461C-A0C7-A39C8714D1DD}" type="slidenum">
              <a:t>28</a:t>
            </a:fld>
            <a:endParaRPr lang="en-GB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78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B81BFF5D-A3DB-44E8-A2A6-EE59720C9D84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22968D47-9F3F-4A8B-963D-36CDCAE3BF8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1434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59E5B47F-5B5D-4521-B081-DC9BAF480F58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1CB3C21C-355F-4FC7-9E75-BB3F896380B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324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0082DF85-C403-499B-90B2-6F7C5442DE93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14390062-B71A-4978-AFD4-1404EBE0DCD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1115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id="{65D87CD3-711C-4762-92A2-5AD8E565148D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9E069154-8C34-49EE-9FAA-DE4CC388D16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7620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>
            <a:extLst>
              <a:ext uri="{FF2B5EF4-FFF2-40B4-BE49-F238E27FC236}">
                <a16:creationId xmlns:a16="http://schemas.microsoft.com/office/drawing/2014/main" id="{D9D570E3-F3F2-4577-95EF-E1B6D56643D9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EF6F9FE7-DF8B-4708-B314-831571272CE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8151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5">
            <a:extLst>
              <a:ext uri="{FF2B5EF4-FFF2-40B4-BE49-F238E27FC236}">
                <a16:creationId xmlns:a16="http://schemas.microsoft.com/office/drawing/2014/main" id="{5AF6DD8B-F59F-47DE-83ED-5383523CCB03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1026">
            <a:extLst>
              <a:ext uri="{FF2B5EF4-FFF2-40B4-BE49-F238E27FC236}">
                <a16:creationId xmlns:a16="http://schemas.microsoft.com/office/drawing/2014/main" id="{C0FD6BE0-1DBA-4C74-A79C-397FFED04F3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3797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5">
            <a:extLst>
              <a:ext uri="{FF2B5EF4-FFF2-40B4-BE49-F238E27FC236}">
                <a16:creationId xmlns:a16="http://schemas.microsoft.com/office/drawing/2014/main" id="{61D44E92-9E9F-46D8-A048-0AA4C1817109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1026">
            <a:extLst>
              <a:ext uri="{FF2B5EF4-FFF2-40B4-BE49-F238E27FC236}">
                <a16:creationId xmlns:a16="http://schemas.microsoft.com/office/drawing/2014/main" id="{9063E3DE-22F7-46D7-AAC4-1DA47DEC72D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727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61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4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A167D-1A93-4249-9BEF-0C94D3E3D3F8}" type="slidenum">
              <a:rPr lang="en-GB" altLang="cs-CZ"/>
              <a:pPr/>
              <a:t>10</a:t>
            </a:fld>
            <a:endParaRPr lang="en-GB" altLang="cs-CZ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56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42AF13D-0FE2-41E7-8D08-370CD90CD6ED}" type="slidenum">
              <a:t>12</a:t>
            </a:fld>
            <a:endParaRPr lang="en-GB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8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DA0023-AD7E-4505-A8D3-3EE340427365}" type="slidenum">
              <a:rPr lang="en-GB" altLang="cs-CZ"/>
              <a:pPr/>
              <a:t>13</a:t>
            </a:fld>
            <a:endParaRPr lang="en-GB" altLang="cs-CZ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061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3DCB95-526C-457E-9613-DF892312B141}" type="slidenum">
              <a:rPr lang="en-GB" altLang="cs-CZ"/>
              <a:pPr/>
              <a:t>14</a:t>
            </a:fld>
            <a:endParaRPr lang="en-GB" altLang="cs-CZ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8042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562967-D34B-4F6F-8C0D-2DAAAC6B010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971E55-D653-4E9B-8D6B-D28496D6D2C6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7F012EB1-C77C-4B5C-B621-DE91C775E3D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7381F421-2C1D-40B6-9816-66C65F642D6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042337-0C92-4399-ACC7-808F39B3E8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E85EA3-EE72-485F-81AF-CF6216DA044F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CE6773FE-E69E-449F-BC75-448CA649F76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F9A185BF-E971-411C-95C1-5BD0A9A794B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1E8075-286C-447F-BED2-227F3B53ADD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5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E495CD-A8E5-48DE-B798-1017E337FCB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94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8DB4FB-2A58-419C-B0E9-ED259188B3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54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2" y="141744"/>
            <a:ext cx="9070813" cy="158018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04032" y="1763925"/>
            <a:ext cx="4450526" cy="498728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22568" y="1763924"/>
            <a:ext cx="4452276" cy="240964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22568" y="4341564"/>
            <a:ext cx="4452276" cy="24096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8D6A3A-2881-4AE9-8190-18D4A01796E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1C0CA6-D603-4955-ABCB-E8A446C100C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232187-F9F7-4D63-BB31-E566F02F17B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B7F1-2CC0-49CE-AA96-E0FA17B407D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35386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504032" y="141744"/>
            <a:ext cx="9070813" cy="158018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04032" y="1763924"/>
            <a:ext cx="4450526" cy="240964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22568" y="1763924"/>
            <a:ext cx="4452276" cy="240964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04032" y="4341564"/>
            <a:ext cx="4450526" cy="24096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2568" y="4341564"/>
            <a:ext cx="4452276" cy="24096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8CB9674-7D9F-4267-90FC-059F98EB7B7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8BF1A58-1BF1-4B95-A669-747CBF5EE31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C83E46F-3770-4598-9F15-12BC0016D65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F09C2-DB6A-4E3F-8B46-A15DA8F2D3B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4142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504032" y="141745"/>
            <a:ext cx="9070813" cy="660946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18F8338-080C-4F6B-9A38-726D963E4CD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53F9CD-6F84-41BD-B5D7-C24ECA974CC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105C5C-C610-467E-A9DF-C5F72DB8DBE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37510-7960-43E2-B85B-803E6B14320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9156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E6242-3E7B-43EF-8AE3-D0E2FFE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5D7CD-E35F-4986-9C57-B7DB2F714B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03238" y="1768475"/>
            <a:ext cx="4457700" cy="24161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0CBA2B-CC67-4062-943E-7114D3B220B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03238" y="4337050"/>
            <a:ext cx="4457700" cy="24177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CDD605-0F63-4E0B-AD87-2D8E8A6B2D2F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113338" y="1768475"/>
            <a:ext cx="4457700" cy="4986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6ECD634-8374-4A3C-8E31-8913C9AC399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6B0966-BC7F-451B-9736-EC6A9FA4AA9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7E46A4C-1199-4A18-B847-D8840F43909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B08ADDE5-66D2-4A19-979C-AA29F1F731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383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83E5E9-CA3C-4753-AF91-6AA5C76BC19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14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C1FA33-BF6A-44CD-9E10-090D4337E7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65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C3125-9823-4E6C-957D-F3CD48CE2DA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81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442B7D-C0C8-4230-96CD-F2459ADD4E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61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6BC08B-FD7D-4E66-B308-86F3278D9C3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589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12AD9A-B4BA-4BB6-A5E4-8C80E2DAB97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4938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AD6FB7-ED05-436F-8182-C559F6A37DE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45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21C93C-9886-4E7A-9FAE-A18CEDFF341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59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8615465-8479-46D5-97C1-B2F533543DE2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hangingPunct="0">
        <a:tabLst/>
        <a:defRPr lang="en-GB" sz="4400" b="0" i="0" u="none" strike="noStrike" kern="1200">
          <a:ln>
            <a:noFill/>
          </a:ln>
          <a:latin typeface="Arial" pitchFamily="18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n-GB" sz="3200" b="0" i="0" u="none" strike="noStrike" kern="1200">
          <a:ln>
            <a:noFill/>
          </a:ln>
          <a:latin typeface="Arial" pitchFamily="18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tif"/><Relationship Id="rId4" Type="http://schemas.openxmlformats.org/officeDocument/2006/relationships/image" Target="../media/image64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tiff"/><Relationship Id="rId4" Type="http://schemas.openxmlformats.org/officeDocument/2006/relationships/image" Target="../media/image67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"/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t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424" y="301320"/>
            <a:ext cx="9071640" cy="1262160"/>
          </a:xfrm>
        </p:spPr>
        <p:txBody>
          <a:bodyPr/>
          <a:lstStyle/>
          <a:p>
            <a:r>
              <a:rPr lang="cs-CZ" dirty="0"/>
              <a:t>Radiouhlíkové datování</a:t>
            </a:r>
          </a:p>
        </p:txBody>
      </p:sp>
      <p:sp>
        <p:nvSpPr>
          <p:cNvPr id="3" name="AutoShape 2" descr="data:image/jpeg;base64,/9j/4AAQSkZJRgABAQAAAQABAAD/2wCEAAkGBxQTEhQUExQVFRUXFxcYGBgYFxcaFxwcGBodGB0cHBcYHyggHBwlGxcXITEiJSkrLi4uFx8zODMsNygtLiwBCgoKBQUFDgUFDisZExkrKysrKysrKysrKysrKysrKysrKysrKysrKysrKysrKysrKysrKysrKysrKysrKysrK//AABEIAPoAyQMBIgACEQEDEQH/xAAbAAACAgMBAAAAAAAAAAAAAAAEBQMGAQIHAP/EAEIQAAEDAgMECAQCBwcFAQAAAAEAAhEDIQQSMQVBUWEGEyJxgZGhsTLB0fBCUgcUFWJykuEWI1NzorLxJEOCk8Iz/8QAFAEBAAAAAAAAAAAAAAAAAAAAAP/EABQRAQAAAAAAAAAAAAAAAAAAAAD/2gAMAwEAAhEDEQA/AOd19lVMO5rq9NrZJLWudEgR+XUcksewSXEtudBmjXTRXXpHSqYwsJFOkGB0BuZxOaNTbgllPosN9QnuaEFWLQDbTuUbREhW7GbCoUW5qjnRzME9wAVdrhsWaR2rk8NwPOEAbVI18bh5fVPsNRo9mcgk2LtE4oUWjRrR3AIKcwvIgSRMwBv8Aug0MOCxpiCQDHeEnwu0HuIGSATH4rekKz0m9kdwQJsFQu//ADHIrqlNg6d6n+Y72CJyIAxQWwoI4U1jKJifr5FAIKKyaKMDVgtQB9UsCii8i9lQBmisdUi3NWpagG6peFJE5ViEEApL3VqchehBCGLYMClWWhB5kcR6KXKsMC3QLKa2Im3zj1UTCslyBBUa1lVj6xc+i2cpHag/OyF6Q7Uo1S/qWuAd1fxAC7ZnTiCPJWSvsR1TDPc1kU813CLOnhrqqVjNnOpzJBQSYBk0yXRAIifkrHRfohdjbJdVw76jDTIZdzcwzwNTl4BTMQHB6d0fhb3BV9hVmw9EimMxAht5ItAQB4axqf5kDxa1WTZnR574c/sDuufDciejWy2tAqPgud2o4fYVidiQEAmG2HTaIA8d/mocZsCm4fDB4j6pizFqXrggo20dl1KRn4m7rffkUuC6DUAM8DuVT25s4UpqN+Dfy8+Ht3IFULGVSeRC1hBHlWCFLlWCEEcL2VSlqxCCLKsEKQtWIQRwtgF4heCDdoWVq0rOYoFI7o7tPVeARDKQI3FeOHHBAlw9J9Bz8jzkqiHNJtrm0+fNabebmpOtumbbimG1WtphgZFSo+zWN48+SzidhYvqKhcym4FpsMwc2246FBXNl0MrRUY4guaWu7ibjusmlMSg9kV2NoDNNnGcokgE6wmtFgsQZG7d6INWApztDFFrcgaDnIBdvbJ+kpYGJptWn2BxzN+qC4YDETljgAE0NVo+I37v6qr/AK62myQ5kwLzIA8Epdt5r3EfrjBG7qz/ALgg6C2uw6FSsrMNpuufYLabi4jO0+MT5wVHW27UY742tAN5IKDolXRJdtgOoVAfy/ZQmz+kQcAJDp4RB8kJitt0arajWOu0EkERyQK9n3psm/ZF0RlQ2yHZqY5Ej1lG5UEcLy3yrwCCMhYIUhWIQRELUhTZVgtQQELEKbKtMt0GrV6VtCxCAahoO4KYBB7PBdTDmgkZRJAJGm9FNegX4mp1VQ12sl1Pc7RwPMb1tW/STVLSP1emJBHxE6iNIR2AxWGqOq0KjnsqBpyWGQw3MZPNIq+w6euWx4OQLOjlMA1HE2AiAJJvuCdvqNYG5rZtLeO5Q9FMPR66vTqvLHZZp/lJbJId4RCYVKDXABwBA0lBHRIeMzdE32oGFvV5nCpAPwyztCIJnUgz5IBlMNENEDkm2JoiXEnKDkl0aAwCfBANjejQkmmAxjwC4N3xFgNw3oKn0WZcNYSTYyTCtYrhhgmdVpjtokNhsCeAknxQA9DejrRVqFwzMaAxszEgS6D4geBS7H9E25nAhzsrnSN5BMtI42Md4KcbM6Y06YyNYQAfxC5nU6XnkiKnSOlV7QbUblPa7JFj+ISLi2iCv4Lo3TaWupPc140BmDyI3o7aeynMoyIDi7NEbyY+ateGc0iZa6RYgQhsTR6yRO50HW8GLb9yCrbMp02TSa9znjtElkNN47J3xYI000XTwXwVHCDkiIjU/wBPVbupoF5atS1HGktHUUARCy1iI6pbNpoBci8WI5tJe6hAAKax1aP6pZFFAv6tY6pH5Fp1XL3QVDYXTZmHoGkaTnEjUERdoCFp9J6X5X+n1VTqbu5aoL3s2ozGPy0x2miZda08lYv7PVTF2876+irX6N8PDnPO/sjwXTqeiDl2P2O9uNyQJdl327TSR/sKb08I8ucwCXN1HeJRXS3sYhlTgym7/wBdUA/6ahROHdGNdf4mjzH9CgGqbJqhmct7MZpkaJ/hsrRL7QNxvOnimFOmMppnQgx/Cd3h9EkfhfhBuWxfmLSgDx7pcIMjdzXsPUHifZb7QdB5xPyQVeiH6Oc0H8sT6oC/1OkZDzTB3ZiArDhK1FzC1r6bjEENIm3LgqGzo80uJdXdfScvzB3pxsvorQD+sNWo526CG85kDVAxwlM03uYDLdW/TwR2GxjWFrqrwxvE8fsFRdWKZIEmbgkyed1SunWPD3tpNNqd3fxO08m/7iguW0Nt0XO7D25Rp2hdDDHs/O3zC5cWq24Do450Hqy6wOsC/cEFobi2/mHmvGu3iEr/ALOZbmnTZHEkn/USm+zmOp/BXDJ16uk0n0b80GheF7ME2o7M6w5i6u/nUho8BdWDAbObluPmgpbag4rYVAiukGzaE1A6qxkNBHbAMiSLC/8AylmH6R4SnSax1QmoBBy30sL90ICZ81q5yRY/pQyf7rMT3H3VQxO1aznOcalQSSfjdb1QdJLlm3FcuG1q/wDjVP5is/tiv/jVPNAkfoFNgqDXOhzwwRqbqMiwR+wcJ1ldjd0ye4IL70WZTZkYx4cQLx6lXRmirWzcI1rwWtAPFWZmiCsdMaGY0v3hWp/zUy4erAg9lONV9N41yU3eMQR7hMumVUMpMqH/ALdWm71gjyJVO2HhalapNKjXe2TBacrYJJEvNt/FB1JplrXjd7aEffBAOZLjGk67lDs/YPVnM+pUE3NMVHFs8S6xPgpdqYjI0BoAu0QNwlAs6Q08oadSgMBVa5OqjmuqMa/4HnIeWYGCOebKVW9sbLfQeRcHjucOI+iB1SwNNxv7p1gcNRaLW8Vzxu03t1kFE0doVHGxJ7kF1xtRpcGtiZE8lzHaFB7qtR2WQ57iDyLiR6K+bKpENqVTpSbmJ57h7nwTx+z6FcS+m0k/iHZd5tuUHHHYV35T5Ls2D2bWcYa4tYIAE5YEckurdD6R+F728Jgj5H1TU4WpMmoY+xogZ0uj1G3WOzFF0tmUwYZbut7KDC1A3Lla5xG/5o8YmdRljwKAXaJGGw1WqGl5psc8AnWBNzwXGcT+kHGvLh1sA7mNDcvcRceal6WdI8VVxFZhqPFPMWCmCQ3KCQLDWReeap1SsdJtO5B5xc4ucTe5M75WuHxQaT2QTumSPJb054L2IoAAm/Hw3oNam1qk2dHICB6KYGd6XscBEDfF7q0DAM3NIQICFrKenZzOaj/ZjOaBft7DhlZ7RoDbxAKK6HM/6pn8LvZFdIMA+riXtpsc90NMNE7gnnQrorUp1utxDSzKOyyRLpESY0A8ygs2FpGRAJT+lgnEaR3orAvYB2QAOSMc5AudsumR22h+/tCRbkbKWq4NECwHBSPqWQGMfJQLsdjblIsXigQQ7eZ0+94RWPqfFvv8kpqOk/uj5ICcVVzU8w1EEciLj1VwNKniaTc7ZDgDzBI1B3KkMJIjduV46LMnD0+QjyMfJBVNr9DH3NIh44GzvofRJcHh3tqtoOHVucQO32RfmdAV1uqRTaXO0Ak/0C5Z0pFT9dcawzFzQWNBAAaDGWTY6HzJQdLwexmsoGibgtcHmNS4QSq5sDETTA1ykt8laOjNXPh2SZIbAO8t/CfK3e0qr4Kh1dWuyIy1Jjvv5aIHTXcVtnQQqmd0R4r1WqgKG1nUmkNjXU7gR9+SSdIdsnqKj856yLRpJMCFvjDMtiS5pgc2kED1VbxuEOR9WqbNaS2k2AARvcd5QVXF401W1MzpIA7UnUWjmNyRMHASm2Jc2owyAHAF0t+HWYI4pdSndZBO2mTGY8rJrhWNcGtIETBjuJv5JSRoT5SjcES8wYAka6feqALEYdprkMNmuaQDvEgaq2Ciqq7DdXWaAQ4Oe0W8CQrhSA4EanRAKaSx1Snzgm2/iI071JHIIJMK4txdXLqaEjvEQrlSf1VNpqXflGYjSYvbhMqqYCgXY4EDsigS48AD7kq1YbFgGXix+49EG2EqmZbBB3f8JwytLZ+wldWvT1Z8+9bivb700QEuq81BW8V6kAt3hBX9oACSRa6TuwYzZhInd+HxHFPtrU5a7xUODaHMa7kPMWPsUAtPCwLq1dEao6tzTbKZ8Hf1nzSUU5TfowIqkcWoLBVIc3MDb6rmHTOu2ljKVX4ntAGXMQMsEfltqb5vBdPpU/iZ3wuVfpJpf31J0asjxBKC69Ctr9dLYDCBnaASZa74gS4mYdfxW22qWXFEjR7G+YkewaqP0W2iaVSm+bMImPy6EeRKv/SejFWjVG/Mw/7mn39EANUCDx91pVMt7lO8WQmKJDTHEIAK9WKlM/xeVkDiMYGPdmaXuLjDNBDrjm6xHLvRGLb/AHlMcQ4n0TLFFtOkXlgfVALW6ZnASQAe4lBzmvRpA1GFoaA6DDoMcgdYO7ckGLZ1b3MBmDE8fsL1fFTUc4WlxIm8SZTpm1JcWPY0sdc9kCOY4FAha2Lk+CdNwjiCC5oLgOzNwdwn8y1HUjKwNvve7dzCBrbRIc4TbMTA0JFpCD2HrF9dgBJOdtyOGvjZXdrLaqidH74mn3k+hKvjTOl44XQDkXWywVrPJBbNjMaxjnGxcGnwBMe5Pih9sY2ezT36953LO0Gwxsat9tCgsMA6SNZQD0sW5phyfUqstMaZT4Qh8RgA9gn4tZQGArGlUyPkA28EFlwtUEAjQgIhyreysZlEOPwEt/lJHyVhbUBAIQA1hczvS/ZTf/0pn8Lp8Hf1B800kygsuWsDpnBG/UX+XqgKywERsl0VmHnHn/VQ6SFmkYMjw9wgtz2w6VRP0ibML3U8o/7kTBIGcTeATEyr9UMhruIVa/SDQnCOdEwAf5HA+xKCl4TZDKZirVa08JaPcl0f+Cuu0q4fgqD2mQ0tE3/DLN4HsFzakyLhXLZNbNs+sw6035h3GD83FA3pAEIXGUrEonZ5ljTxAWMULOHegRVSA9mYgDKZJ4Tcdy9VxfWPaWg5W6Tv4mFH0g2NWz0yGuDckkwSImbkWBFvMIjC4cNYOSCsbX6IAYik9jHPpVHjO1h7QMy7U7xMILpJsqhVqPdReKQEzTqF0yJky46nxV9oZHhzHjMNA0AknujwSx2xKbCTVqW3U2wXx+8fhb6oOW08HUJAaC48BcprheiT9azurH5QMz/IWCvDnNbIptFMcviPe7VCVKwCBTQ2RSpjsNmQRmJOa+txp4JRtDDGg4PpvgXlrid2kd6e1MYGmRvsfqq3tuvMgXlA4wW1G1rizouifFV/YOHLJc60iAPWU1/WEFu68ObbehsMcpkXdNhzS+jWNM30WBWvIO+UGKm06tN5zSOSZDGiqzsgOcB8J149kqf9WbWaJ1I1SmpsSqw5qe6/L+iAf9YzGoQdXC3/AIiZ8ZVq2HUPVgTp9/NUn9amq+2VxAJH7wsVcNiu7IHIffqga5YJQeNHYBGrSHeVz6Eo4tse5Bnh3z7eyCeOC3YENhrAA6ix5xb1+aJAQWvZz81BvIe1kPtzC9bh6jOII/mBb81H0dqdh7eB9x/RMGDMC3iCEHF8M0uDezeBYTJtew3lWjYGFe1ldj25Q5jTBIkRIjLMxDtYQdfaXUuqUmtALXkEnS/aiGhswCB2i5a7L2u4VAHvAZDwQIa0At1ytAEAx5oH2xKn920TpZMsPTzVA02BiVVsFtdtPMMzbmQSYEHTXXRSYioaokvInhEdxhBZ+le3R1b6dB7S91iYLmgb7ixtIsVVsM0gS95dbSwHlu9UPh3VGuLX5WtmBfcdCJ1vbke8LWtXbScASIdoeaBkaxLSG9kbwND46nxSuvVAQ+M2tln2SLF7QJJgoGWJx4CWYjGFxspuj+IodeG4luZpaY7RHatEwRzV5wexMHmzUmyYmM2YDun5yg5+3Z7yA54IG6xus/q7W7vNdPdhRGh90NVwTDqB4tQcwquUWZdHq7Cou/Aw91vZQf2bo/4Y8z9UGm0sAC3MNCkNWkadjdvHeO9WDCY4MPVvuzjw5HlzWuP2cW3AzMPC8IFmHcWQWvtwtCbU9pmoIa+mx2/MCZ7rgapK+lqwb9N+vBSUOj5dBJN+aBJtxr6dQPcWuuQYEa+KtGyKth3JR0h2cKdA5tSRck8UZgqnNBa6b7IeoCN3qtcLVUzmSEA2btd49oB9I8ipaU+P3HpCgxXZGb8pB8ND6SjA8br/AHYoGexKwa90xBafS/tK12t0vw2FPbeS6JDGDM7x3DxKh2XTbJc43iB4i88P6rje0sSa+IqPJ+JziOQHwjwEBBb8TtXD4qvUqss55B6t1nmBEgxBPISd6IbQpVGRBbTm5DbzwDtxOmvmqA94mRaDFrXG8cF0Pol0hfiKZpVMrnMF5sTB7JgWN5md4B32BNjcJVoH+8cG0XEAgEZi2Z7QaOy6IBc0DxgqXB7VaS7tjVxbJPwgxdsRvGh+UidKMU8OLHEO7wBIsYgcgP6Sq7hKNQtc4U3ljTJcGuyi2hcBAvBugtO0trh7J0c05hbzEH935cEv2ltIuaLnWRxSNjj2p37u9G06IcJLmjlN0Eoc+oYaCT96qWts5zRLzA5aeaM2c4UwCBFwJ4+KcbS2W97AWOa9ovAPyQV/YWw+uJim9/NosOZJsul9GtidQwzBeeMggcOHNVXoqzEhz20sobbNmMbt1p9FecCHhvbcHO3xMdwkICXUeXlB9ion0+8d8hSZuXqFo7ERvI8wgGdS5A+S16vkPJFCrPA+AKxm5DyQc9xGHcXFwdvNtx3RCKwG1nMcGukDdw7kIzGkOcHCASfv0UuJpAi1wgsdHENdfK0njlEoHaG1nss1sDuhKMJiXU9fh9v6KzNptqNGl44IKL0kxpq04OoMozB1YAUXTKnToiJBeZGX5qLAVpY08ggseBrJwx8yqrh60J3g8SSLC6AvFMBBB3z7IPZVfMzKTdvZPhofL2RQqXEpZsZpdinUw0BplzjJmGm2pjfGm9BZf1YtpjnJPETp6QuN18O6kXOMAZyGgg5i2/aA0y2iZXZ8W11QlskNI13weRt6LnXSXo7VdVyg5nZYpAxcMEmmDxiSJ4EIKc126wtre95+9E26J4ksxLTuLXA90T8kDhdm1alTqmUnmpMFoBkd4Pw+MLpPQ3oQ2gRWxRBqfhpiC1l9SdHO5Cw5oGp6KUH0utxFMl5boHOGUbgMp+LSTde2i9uE2a/qrBlItE6kmw7yXH1TTEbUBdkbp6BUf9IO1cwbhmH4u27uHwiBxInwQVXBbPzvDGzESTEnSdyztDBdU/LmDrAyOe7wXm4hzZDTF5nfIUdao55lxLjxKCSjWgZXSW39Udhsc9nwvJHAi/mleUoqiEFi2Ztx9OTla6YnUaJ5h+ljPxU3DuIPvCprCpmIL7R6Q0HfiLT+80j1CLp4lj/he09zguetapGoOg9VyWuTkqVQxb2/C5w7iUR+1Kv+I7zQEY7ZwLiRAG9AdW1pgG2sfRTYrazAYu93Bon2Sk491QkU6MkGCS4AA94nyCA11GR5+q9hse+jbVu76IU4fFOiMgnkT9EywvRsvH99Vc8zoOy3wi580FX27svrS6vTfmmS5h1Hcd4Q+zMRDQPBdCw/Ryg3VgPfc+ZUh6OYX/CaO63sgprKgTfZ2KMAKx4Lonh6rw0Mjee06w7pTqv0awlKGtpAmNS55PugqrJdYAknQAJvs3BCgHlxBe8iY3AaCfEnxRVRtGhJYADEak+UlIMVtUB07uCC2UKwLQVFjcEx+UvHwuzNNwQQIm3IkeKpjdsE6OtwBiFKzpKCC2o6INigd4ra7KZJAE7zv80mr9KhoR5C5SfHV2VHw0mN53+AQL6YY7stJPPXyQWLZe0GgHOAHk3voNRY9+5KMfgmvrdY0yMz+05rpESdwNgAISoOfVdDZmL3gRxJNgN0oeo+pQqmm4h0tDh8QI9nbjEoI647RjQ3HisNKnxVXNDoAOhib75PNDygkCnpoZqnpuQFMapmoem5SgoCaZUwKFap2uQSSvZlqvIFbB1pcyl2KbTePied/aT/AAtMMY1jQByiyrGCrNaSwOGhJHiAJ8k5p7UAAbF+fyQWLCPDW9w3/cqZmJAFvdV39p21WP10lBZnY/ut5rQY7VV52KMBaHEoOjdEsSHdY7k0D1J9ggulu0iypE6sBHmR8kq6H7QDS9pIuGkeEhQ9PabqtNtSld9OZaNXMMTA3kEA90oE2L2mSTJ8UpxONJ3z98kFgKNSsbWH5jpfd3qPbVE0qr6YfmDTGbjYH0JjwQYq4g93jCLwGz61cy2NJJMC3hqq7cm6v36N+0Sw6gOHhIP1QGbJ6K1GgONQE8Mk+pKtuH6P0w0w3tOAlzrk+O4chATOhh2sF/Vc/wCmXT9pzUMO50CzqjYvxDTPr5cUCbHbRFJ1SlRAlrz2hFjO4b3TIDibRYDVVjaBLS14mx1mZ3rOHfJMARHH3hFnCGq3K25+ny+qCWqJbO6AR4oaURs7tUnNNnU5BHI6eshCwgkBUzHKABTMQEMKmah2KVpQEsKnaUNTUzSgmBXpP3K0XsyBJUp1GVGl7HMdlLSCCNLyOIW5rK4/tSjXbkxDCOBvY8iLhBO6IUngmnXffQwxw8YhBWTieakZi1PiujZpWNQF19BYx3nXkk5Y8GA1A2biSt2V5CVUy/8AKVszGxYiPBA3L3hzXNMWg3AkTe6Jx21aLRAqVKtTg10NH8Tx7D0VZ2mM7QRumfH/AIQ9I5Wzv0H1QGVsbUqVIc9xjmY57/dSYmhDQh9n4ckyjsWZc0bhdAG2lcqwdEtoDD1i8kNblMk6cvdLKLZK2qNG+44aabkDbpJ0sfiWPZScW0xZ25zvo3lv38Ej2Z0Yq1RmPYB0n6bkds5lObULk8XfVWFm1QxhFWAW7+I3H3HeEFVZsF1Os1jzlDp7Wugm0b7b4HEwm9bFU2NNKg2XEXdMjh8X4jb+EbgdUrxeOq4x4ZSbDGmcxGkb/LcmmD2eafZa4zvebmf3W8uKBI51SnW6yu3I2rLTutxjWxi/et6+FLTDgRwkEA9x0IVh/spTqdqoXl2/tGT3koTEPrYcBnWEtFr3a4biWukTFj3c0CkUSshiYU8dTd8dFs/mpk0z5CW+im6ik74KuU8Krf8A7ZPsECxrVI1H/suoBOXMPzUyHt/03HioRR8fvggjYpwVr1RW7Qg2BWJC8CsIPMKnwx7YylzTa4PzCGaicN8SAfb9eMrxctcT52PugyZPKJHjf2Uu3B2XdyCwZ7Df4R7oCmM171pVpgi4nvW9P6+68/RAL+qtgxbfyQtTZZmQ4HzsmVRecdUAuHZlF/dZrCStna/fBSEINcO0qPZjHCtDvhAOuh+5Pki8H8ls9Adidq0qTTNzuA38EuwOz342pnrOLWWIaLSBwO8c+aVYcZsS0OuMwEG4Vyc6GiLWOnggmq1KWHZlaAANAOPdvKLwbXOGZwy8Bv7zz5KrbOObEVC65AETeO7grQzgg9W2i1trnk0Fx/0/NAY9zqoM0XAbs2X/AOTITstAAgAa6LFQWQc1q44MeWkEfe/mDI8EXhsQ12jge5L+lQ/6h/3uCTSgvGHqkGQSDxFj5pk3aLj8YbU/jaCf5xDvVVPYlQkXJPeU9pIGjXUXfnp9xFRv8rod/qK2dgAQMjmVDwBDHfyvie4SlwKkOiD1eiWGHhzDwe0t8p18FF1Xd6JzsOq41Awklh1bJynw0Vs/ZFD/AAKX/rZ9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8132" name="Picture 4" descr="http://media.web.britannica.com/eb-media/29/21029-050-5AAACF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85" y="2014870"/>
            <a:ext cx="3349624" cy="41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625649" y="6630517"/>
            <a:ext cx="197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Willard</a:t>
            </a:r>
            <a:r>
              <a:rPr lang="cs-CZ" dirty="0"/>
              <a:t> Frank </a:t>
            </a:r>
            <a:r>
              <a:rPr lang="cs-CZ" dirty="0" err="1"/>
              <a:t>Libby</a:t>
            </a:r>
            <a:endParaRPr lang="cs-CZ" dirty="0"/>
          </a:p>
        </p:txBody>
      </p:sp>
      <p:pic>
        <p:nvPicPr>
          <p:cNvPr id="48134" name="Picture 6" descr="https://encrypted-tbn2.gstatic.com/images?q=tbn:ANd9GcS_PJRQ5qKt6hWTwFyRYYzvl0XW-y_L7G9ZSfSBFuIDjr1EHEA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6" y="1843140"/>
            <a:ext cx="4578410" cy="500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56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4039265" cy="1171575"/>
          </a:xfrm>
          <a:ln/>
        </p:spPr>
        <p:txBody>
          <a:bodyPr tIns="38808"/>
          <a:lstStyle/>
          <a:p>
            <a:r>
              <a:rPr lang="cs-CZ" sz="3200" dirty="0"/>
              <a:t>Fosilní paliva</a:t>
            </a:r>
          </a:p>
        </p:txBody>
      </p:sp>
      <p:pic>
        <p:nvPicPr>
          <p:cNvPr id="13314" name="Picture 2" descr="http://anthro.palomar.edu/time/images/carbon_cosmic_radiation_connec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09" y="5780164"/>
            <a:ext cx="5182619" cy="155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c/c2/Illustration_of_isotope_dilution_analysis_with_fish_counting_in_lak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3" y="4188987"/>
            <a:ext cx="4490156" cy="1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healthguidance.org/hgimages/14639Exhaustfum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70" y="3074768"/>
            <a:ext cx="3342659" cy="222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encrypted-tbn2.gstatic.com/images?q=tbn:ANd9GcQp46z2pK1HBHnw89vLX-42YJSlfn0d1J74hFuTGFBSFeRRxO88W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87" y="218064"/>
            <a:ext cx="3470027" cy="25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7927" y="1824376"/>
            <a:ext cx="504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Fosilní paliva neobsahují žádný </a:t>
            </a:r>
            <a:r>
              <a:rPr lang="cs-CZ" dirty="0" err="1"/>
              <a:t>radiouhlík</a:t>
            </a:r>
            <a:r>
              <a:rPr lang="cs-CZ" dirty="0"/>
              <a:t>, exhalacemi CO2 z jejich spalování dochází ke snižování relativního zastoupení </a:t>
            </a:r>
            <a:r>
              <a:rPr lang="cs-CZ" dirty="0" err="1"/>
              <a:t>radiouhlíku</a:t>
            </a:r>
            <a:r>
              <a:rPr lang="cs-CZ" dirty="0"/>
              <a:t> v atmosféře a vegetaci.</a:t>
            </a:r>
          </a:p>
        </p:txBody>
      </p:sp>
    </p:spTree>
    <p:extLst>
      <p:ext uri="{BB962C8B-B14F-4D97-AF65-F5344CB8AC3E}">
        <p14:creationId xmlns:p14="http://schemas.microsoft.com/office/powerpoint/2010/main" val="3359003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71" y="791152"/>
            <a:ext cx="9199508" cy="50165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3246" y="6289590"/>
            <a:ext cx="1001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D14C measurements of corn (</a:t>
            </a:r>
            <a:r>
              <a:rPr lang="en-US" dirty="0" err="1"/>
              <a:t>Zea</a:t>
            </a:r>
            <a:r>
              <a:rPr lang="en-US" dirty="0"/>
              <a:t> mays) across North America during the summer of 2004 (in units of %).</a:t>
            </a:r>
          </a:p>
          <a:p>
            <a:r>
              <a:rPr lang="en-US" dirty="0"/>
              <a:t>During this period, a decrease of 2.8% corresponded to approximately 1 ppm of added fossil fuel CO2.</a:t>
            </a:r>
          </a:p>
        </p:txBody>
      </p:sp>
    </p:spTree>
    <p:extLst>
      <p:ext uri="{BB962C8B-B14F-4D97-AF65-F5344CB8AC3E}">
        <p14:creationId xmlns:p14="http://schemas.microsoft.com/office/powerpoint/2010/main" val="415134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r>
              <a:rPr lang="cs-CZ" dirty="0"/>
              <a:t>Bomb </a:t>
            </a:r>
            <a:r>
              <a:rPr lang="cs-CZ" dirty="0" err="1"/>
              <a:t>peak</a:t>
            </a:r>
            <a:r>
              <a:rPr lang="cs-CZ" dirty="0"/>
              <a:t> (bomb </a:t>
            </a:r>
            <a:r>
              <a:rPr lang="cs-CZ" dirty="0" err="1"/>
              <a:t>spike</a:t>
            </a:r>
            <a:r>
              <a:rPr lang="cs-CZ" dirty="0"/>
              <a:t>)</a:t>
            </a:r>
            <a:endParaRPr lang="en-GB" dirty="0"/>
          </a:p>
        </p:txBody>
      </p:sp>
      <p:pic>
        <p:nvPicPr>
          <p:cNvPr id="32770" name="Picture 2" descr="http://www.geog.ucsb.edu/~williams/C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2" y="1688686"/>
            <a:ext cx="7934717" cy="56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88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53961" y="861562"/>
            <a:ext cx="3803291" cy="1171575"/>
          </a:xfrm>
          <a:ln/>
        </p:spPr>
        <p:txBody>
          <a:bodyPr tIns="38808"/>
          <a:lstStyle/>
          <a:p>
            <a:r>
              <a:rPr lang="cs-CZ" dirty="0"/>
              <a:t>Bomb </a:t>
            </a:r>
            <a:r>
              <a:rPr lang="cs-CZ" dirty="0" err="1"/>
              <a:t>peak</a:t>
            </a:r>
            <a:br>
              <a:rPr lang="cs-CZ" dirty="0"/>
            </a:br>
            <a:r>
              <a:rPr lang="cs-CZ" dirty="0"/>
              <a:t>(Bomb </a:t>
            </a:r>
            <a:r>
              <a:rPr lang="cs-CZ" dirty="0" err="1"/>
              <a:t>spike</a:t>
            </a:r>
            <a:r>
              <a:rPr lang="cs-CZ" dirty="0"/>
              <a:t>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95" y="3038168"/>
            <a:ext cx="3930240" cy="357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http://www.brunoclaessens.com/wp-content/uploads/2013/09/Calib_C14_moder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3038168"/>
            <a:ext cx="5099253" cy="39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2.gstatic.com/images?q=tbn:ANd9GcQeYUzoU5eJbo5h3jgjEOq47l1jNXtyrsv5F_eelrbIxtn1IQ2i2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98" y="364327"/>
            <a:ext cx="2558640" cy="216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84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05895" y="832773"/>
            <a:ext cx="2730922" cy="579077"/>
          </a:xfrm>
          <a:ln/>
        </p:spPr>
        <p:txBody>
          <a:bodyPr tIns="38808"/>
          <a:lstStyle/>
          <a:p>
            <a:r>
              <a:rPr lang="cs-CZ" sz="3200" dirty="0"/>
              <a:t>Ludwig </a:t>
            </a:r>
            <a:r>
              <a:rPr lang="cs-CZ" sz="3200" dirty="0" err="1"/>
              <a:t>Cave</a:t>
            </a:r>
            <a:br>
              <a:rPr lang="en-US" sz="3200" dirty="0"/>
            </a:br>
            <a:r>
              <a:rPr lang="en-US" sz="3200" dirty="0"/>
              <a:t>(Namibia)</a:t>
            </a:r>
            <a:endParaRPr lang="cs-CZ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4" y="3022770"/>
            <a:ext cx="3028265" cy="151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56" y="280562"/>
            <a:ext cx="6202045" cy="236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56" y="2974221"/>
            <a:ext cx="6638769" cy="412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lum bright="-50000"/>
            <a:alphaModFix/>
          </a:blip>
          <a:srcRect/>
          <a:stretch>
            <a:fillRect/>
          </a:stretch>
        </p:blipFill>
        <p:spPr>
          <a:xfrm>
            <a:off x="205894" y="5135398"/>
            <a:ext cx="3028265" cy="1968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797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3351310" cy="724291"/>
          </a:xfrm>
        </p:spPr>
        <p:txBody>
          <a:bodyPr/>
          <a:lstStyle/>
          <a:p>
            <a:r>
              <a:rPr lang="cs-CZ" sz="3200" dirty="0"/>
              <a:t>Perská mumie</a:t>
            </a:r>
            <a:endParaRPr lang="en-US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7" y="1280197"/>
            <a:ext cx="2956169" cy="45360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3642" y="6070856"/>
            <a:ext cx="3485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Konfiskována 2000 na černém trhu, podle nápisů by se mělo jednat o </a:t>
            </a:r>
            <a:r>
              <a:rPr lang="en-US" dirty="0" err="1"/>
              <a:t>Ruduun</a:t>
            </a:r>
            <a:r>
              <a:rPr lang="cs-CZ" dirty="0"/>
              <a:t>u</a:t>
            </a:r>
            <a:r>
              <a:rPr lang="en-US" dirty="0"/>
              <a:t>, </a:t>
            </a:r>
            <a:r>
              <a:rPr lang="cs-CZ" dirty="0"/>
              <a:t>dceru krále </a:t>
            </a:r>
            <a:endParaRPr lang="en-US" dirty="0"/>
          </a:p>
          <a:p>
            <a:r>
              <a:rPr lang="en-US" dirty="0" err="1"/>
              <a:t>Xerx</a:t>
            </a:r>
            <a:r>
              <a:rPr lang="cs-CZ" dirty="0"/>
              <a:t>a (</a:t>
            </a:r>
            <a:r>
              <a:rPr lang="en-US" dirty="0"/>
              <a:t>518</a:t>
            </a:r>
            <a:r>
              <a:rPr lang="cs-CZ" dirty="0"/>
              <a:t>-</a:t>
            </a:r>
            <a:r>
              <a:rPr lang="en-US" dirty="0"/>
              <a:t>465 BC</a:t>
            </a:r>
            <a:r>
              <a:rPr lang="cs-CZ" dirty="0"/>
              <a:t>)</a:t>
            </a:r>
            <a:r>
              <a:rPr lang="en-US" dirty="0"/>
              <a:t>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145" y="1300371"/>
            <a:ext cx="6288480" cy="456549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73146" y="6486354"/>
            <a:ext cx="5189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dvPSTim"/>
              </a:rPr>
              <a:t>Jedinec</a:t>
            </a:r>
            <a:r>
              <a:rPr lang="en-US" dirty="0">
                <a:latin typeface="AdvPSTim"/>
              </a:rPr>
              <a:t> </a:t>
            </a:r>
            <a:r>
              <a:rPr lang="cs-CZ" dirty="0">
                <a:latin typeface="AdvPSTim"/>
              </a:rPr>
              <a:t>zemřel </a:t>
            </a:r>
            <a:r>
              <a:rPr lang="en-US" dirty="0">
                <a:latin typeface="AdvPSTim"/>
              </a:rPr>
              <a:t>AD 1994–1996</a:t>
            </a:r>
            <a:r>
              <a:rPr lang="cs-CZ" dirty="0">
                <a:latin typeface="AdvPSTim"/>
              </a:rPr>
              <a:t>, mumie je podvrh.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72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72" y="4305378"/>
            <a:ext cx="9477179" cy="31263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255" y="219002"/>
            <a:ext cx="5746296" cy="18824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651" y="2257643"/>
            <a:ext cx="7382900" cy="1891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19632" y="902043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Male, 36 y</a:t>
            </a:r>
          </a:p>
          <a:p>
            <a:r>
              <a:rPr lang="cs-CZ" dirty="0"/>
              <a:t>1973-2010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80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3" y="2403639"/>
            <a:ext cx="9692091" cy="49717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1" y="485181"/>
            <a:ext cx="8983134" cy="1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35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upload.wikimedia.org/wikipedia/commons/9/9b/Full_length_negatives_of_the_shroud_of_Tur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38" y="1057411"/>
            <a:ext cx="6090864" cy="59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84909" y="595746"/>
            <a:ext cx="2150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Turínské plátno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9058" y="2826328"/>
            <a:ext cx="270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Datování pomocí </a:t>
            </a:r>
            <a:r>
              <a:rPr lang="cs-CZ" dirty="0" err="1"/>
              <a:t>radiouhlíku</a:t>
            </a:r>
            <a:r>
              <a:rPr lang="cs-CZ" dirty="0"/>
              <a:t> problematické</a:t>
            </a:r>
          </a:p>
        </p:txBody>
      </p:sp>
    </p:spTree>
    <p:extLst>
      <p:ext uri="{BB962C8B-B14F-4D97-AF65-F5344CB8AC3E}">
        <p14:creationId xmlns:p14="http://schemas.microsoft.com/office/powerpoint/2010/main" val="2663993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083B433A-E107-4C1E-BB04-A951ACB62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4813041" cy="642379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/>
              <a:t>Fluor</a:t>
            </a:r>
            <a:r>
              <a:rPr lang="en-US" altLang="cs-CZ" dirty="0" err="1"/>
              <a:t>ov</a:t>
            </a:r>
            <a:r>
              <a:rPr lang="cs-CZ" altLang="cs-CZ" dirty="0"/>
              <a:t>ý test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4B455119-F531-4FCA-B5BA-630CE0407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4375150"/>
            <a:ext cx="4425950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268D1327-CAA6-492A-8663-B8F7B8A0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8" y="1768475"/>
            <a:ext cx="4425950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A97FBE6A-8FD2-4515-8036-71934532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7" y="944004"/>
            <a:ext cx="4796407" cy="573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AEE89A3E-8568-4C02-93D3-12D18789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4036896"/>
            <a:ext cx="4537075" cy="257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37F9408-D52A-4D3C-B890-39C833737E3C}"/>
              </a:ext>
            </a:extLst>
          </p:cNvPr>
          <p:cNvSpPr txBox="1"/>
          <p:nvPr/>
        </p:nvSpPr>
        <p:spPr>
          <a:xfrm>
            <a:off x="503237" y="1914764"/>
            <a:ext cx="42221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cs-CZ" sz="2400" b="0" i="0" dirty="0">
                <a:solidFill>
                  <a:srgbClr val="303336"/>
                </a:solidFill>
                <a:effectLst/>
              </a:rPr>
              <a:t>Určení relativního stáří fosilních a subfosilních kostí n základě obsahu fluoru, jehož obsah se se stářím kostí zvyšuje.</a:t>
            </a:r>
            <a:endParaRPr lang="en-US" sz="2400" b="0" i="0" dirty="0">
              <a:solidFill>
                <a:srgbClr val="212529"/>
              </a:solidFill>
              <a:effectLst/>
            </a:endParaRPr>
          </a:p>
          <a:p>
            <a:pPr algn="just"/>
            <a:br>
              <a:rPr lang="en-US" sz="2400" dirty="0"/>
            </a:br>
            <a:endParaRPr lang="cs-CZ" sz="2400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3278" y="99746"/>
            <a:ext cx="10056817" cy="7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Alternativni chronologie: d</a:t>
            </a: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atování s využitím izotopu uhlíku </a:t>
            </a:r>
            <a:r>
              <a:rPr lang="cs-CZ" altLang="cs-CZ" sz="2205" baseline="30000">
                <a:solidFill>
                  <a:srgbClr val="000000"/>
                </a:solidFill>
                <a:latin typeface="Arial Black" panose="020B0A04020102020204" pitchFamily="34" charset="0"/>
              </a:rPr>
              <a:t>14</a:t>
            </a: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C</a:t>
            </a:r>
            <a:b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Alternative chronology: dating utilizing carbon isotope </a:t>
            </a:r>
            <a:r>
              <a:rPr lang="cs-CZ" altLang="cs-CZ" sz="2205" baseline="30000">
                <a:solidFill>
                  <a:srgbClr val="000000"/>
                </a:solidFill>
                <a:latin typeface="Arial Black" panose="020B0A04020102020204" pitchFamily="34" charset="0"/>
              </a:rPr>
              <a:t>14</a:t>
            </a: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" y="1000957"/>
            <a:ext cx="4453558" cy="639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881070" y="1000956"/>
            <a:ext cx="4922538" cy="36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764" b="1" dirty="0">
                <a:solidFill>
                  <a:srgbClr val="000000"/>
                </a:solidFill>
              </a:rPr>
              <a:t>Fyzikální podstata: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764" dirty="0">
                <a:solidFill>
                  <a:srgbClr val="000000"/>
                </a:solidFill>
              </a:rPr>
              <a:t>Izotop </a:t>
            </a:r>
            <a:r>
              <a:rPr lang="cs-CZ" altLang="cs-CZ" sz="1764" baseline="30000" dirty="0">
                <a:solidFill>
                  <a:srgbClr val="000000"/>
                </a:solidFill>
              </a:rPr>
              <a:t>14</a:t>
            </a:r>
            <a:r>
              <a:rPr lang="cs-CZ" altLang="cs-CZ" sz="1764" dirty="0">
                <a:solidFill>
                  <a:srgbClr val="000000"/>
                </a:solidFill>
              </a:rPr>
              <a:t>C vzniká v horních vrstvách atmosféry;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764" dirty="0">
                <a:solidFill>
                  <a:srgbClr val="000000"/>
                </a:solidFill>
              </a:rPr>
              <a:t>Odtud přechází do živých organismů a ukládá se v nich po dobu jejich života;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764" dirty="0">
                <a:solidFill>
                  <a:srgbClr val="000000"/>
                </a:solidFill>
              </a:rPr>
              <a:t>Do flóry vlivem fotosyntézy, do fauny stravou;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764" dirty="0">
                <a:solidFill>
                  <a:srgbClr val="000000"/>
                </a:solidFill>
              </a:rPr>
              <a:t>Po úmrtí organismu se v něm izotop </a:t>
            </a:r>
            <a:r>
              <a:rPr lang="cs-CZ" altLang="cs-CZ" sz="1984" baseline="30000" dirty="0">
                <a:solidFill>
                  <a:srgbClr val="000000"/>
                </a:solidFill>
              </a:rPr>
              <a:t>14</a:t>
            </a:r>
            <a:r>
              <a:rPr lang="cs-CZ" altLang="cs-CZ" sz="1984" dirty="0">
                <a:solidFill>
                  <a:srgbClr val="000000"/>
                </a:solidFill>
              </a:rPr>
              <a:t>C </a:t>
            </a:r>
            <a:r>
              <a:rPr lang="cs-CZ" altLang="cs-CZ" sz="1764" dirty="0">
                <a:solidFill>
                  <a:srgbClr val="000000"/>
                </a:solidFill>
              </a:rPr>
              <a:t>přestane ukládat a dochází k jeho pozvolnému rozpadu;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</p:txBody>
      </p:sp>
      <p:pic>
        <p:nvPicPr>
          <p:cNvPr id="44034" name="Picture 2" descr="https://aisforarchaeology.files.wordpress.com/2010/02/decay.gif?w=4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26" y="4622115"/>
            <a:ext cx="42386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368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7AD1EFFB-2181-4826-ADAF-7A0282E0E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3276600" cy="68528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dirty="0" err="1"/>
              <a:t>Gánovce</a:t>
            </a:r>
            <a:endParaRPr lang="en-GB" altLang="cs-CZ" sz="3200" dirty="0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6986D930-A68B-48D8-A960-53EA44F8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3599655"/>
            <a:ext cx="4802188" cy="384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39769E64-E32F-4C97-8743-0E3832F1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650" y="3255775"/>
            <a:ext cx="20859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040" rIns="0" bIns="0"/>
          <a:lstStyle>
            <a:lvl1pPr marL="431800" indent="-322263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Aft>
                <a:spcPts val="1425"/>
              </a:spcAft>
              <a:buClrTx/>
              <a:buSzPct val="45000"/>
              <a:buFontTx/>
              <a:buNone/>
            </a:pPr>
            <a:r>
              <a:rPr lang="cs-CZ" altLang="cs-CZ" sz="1600" dirty="0"/>
              <a:t>Index = C</a:t>
            </a:r>
            <a:r>
              <a:rPr lang="cs-CZ" altLang="cs-CZ" sz="1600" baseline="-25000" dirty="0"/>
              <a:t>F</a:t>
            </a:r>
            <a:r>
              <a:rPr lang="cs-CZ" altLang="cs-CZ" sz="1600" dirty="0"/>
              <a:t>/C</a:t>
            </a:r>
            <a:r>
              <a:rPr lang="cs-CZ" altLang="cs-CZ" sz="1600" baseline="-25000" dirty="0"/>
              <a:t>PO4</a:t>
            </a: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FF9469DC-41AA-4EC4-B04A-F9447055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483790"/>
            <a:ext cx="4248815" cy="273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E984AA3A-D5F3-4885-85B2-CAA16969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98" y="169862"/>
            <a:ext cx="36004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4873169-F8E9-4549-B03A-3CBB09D7EF76}"/>
              </a:ext>
            </a:extLst>
          </p:cNvPr>
          <p:cNvSpPr txBox="1"/>
          <p:nvPr/>
        </p:nvSpPr>
        <p:spPr>
          <a:xfrm>
            <a:off x="418177" y="1265273"/>
            <a:ext cx="50044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Nález přirozeného travertinového výlitku mozku neandertálce.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Obsah fluoru může být ovlivněn prostředím – termálním pramenem.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4CFA37C-801A-4161-B5E8-F773B35F1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7" y="184786"/>
            <a:ext cx="4537075" cy="63212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dirty="0" err="1"/>
              <a:t>Eoanthropus</a:t>
            </a:r>
            <a:r>
              <a:rPr lang="en-GB" altLang="cs-CZ" sz="3200" dirty="0"/>
              <a:t> </a:t>
            </a:r>
            <a:r>
              <a:rPr lang="en-GB" altLang="cs-CZ" sz="3200" dirty="0" err="1"/>
              <a:t>dawsoni</a:t>
            </a:r>
            <a:endParaRPr lang="en-GB" altLang="cs-CZ" sz="3200" dirty="0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62BEB4B7-F399-4283-AF20-49D2BF4E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285" y="202520"/>
            <a:ext cx="4425950" cy="695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A4E6ED8B-C869-47B5-BEC8-85CF11AF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9" y="2391889"/>
            <a:ext cx="2604829" cy="220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02EA5E4-0F18-40BE-B020-B7705AFF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42" y="2594115"/>
            <a:ext cx="2128343" cy="23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A5C54162-1B5B-4EDA-8847-F13BC23F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35" y="4714256"/>
            <a:ext cx="3567002" cy="266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D96FA2D-2C69-492E-A22D-99E582952442}"/>
              </a:ext>
            </a:extLst>
          </p:cNvPr>
          <p:cNvSpPr txBox="1"/>
          <p:nvPr/>
        </p:nvSpPr>
        <p:spPr>
          <a:xfrm>
            <a:off x="503237" y="1174411"/>
            <a:ext cx="4811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Roboto"/>
              </a:rPr>
              <a:t> </a:t>
            </a:r>
            <a:r>
              <a:rPr lang="cs-CZ" b="0" i="0" dirty="0">
                <a:effectLst/>
                <a:latin typeface="Roboto"/>
              </a:rPr>
              <a:t>F</a:t>
            </a:r>
            <a:r>
              <a:rPr lang="en-US" b="0" i="0" dirty="0" err="1">
                <a:effectLst/>
                <a:latin typeface="Roboto"/>
              </a:rPr>
              <a:t>osil</a:t>
            </a:r>
            <a:r>
              <a:rPr lang="cs-CZ" b="0" i="0" dirty="0">
                <a:effectLst/>
                <a:latin typeface="Roboto"/>
              </a:rPr>
              <a:t>ní</a:t>
            </a:r>
            <a:r>
              <a:rPr lang="en-US" b="0" i="0" dirty="0">
                <a:effectLst/>
                <a:latin typeface="Roboto"/>
              </a:rPr>
              <a:t> </a:t>
            </a:r>
            <a:r>
              <a:rPr lang="cs-CZ" b="0" i="0" dirty="0">
                <a:effectLst/>
                <a:latin typeface="Roboto"/>
              </a:rPr>
              <a:t>pozůstatky</a:t>
            </a:r>
            <a:r>
              <a:rPr lang="en-US" b="0" i="0" dirty="0">
                <a:effectLst/>
                <a:latin typeface="Roboto"/>
              </a:rPr>
              <a:t>, </a:t>
            </a:r>
            <a:r>
              <a:rPr lang="cs-CZ" b="0" i="0" dirty="0">
                <a:effectLst/>
                <a:latin typeface="Roboto"/>
              </a:rPr>
              <a:t>objevené v Anglii v roce </a:t>
            </a:r>
            <a:r>
              <a:rPr lang="en-US" b="0" i="0" dirty="0">
                <a:effectLst/>
                <a:latin typeface="Roboto"/>
              </a:rPr>
              <a:t>1910–12, </a:t>
            </a:r>
            <a:r>
              <a:rPr lang="cs-CZ" b="0" i="0" dirty="0">
                <a:effectLst/>
                <a:latin typeface="Roboto"/>
              </a:rPr>
              <a:t>později odhaleny jako padělek.</a:t>
            </a: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rac12">
            <a:extLst>
              <a:ext uri="{FF2B5EF4-FFF2-40B4-BE49-F238E27FC236}">
                <a16:creationId xmlns:a16="http://schemas.microsoft.com/office/drawing/2014/main" id="{794DDBAA-D5C2-4FC7-864C-741CEB391F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32" y="4414841"/>
            <a:ext cx="8302712" cy="28575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6" descr="E:\Obrázky\racem\dating\Julg19873.tif">
            <a:extLst>
              <a:ext uri="{FF2B5EF4-FFF2-40B4-BE49-F238E27FC236}">
                <a16:creationId xmlns:a16="http://schemas.microsoft.com/office/drawing/2014/main" id="{5BF386CD-F201-4016-B040-0FC5B31E5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08" y="128565"/>
            <a:ext cx="5395500" cy="456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7">
            <a:extLst>
              <a:ext uri="{FF2B5EF4-FFF2-40B4-BE49-F238E27FC236}">
                <a16:creationId xmlns:a16="http://schemas.microsoft.com/office/drawing/2014/main" id="{536BC8AF-D457-4F8F-869C-58F633065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478" y="923960"/>
            <a:ext cx="2223686" cy="70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968"/>
              <a:t>Datování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3E755A-D9F3-4727-8785-860FA161D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08" y="2277925"/>
            <a:ext cx="4078913" cy="8669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C412274-7A23-431B-AFFC-91959C9C4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587975"/>
            <a:ext cx="5963744" cy="705220"/>
          </a:xfrm>
        </p:spPr>
        <p:txBody>
          <a:bodyPr/>
          <a:lstStyle/>
          <a:p>
            <a:pPr eaLnBrk="1" hangingPunct="1"/>
            <a:r>
              <a:rPr lang="cs-CZ" altLang="cs-CZ" sz="3968"/>
              <a:t>Určení věku</a:t>
            </a: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45D932E6-274F-41CB-8BCA-4C799C72C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07" y="4955787"/>
            <a:ext cx="5459765" cy="70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23">
                <a:latin typeface="Arial Unicode MS" pitchFamily="32" charset="0"/>
                <a:cs typeface="Arial Unicode MS" pitchFamily="32" charset="0"/>
              </a:rPr>
              <a:t>L-methionin nepodléhá racemizaci in vivo, lze ho použít jako vnitřní standard: poměr D-Asp/D-Met eliminuje efekt racemizace  během přípravy vzorku.</a:t>
            </a:r>
            <a:endParaRPr lang="cs-CZ" altLang="cs-CZ" sz="1323"/>
          </a:p>
        </p:txBody>
      </p:sp>
      <p:pic>
        <p:nvPicPr>
          <p:cNvPr id="32772" name="Picture 6" descr="Carolan19976">
            <a:extLst>
              <a:ext uri="{FF2B5EF4-FFF2-40B4-BE49-F238E27FC236}">
                <a16:creationId xmlns:a16="http://schemas.microsoft.com/office/drawing/2014/main" id="{5007CC2C-6361-4F09-A225-B05DF77E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7" y="1847920"/>
            <a:ext cx="3527848" cy="260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Carolan19974">
            <a:extLst>
              <a:ext uri="{FF2B5EF4-FFF2-40B4-BE49-F238E27FC236}">
                <a16:creationId xmlns:a16="http://schemas.microsoft.com/office/drawing/2014/main" id="{F29B39A1-3D0B-407C-BB16-E8C5FBF9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51" y="755968"/>
            <a:ext cx="3191863" cy="233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E:\Obrázky\racem\Carolan19975a.tif">
            <a:extLst>
              <a:ext uri="{FF2B5EF4-FFF2-40B4-BE49-F238E27FC236}">
                <a16:creationId xmlns:a16="http://schemas.microsoft.com/office/drawing/2014/main" id="{B052A9B4-2F17-49E1-AF72-422AD168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43" y="3359856"/>
            <a:ext cx="2834878" cy="221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308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A06A2C0-9242-4C45-9FCF-579C0765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489979"/>
            <a:ext cx="4773795" cy="657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4">
            <a:extLst>
              <a:ext uri="{FF2B5EF4-FFF2-40B4-BE49-F238E27FC236}">
                <a16:creationId xmlns:a16="http://schemas.microsoft.com/office/drawing/2014/main" id="{D38B52DC-61F4-49E6-ACB5-F0494BCF4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8" y="4574303"/>
            <a:ext cx="4541055" cy="222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543">
                <a:latin typeface="Arial Unicode MS" pitchFamily="32" charset="0"/>
                <a:cs typeface="Arial Unicode MS" pitchFamily="32" charset="0"/>
              </a:rPr>
              <a:t>Cca 1600 let stará (14C 370-390 ± 90 let) zmrzlá „mumie“ eskymácké ženy, nalezená 1972 na St. Lawrence Island (Aljaška). Morfologicky (atrofie prsou a vaječníků, otření zubů, choroba koronárních cév) byl věk odhadnut na 50-60 let. Analýza racemizace Asp v dentinu indikovala věk 53 ± 5 let. Mrtvola ležela ve věčně zmrzlé půdě, vliv postmortálních změn na racemizaci je minimální.</a:t>
            </a:r>
            <a:endParaRPr lang="cs-CZ" altLang="cs-CZ" sz="1543"/>
          </a:p>
        </p:txBody>
      </p:sp>
    </p:spTree>
    <p:extLst>
      <p:ext uri="{BB962C8B-B14F-4D97-AF65-F5344CB8AC3E}">
        <p14:creationId xmlns:p14="http://schemas.microsoft.com/office/powerpoint/2010/main" val="227627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82" y="1810215"/>
            <a:ext cx="5998952" cy="536906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335182" y="709726"/>
            <a:ext cx="648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Metabolismus kyseliny citronové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44007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660" y="646102"/>
            <a:ext cx="6315180" cy="31227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6" y="4200642"/>
            <a:ext cx="2318731" cy="10363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5" y="5842236"/>
            <a:ext cx="3142315" cy="12301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041" y="4368410"/>
            <a:ext cx="5571380" cy="278615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26540" y="1285102"/>
            <a:ext cx="273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Vazba citrátu v kosti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23554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14" y="596940"/>
            <a:ext cx="5007065" cy="29827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4" y="3904951"/>
            <a:ext cx="3416653" cy="34273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6" y="2174736"/>
            <a:ext cx="4434239" cy="14049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65" y="3904951"/>
            <a:ext cx="5268960" cy="334522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92224" y="852616"/>
            <a:ext cx="3604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Distribuce citrátu v tkáních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90687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728718"/>
          </a:xfrm>
        </p:spPr>
        <p:txBody>
          <a:bodyPr/>
          <a:lstStyle/>
          <a:p>
            <a:r>
              <a:rPr lang="cs-CZ" sz="3200" dirty="0"/>
              <a:t>Pohlavní rozdíly v obsahu citrátů</a:t>
            </a:r>
            <a:endParaRPr lang="en-GB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19" y="1666956"/>
            <a:ext cx="4431792" cy="57332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5" y="1760475"/>
            <a:ext cx="3368659" cy="25667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6" y="4569269"/>
            <a:ext cx="416052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3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11" y="5289859"/>
            <a:ext cx="5261119" cy="18647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05" y="134999"/>
            <a:ext cx="5455641" cy="45482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0" y="2730841"/>
            <a:ext cx="3708677" cy="442371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118788" y="926757"/>
            <a:ext cx="2012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Vliv diageneze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7187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277017" y="129495"/>
            <a:ext cx="9071610" cy="77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Výsledky měření a problematika kalibrace</a:t>
            </a:r>
            <a:b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Results and calibration issue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77017" y="1081453"/>
            <a:ext cx="9446094" cy="292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ts val="441"/>
              </a:spcBef>
            </a:pPr>
            <a:r>
              <a:rPr lang="cs-CZ" altLang="cs-CZ" sz="1764" dirty="0">
                <a:solidFill>
                  <a:srgbClr val="000000"/>
                </a:solidFill>
              </a:rPr>
              <a:t>Laboratorní výsledek je udáván ve formě </a:t>
            </a:r>
            <a:r>
              <a:rPr lang="cs-CZ" altLang="cs-CZ" sz="1764" b="1" dirty="0">
                <a:solidFill>
                  <a:srgbClr val="000000"/>
                </a:solidFill>
              </a:rPr>
              <a:t>střední hodnota </a:t>
            </a:r>
            <a:r>
              <a:rPr lang="en-US" altLang="cs-CZ" sz="1764" b="1" dirty="0">
                <a:solidFill>
                  <a:srgbClr val="000000"/>
                </a:solidFill>
                <a:cs typeface="Arial" panose="020B0604020202020204" pitchFamily="34" charset="0"/>
              </a:rPr>
              <a:t>±</a:t>
            </a:r>
            <a:r>
              <a:rPr lang="cs-CZ" altLang="cs-CZ" sz="1764" b="1" dirty="0">
                <a:solidFill>
                  <a:srgbClr val="000000"/>
                </a:solidFill>
              </a:rPr>
              <a:t> směrodatná odchylka</a:t>
            </a:r>
            <a:r>
              <a:rPr lang="cs-CZ" altLang="cs-CZ" sz="1764" dirty="0">
                <a:solidFill>
                  <a:srgbClr val="000000"/>
                </a:solidFill>
              </a:rPr>
              <a:t> </a:t>
            </a:r>
            <a:br>
              <a:rPr lang="cs-CZ" altLang="cs-CZ" sz="1764" dirty="0">
                <a:solidFill>
                  <a:srgbClr val="000000"/>
                </a:solidFill>
              </a:rPr>
            </a:br>
            <a:r>
              <a:rPr lang="cs-CZ" altLang="cs-CZ" sz="1764" dirty="0">
                <a:solidFill>
                  <a:srgbClr val="000000"/>
                </a:solidFill>
              </a:rPr>
              <a:t>(s předpokladem normálního rozdělení) v radiokarbonových letech (</a:t>
            </a:r>
            <a:r>
              <a:rPr lang="cs-CZ" altLang="cs-CZ" sz="1764" baseline="30000" dirty="0">
                <a:solidFill>
                  <a:srgbClr val="000000"/>
                </a:solidFill>
              </a:rPr>
              <a:t>14</a:t>
            </a:r>
            <a:r>
              <a:rPr lang="cs-CZ" altLang="cs-CZ" sz="1764" dirty="0">
                <a:solidFill>
                  <a:srgbClr val="000000"/>
                </a:solidFill>
              </a:rPr>
              <a:t>C BP nebo BC, vztažených k roku 1950);</a:t>
            </a:r>
          </a:p>
          <a:p>
            <a:pPr eaLnBrk="1" hangingPunct="1">
              <a:spcBef>
                <a:spcPts val="441"/>
              </a:spcBef>
            </a:pPr>
            <a:endParaRPr lang="cs-CZ" altLang="cs-CZ" sz="1764" dirty="0">
              <a:solidFill>
                <a:srgbClr val="000000"/>
              </a:solidFill>
            </a:endParaRPr>
          </a:p>
          <a:p>
            <a:pPr algn="just" eaLnBrk="1" hangingPunct="1">
              <a:spcBef>
                <a:spcPts val="441"/>
              </a:spcBef>
            </a:pPr>
            <a:r>
              <a:rPr lang="cs-CZ" altLang="cs-CZ" sz="1764" dirty="0">
                <a:solidFill>
                  <a:srgbClr val="000000"/>
                </a:solidFill>
              </a:rPr>
              <a:t>Jelikož radiokarbonové roky se liší od solárních let vlivem nehomogenní distribuce izotopu </a:t>
            </a:r>
            <a:r>
              <a:rPr lang="cs-CZ" altLang="cs-CZ" sz="1764" baseline="30000" dirty="0">
                <a:solidFill>
                  <a:srgbClr val="000000"/>
                </a:solidFill>
              </a:rPr>
              <a:t>14</a:t>
            </a:r>
            <a:r>
              <a:rPr lang="cs-CZ" altLang="cs-CZ" sz="1764" dirty="0">
                <a:solidFill>
                  <a:srgbClr val="000000"/>
                </a:solidFill>
              </a:rPr>
              <a:t>C, je data třeba data kalibrovat. Používají se k tomu kalibrační softwary (</a:t>
            </a:r>
            <a:r>
              <a:rPr lang="cs-CZ" altLang="cs-CZ" sz="1764" dirty="0" err="1">
                <a:solidFill>
                  <a:srgbClr val="000000"/>
                </a:solidFill>
              </a:rPr>
              <a:t>CalPal</a:t>
            </a:r>
            <a:r>
              <a:rPr lang="cs-CZ" altLang="cs-CZ" sz="1764" dirty="0">
                <a:solidFill>
                  <a:srgbClr val="000000"/>
                </a:solidFill>
              </a:rPr>
              <a:t>, </a:t>
            </a:r>
            <a:r>
              <a:rPr lang="cs-CZ" altLang="cs-CZ" sz="1764" dirty="0" err="1">
                <a:solidFill>
                  <a:srgbClr val="000000"/>
                </a:solidFill>
              </a:rPr>
              <a:t>OxCal</a:t>
            </a:r>
            <a:r>
              <a:rPr lang="cs-CZ" altLang="cs-CZ" sz="1764" dirty="0">
                <a:solidFill>
                  <a:srgbClr val="000000"/>
                </a:solidFill>
              </a:rPr>
              <a:t>, </a:t>
            </a:r>
            <a:r>
              <a:rPr lang="cs-CZ" altLang="cs-CZ" sz="1764" dirty="0" err="1">
                <a:solidFill>
                  <a:srgbClr val="000000"/>
                </a:solidFill>
              </a:rPr>
              <a:t>Calib</a:t>
            </a:r>
            <a:r>
              <a:rPr lang="cs-CZ" altLang="cs-CZ" sz="1764" dirty="0">
                <a:solidFill>
                  <a:srgbClr val="000000"/>
                </a:solidFill>
              </a:rPr>
              <a:t>) a kalibrační sety (IntCal04, IntCal09). Pro období neolitu jsou základem kalibrace </a:t>
            </a:r>
            <a:r>
              <a:rPr lang="cs-CZ" altLang="cs-CZ" sz="1764" dirty="0" err="1">
                <a:solidFill>
                  <a:srgbClr val="000000"/>
                </a:solidFill>
              </a:rPr>
              <a:t>dendrodata</a:t>
            </a:r>
            <a:r>
              <a:rPr lang="cs-CZ" altLang="cs-CZ" sz="1764" dirty="0">
                <a:solidFill>
                  <a:srgbClr val="000000"/>
                </a:solidFill>
              </a:rPr>
              <a:t>. Výsledky jsou pak udávány v intervalech pravděpodobnosti 1</a:t>
            </a:r>
            <a:r>
              <a:rPr lang="el-GR" altLang="cs-CZ" sz="1764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cs-CZ" altLang="cs-CZ" sz="1764" dirty="0">
                <a:solidFill>
                  <a:srgbClr val="000000"/>
                </a:solidFill>
                <a:cs typeface="Arial" panose="020B0604020202020204" pitchFamily="34" charset="0"/>
              </a:rPr>
              <a:t> (68,2 %) </a:t>
            </a:r>
            <a:r>
              <a:rPr lang="cs-CZ" altLang="cs-CZ" sz="1764" dirty="0">
                <a:solidFill>
                  <a:srgbClr val="000000"/>
                </a:solidFill>
              </a:rPr>
              <a:t>nebo 2</a:t>
            </a:r>
            <a:r>
              <a:rPr lang="el-GR" altLang="cs-CZ" sz="1764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cs-CZ" altLang="cs-CZ" sz="1764" dirty="0">
                <a:solidFill>
                  <a:srgbClr val="000000"/>
                </a:solidFill>
                <a:cs typeface="Arial" panose="020B0604020202020204" pitchFamily="34" charset="0"/>
              </a:rPr>
              <a:t> (95,4 %)</a:t>
            </a:r>
            <a:r>
              <a:rPr lang="cs-CZ" altLang="cs-CZ" sz="1764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94" y="4336313"/>
            <a:ext cx="1587182" cy="131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4" y="6140486"/>
            <a:ext cx="1825172" cy="8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8" y="5129029"/>
            <a:ext cx="1758675" cy="21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77" y="4177071"/>
            <a:ext cx="4763295" cy="357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170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1729947"/>
            <a:ext cx="9673491" cy="542032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718486" y="926757"/>
            <a:ext cx="4707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Vliv vysoké teploty na obsah citrátu v kosti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4293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23" y="3807902"/>
            <a:ext cx="4767220" cy="35575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" y="3807902"/>
            <a:ext cx="4979775" cy="35874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35" y="2293197"/>
            <a:ext cx="4393277" cy="115874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050424" y="729049"/>
            <a:ext cx="622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Určení pohlaví spálených kosterních pozůstatků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8194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8" y="1359243"/>
            <a:ext cx="9665187" cy="59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97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361534D5-0C86-44D6-9F12-167CEF5A2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7"/>
            <a:ext cx="9071610" cy="1259946"/>
          </a:xfrm>
        </p:spPr>
        <p:txBody>
          <a:bodyPr lIns="100796" tIns="50398" rIns="100796" bIns="50398" anchor="ctr"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cs-CZ" altLang="cs-CZ" sz="3527"/>
              <a:t>DNA v paleodemografii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EC32F7D3-A379-4998-A59D-E5A2380C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1" y="1636180"/>
            <a:ext cx="3790337" cy="296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43B6C35E-23AE-4A51-9A9C-0563B26B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59" y="5367019"/>
            <a:ext cx="1709677" cy="17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7A11A2A4-600A-4E1F-A780-2AD12873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70" y="1795423"/>
            <a:ext cx="4378312" cy="508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468179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8FBAD0E2-99DC-4339-91C2-777988CCF0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8"/>
            <a:ext cx="9071610" cy="857463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527"/>
              <a:t>Určování příbuznosti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2975A282-35D4-4926-90EC-3E86FF1D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90" y="3065868"/>
            <a:ext cx="2344899" cy="144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802AEC7A-BB28-4942-9510-03D61ECE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30" y="2906625"/>
            <a:ext cx="2173407" cy="14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8B8B4927-1638-4ABD-8483-413C2AE7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2" y="4731797"/>
            <a:ext cx="4220819" cy="24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5">
            <a:extLst>
              <a:ext uri="{FF2B5EF4-FFF2-40B4-BE49-F238E27FC236}">
                <a16:creationId xmlns:a16="http://schemas.microsoft.com/office/drawing/2014/main" id="{2689023F-7613-4303-A234-2BFDFED34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80" y="1636180"/>
            <a:ext cx="2652886" cy="54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Text Box 6">
            <a:extLst>
              <a:ext uri="{FF2B5EF4-FFF2-40B4-BE49-F238E27FC236}">
                <a16:creationId xmlns:a16="http://schemas.microsoft.com/office/drawing/2014/main" id="{F44C799D-CC3A-46B0-B175-31084388F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53" y="1160200"/>
            <a:ext cx="2428528" cy="4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8" tIns="51588" rIns="99208" bIns="5158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984">
                <a:solidFill>
                  <a:srgbClr val="000000"/>
                </a:solidFill>
              </a:rPr>
              <a:t>Liechtenstein Höhle</a:t>
            </a:r>
          </a:p>
        </p:txBody>
      </p:sp>
      <p:sp>
        <p:nvSpPr>
          <p:cNvPr id="10248" name="Text Box 7">
            <a:extLst>
              <a:ext uri="{FF2B5EF4-FFF2-40B4-BE49-F238E27FC236}">
                <a16:creationId xmlns:a16="http://schemas.microsoft.com/office/drawing/2014/main" id="{1CE9E9B0-159E-4A84-AFB3-56F554920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483" y="1636180"/>
            <a:ext cx="4836792" cy="81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8" tIns="51588" rIns="99208" bIns="5158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543">
                <a:solidFill>
                  <a:srgbClr val="000000"/>
                </a:solidFill>
              </a:rPr>
              <a:t>Dorste, Dolní Sasko, mladší doba bronzová</a:t>
            </a:r>
          </a:p>
          <a:p>
            <a:pPr eaLnBrk="1" hangingPunct="1">
              <a:buClrTx/>
              <a:buFontTx/>
              <a:buNone/>
            </a:pPr>
            <a:endParaRPr lang="cs-CZ" altLang="cs-CZ" sz="1543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543">
                <a:solidFill>
                  <a:srgbClr val="000000"/>
                </a:solidFill>
              </a:rPr>
              <a:t>Kultiště?    Rodová hrobka?</a:t>
            </a:r>
          </a:p>
        </p:txBody>
      </p:sp>
    </p:spTree>
    <p:extLst>
      <p:ext uri="{BB962C8B-B14F-4D97-AF65-F5344CB8AC3E}">
        <p14:creationId xmlns:p14="http://schemas.microsoft.com/office/powerpoint/2010/main" val="259179391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736F1268-2443-4A88-8784-D0B9B8860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8"/>
            <a:ext cx="9071610" cy="857463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cs-CZ" altLang="cs-CZ" sz="3527"/>
              <a:t>Archeozoologie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07C28113-8F0E-488B-8AF8-4D882ECF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7" y="2668635"/>
            <a:ext cx="4311815" cy="445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E5F42ADB-FB00-4CF4-833F-56E58D26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61" y="1716677"/>
            <a:ext cx="2624887" cy="173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>
            <a:extLst>
              <a:ext uri="{FF2B5EF4-FFF2-40B4-BE49-F238E27FC236}">
                <a16:creationId xmlns:a16="http://schemas.microsoft.com/office/drawing/2014/main" id="{F55B6640-2979-4895-BFC8-211F7C13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82" y="4255817"/>
            <a:ext cx="3190113" cy="24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Rectangle 5">
            <a:extLst>
              <a:ext uri="{FF2B5EF4-FFF2-40B4-BE49-F238E27FC236}">
                <a16:creationId xmlns:a16="http://schemas.microsoft.com/office/drawing/2014/main" id="{C53993DB-6C23-4E51-AB39-161A9D29D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03" y="1791902"/>
            <a:ext cx="3571469" cy="4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8" tIns="51588" rIns="99208" bIns="51588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984">
                <a:solidFill>
                  <a:srgbClr val="000000"/>
                </a:solidFill>
              </a:rPr>
              <a:t>Dudley Castle, Leceistershire </a:t>
            </a:r>
          </a:p>
        </p:txBody>
      </p:sp>
    </p:spTree>
    <p:extLst>
      <p:ext uri="{BB962C8B-B14F-4D97-AF65-F5344CB8AC3E}">
        <p14:creationId xmlns:p14="http://schemas.microsoft.com/office/powerpoint/2010/main" val="235246300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5D57FEF8-0AA4-4BD0-8E0B-69B2733C2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276488"/>
            <a:ext cx="9071610" cy="1312444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968"/>
              <a:t>Fylogenetická příbuznost pleistocénních medvědů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5754276A-1BB8-4BDC-8768-419D8420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7" y="1954666"/>
            <a:ext cx="7948158" cy="482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69427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B70DF7B4-E09C-4F1E-92EE-1829A4330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6758" y="736719"/>
            <a:ext cx="3503349" cy="1312444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968"/>
              <a:t>„Molekulární hodiny“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CAE3F09E-50B3-421A-BD45-00AA0D41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63" y="524977"/>
            <a:ext cx="5762503" cy="60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73647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F7140C74-6D74-4F06-8A3B-C141018CA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7"/>
            <a:ext cx="9071610" cy="698219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527"/>
              <a:t>Klonování vyhynulých živočichů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66FDC6DF-FEB3-4573-909D-DD9A8F3C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37" y="1954667"/>
            <a:ext cx="2232904" cy="501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284ABD71-3644-4274-9B69-DCAC4D86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78" y="1319443"/>
            <a:ext cx="2425396" cy="20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4">
            <a:extLst>
              <a:ext uri="{FF2B5EF4-FFF2-40B4-BE49-F238E27FC236}">
                <a16:creationId xmlns:a16="http://schemas.microsoft.com/office/drawing/2014/main" id="{5DF097A7-5C3C-4CA5-9E64-32F9915C0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92" y="3620595"/>
            <a:ext cx="3216362" cy="24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5">
            <a:extLst>
              <a:ext uri="{FF2B5EF4-FFF2-40B4-BE49-F238E27FC236}">
                <a16:creationId xmlns:a16="http://schemas.microsoft.com/office/drawing/2014/main" id="{E53F330B-2990-4EC9-981F-EA303CDA8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261" y="6534219"/>
            <a:ext cx="1689544" cy="34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8" tIns="51588" rIns="99208" bIns="5158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cs-CZ" sz="1543">
                <a:solidFill>
                  <a:srgbClr val="000000"/>
                </a:solidFill>
              </a:rPr>
              <a:t>Medvěd jeskynní</a:t>
            </a:r>
          </a:p>
        </p:txBody>
      </p:sp>
    </p:spTree>
    <p:extLst>
      <p:ext uri="{BB962C8B-B14F-4D97-AF65-F5344CB8AC3E}">
        <p14:creationId xmlns:p14="http://schemas.microsoft.com/office/powerpoint/2010/main" val="397787893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thevagabondadventures.com/wp-content/uploads/2010/05/Quagga.jpg">
            <a:extLst>
              <a:ext uri="{FF2B5EF4-FFF2-40B4-BE49-F238E27FC236}">
                <a16:creationId xmlns:a16="http://schemas.microsoft.com/office/drawing/2014/main" id="{D77D2409-7924-4B52-9C70-37B9753F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83" y="419982"/>
            <a:ext cx="3683592" cy="283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FEDEF2E9-4F1A-4B69-A98D-3C0F570F3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240" y="3359855"/>
            <a:ext cx="1949123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Zebra qagga (1883)</a:t>
            </a:r>
          </a:p>
        </p:txBody>
      </p:sp>
      <p:sp>
        <p:nvSpPr>
          <p:cNvPr id="16388" name="Text Box 8">
            <a:extLst>
              <a:ext uri="{FF2B5EF4-FFF2-40B4-BE49-F238E27FC236}">
                <a16:creationId xmlns:a16="http://schemas.microsoft.com/office/drawing/2014/main" id="{C9025002-9C2C-4F77-8431-444DAFAA4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269" y="6803707"/>
            <a:ext cx="3100913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Vakovlk (tasmánský tygr) (1930)</a:t>
            </a:r>
          </a:p>
        </p:txBody>
      </p:sp>
      <p:pic>
        <p:nvPicPr>
          <p:cNvPr id="16389" name="Picture 12" descr="http://www.biolib.cz/IMG/GAL/BIG/138059.jpg">
            <a:extLst>
              <a:ext uri="{FF2B5EF4-FFF2-40B4-BE49-F238E27FC236}">
                <a16:creationId xmlns:a16="http://schemas.microsoft.com/office/drawing/2014/main" id="{6CABBF37-FEC4-4D5D-90A1-D356B5BB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93" y="503978"/>
            <a:ext cx="3275859" cy="245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13">
            <a:extLst>
              <a:ext uri="{FF2B5EF4-FFF2-40B4-BE49-F238E27FC236}">
                <a16:creationId xmlns:a16="http://schemas.microsoft.com/office/drawing/2014/main" id="{F2B3538D-0987-483C-946F-0E80B7100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4" y="3107866"/>
            <a:ext cx="2352952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Holub stěhovavý (1914)</a:t>
            </a:r>
          </a:p>
        </p:txBody>
      </p:sp>
      <p:pic>
        <p:nvPicPr>
          <p:cNvPr id="16391" name="Picture 14" descr="Tasmánský tygr">
            <a:extLst>
              <a:ext uri="{FF2B5EF4-FFF2-40B4-BE49-F238E27FC236}">
                <a16:creationId xmlns:a16="http://schemas.microsoft.com/office/drawing/2014/main" id="{FB6E23DF-B056-4FBB-8E13-E6E804D9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76" y="3947830"/>
            <a:ext cx="3611845" cy="27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Buvolec stepní">
            <a:extLst>
              <a:ext uri="{FF2B5EF4-FFF2-40B4-BE49-F238E27FC236}">
                <a16:creationId xmlns:a16="http://schemas.microsoft.com/office/drawing/2014/main" id="{B4D796DB-902F-4BAB-ACDB-731923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0" y="3695841"/>
            <a:ext cx="3695841" cy="283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6">
            <a:extLst>
              <a:ext uri="{FF2B5EF4-FFF2-40B4-BE49-F238E27FC236}">
                <a16:creationId xmlns:a16="http://schemas.microsoft.com/office/drawing/2014/main" id="{D4E51F72-1216-4A51-B970-866A2F2E1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6635714"/>
            <a:ext cx="2166875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Buvolec stepní (1923)</a:t>
            </a:r>
          </a:p>
        </p:txBody>
      </p:sp>
    </p:spTree>
    <p:extLst>
      <p:ext uri="{BB962C8B-B14F-4D97-AF65-F5344CB8AC3E}">
        <p14:creationId xmlns:p14="http://schemas.microsoft.com/office/powerpoint/2010/main" val="282112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upload.wikimedia.org/wikipedia/commons/thumb/c/c8/Variations_in_calibration_results.png/800px-Variations_in_calibration_resul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29" y="3150377"/>
            <a:ext cx="4785135" cy="421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s://upload.wikimedia.org/wikipedia/commons/thumb/1/1a/Radiocarbon_calibration_error_and_measurement_error.png/800px-Radiocarbon_calibration_error_and_measurement_err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6" y="3251695"/>
            <a:ext cx="4689986" cy="41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1224" y="781665"/>
            <a:ext cx="561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Kalibrace radiouhlíkových dat</a:t>
            </a:r>
          </a:p>
        </p:txBody>
      </p:sp>
      <p:pic>
        <p:nvPicPr>
          <p:cNvPr id="45066" name="Picture 10" descr="http://www.stratadata.co.uk/images/radi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65" y="277143"/>
            <a:ext cx="2892425" cy="26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286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www.ideje.cz/uploads/image/data/621.jpg">
            <a:extLst>
              <a:ext uri="{FF2B5EF4-FFF2-40B4-BE49-F238E27FC236}">
                <a16:creationId xmlns:a16="http://schemas.microsoft.com/office/drawing/2014/main" id="{AB9712F7-C7D1-4939-8867-37B1C1E6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52" y="755967"/>
            <a:ext cx="5207776" cy="390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732DC63E-7E5F-4991-800A-89812E248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852" y="4938287"/>
            <a:ext cx="2788840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Kozorožec pyrenejský (2000)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80B53EC7-FDCF-42EC-BDC4-1C36F6F6C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" y="6047740"/>
            <a:ext cx="9071610" cy="100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cs-CZ" sz="1984"/>
              <a:t>Jedná se o první druh, který byl</a:t>
            </a:r>
            <a:r>
              <a:rPr lang="cs-CZ" altLang="cs-CZ" sz="1984"/>
              <a:t> klonován</a:t>
            </a:r>
            <a:r>
              <a:rPr lang="en-GB" altLang="cs-CZ" sz="1984"/>
              <a:t>, ale </a:t>
            </a:r>
            <a:r>
              <a:rPr lang="cs-CZ" altLang="cs-CZ" sz="1984"/>
              <a:t>mládě </a:t>
            </a:r>
            <a:r>
              <a:rPr lang="en-GB" altLang="cs-CZ" sz="1984"/>
              <a:t>uhynul</a:t>
            </a:r>
            <a:r>
              <a:rPr lang="cs-CZ" altLang="cs-CZ" sz="1984"/>
              <a:t>o</a:t>
            </a:r>
            <a:r>
              <a:rPr lang="en-GB" altLang="cs-CZ" sz="1984"/>
              <a:t> pouhých 7 minut po </a:t>
            </a:r>
            <a:r>
              <a:rPr lang="cs-CZ" altLang="cs-CZ" sz="1984"/>
              <a:t>narození na defekt plic</a:t>
            </a:r>
            <a:r>
              <a:rPr lang="en-GB" altLang="cs-CZ" sz="1984"/>
              <a:t>.</a:t>
            </a:r>
          </a:p>
          <a:p>
            <a:pPr eaLnBrk="0" hangingPunct="0">
              <a:buClrTx/>
              <a:buSzTx/>
              <a:buFontTx/>
              <a:buNone/>
            </a:pPr>
            <a:endParaRPr lang="en-GB" altLang="cs-CZ" sz="1984"/>
          </a:p>
        </p:txBody>
      </p:sp>
      <p:sp>
        <p:nvSpPr>
          <p:cNvPr id="17413" name="Text Box 8">
            <a:extLst>
              <a:ext uri="{FF2B5EF4-FFF2-40B4-BE49-F238E27FC236}">
                <a16:creationId xmlns:a16="http://schemas.microsoft.com/office/drawing/2014/main" id="{E284FB07-A23C-4271-ADF3-36E5C6276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15" y="2267903"/>
            <a:ext cx="3293358" cy="131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984"/>
              <a:t>Poslední pyrenejský kozorožec, samice Celia, byla nalezena mrtvá pod padlým stromem v lednu 2000.</a:t>
            </a:r>
          </a:p>
        </p:txBody>
      </p:sp>
    </p:spTree>
    <p:extLst>
      <p:ext uri="{BB962C8B-B14F-4D97-AF65-F5344CB8AC3E}">
        <p14:creationId xmlns:p14="http://schemas.microsoft.com/office/powerpoint/2010/main" val="846550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A81990C4-FCF7-490A-8CD1-8F2ABA2A3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7"/>
            <a:ext cx="9071610" cy="1259946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968"/>
              <a:t>Analýza výživy z koprolitů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F9F93E0D-4CEE-45C6-9F96-6662A6F7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48" y="1716677"/>
            <a:ext cx="2462145" cy="164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45D3BAC3-3411-4E4B-B510-6778ED77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65" y="4969786"/>
            <a:ext cx="2936374" cy="20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799C5630-B0D9-428A-8B05-9209B5AF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4" y="4731797"/>
            <a:ext cx="1809422" cy="24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5">
            <a:extLst>
              <a:ext uri="{FF2B5EF4-FFF2-40B4-BE49-F238E27FC236}">
                <a16:creationId xmlns:a16="http://schemas.microsoft.com/office/drawing/2014/main" id="{82EBBFA5-23E9-4FFA-A800-3FB10FE6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81" y="3758838"/>
            <a:ext cx="3968829" cy="346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9" name="Text Box 6">
            <a:extLst>
              <a:ext uri="{FF2B5EF4-FFF2-40B4-BE49-F238E27FC236}">
                <a16:creationId xmlns:a16="http://schemas.microsoft.com/office/drawing/2014/main" id="{7FF8DE79-0F60-4004-B62E-2A7AD11B8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54" y="2372897"/>
            <a:ext cx="5975993" cy="7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8" tIns="51588" rIns="99208" bIns="5158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984">
                <a:solidFill>
                  <a:srgbClr val="000000"/>
                </a:solidFill>
              </a:rPr>
              <a:t>Analýza DNA koprolitů obřího lenochoda Nothrotheriops shastensis</a:t>
            </a:r>
          </a:p>
        </p:txBody>
      </p:sp>
    </p:spTree>
    <p:extLst>
      <p:ext uri="{BB962C8B-B14F-4D97-AF65-F5344CB8AC3E}">
        <p14:creationId xmlns:p14="http://schemas.microsoft.com/office/powerpoint/2010/main" val="184377645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stratadata.co.uk/images/radi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32" y="2648684"/>
            <a:ext cx="7557833" cy="47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s://encrypted-tbn2.gstatic.com/images?q=tbn:ANd9GcSZKX8zxBDxc3AH3Ne9SQtFwZzcpfcFkQcKZK1Z9jgIEoQw1k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50" y="327588"/>
            <a:ext cx="3183998" cy="200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14400" y="1144250"/>
            <a:ext cx="203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Radiouhlíkové plató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495368" y="1328916"/>
            <a:ext cx="21237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51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aisforarchaeology.files.wordpress.com/2010/02/calibration-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71" y="208320"/>
            <a:ext cx="7351354" cy="73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90" y="78747"/>
            <a:ext cx="5386268" cy="754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19524" y="-8751"/>
            <a:ext cx="3134116" cy="278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Chronologie moravského neolitu</a:t>
            </a:r>
            <a:b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</a:br>
            <a:b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The chronology of the Moravian Neolithic</a:t>
            </a:r>
          </a:p>
        </p:txBody>
      </p:sp>
    </p:spTree>
    <p:extLst>
      <p:ext uri="{BB962C8B-B14F-4D97-AF65-F5344CB8AC3E}">
        <p14:creationId xmlns:p14="http://schemas.microsoft.com/office/powerpoint/2010/main" val="224401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708" y="741406"/>
            <a:ext cx="372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„</a:t>
            </a:r>
            <a:r>
              <a:rPr lang="cs-CZ" sz="3200" b="1" dirty="0" err="1"/>
              <a:t>Old</a:t>
            </a:r>
            <a:r>
              <a:rPr lang="cs-CZ" sz="3200" b="1" dirty="0"/>
              <a:t> </a:t>
            </a:r>
            <a:r>
              <a:rPr lang="cs-CZ" sz="3200" b="1" dirty="0" err="1"/>
              <a:t>wood</a:t>
            </a:r>
            <a:r>
              <a:rPr lang="cs-CZ" sz="3200" b="1" dirty="0"/>
              <a:t>“ </a:t>
            </a:r>
            <a:r>
              <a:rPr lang="cs-CZ" sz="3200" b="1" dirty="0" err="1"/>
              <a:t>problem</a:t>
            </a:r>
            <a:endParaRPr lang="en-US" sz="3200" b="1" dirty="0"/>
          </a:p>
        </p:txBody>
      </p:sp>
      <p:pic>
        <p:nvPicPr>
          <p:cNvPr id="2050" name="Picture 2" descr="https://upload.wikimedia.org/wikipedia/commons/7/7d/Tree.ring.ar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24" y="481912"/>
            <a:ext cx="4991553" cy="373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708" y="2215031"/>
            <a:ext cx="416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Materiál je mnohem starší než je doba jeho utilizace člověkem.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203092" y="5733535"/>
            <a:ext cx="2308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dlouhověké dřeviny</a:t>
            </a:r>
          </a:p>
          <a:p>
            <a:pPr marL="285750" indent="-285750">
              <a:buFontTx/>
              <a:buChar char="-"/>
            </a:pPr>
            <a:r>
              <a:rPr lang="cs-CZ" dirty="0"/>
              <a:t>lidské pozůstatky</a:t>
            </a:r>
          </a:p>
          <a:p>
            <a:pPr marL="285750" indent="-285750">
              <a:buFontTx/>
              <a:buChar char="-"/>
            </a:pPr>
            <a:r>
              <a:rPr lang="cs-CZ" dirty="0"/>
              <a:t>lastury</a:t>
            </a:r>
            <a:endParaRPr lang="en-US" dirty="0"/>
          </a:p>
        </p:txBody>
      </p:sp>
      <p:pic>
        <p:nvPicPr>
          <p:cNvPr id="2052" name="Picture 4" descr="http://www.cof.orst.edu/cof/newfmc/product_examples/forestlearn/graphics/big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4232056"/>
            <a:ext cx="3925056" cy="294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43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52119" y="98855"/>
            <a:ext cx="3453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Rezervoárový efekt</a:t>
            </a:r>
            <a:endParaRPr lang="en-US" sz="3200" b="1" dirty="0"/>
          </a:p>
        </p:txBody>
      </p:sp>
      <p:pic>
        <p:nvPicPr>
          <p:cNvPr id="1026" name="Picture 2" descr="https://upload.wikimedia.org/wikipedia/commons/thumb/2/20/Carbon_exchange_reservoir_2.svg/2000px-Carbon_exchange_reservoir_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20" y="1899092"/>
            <a:ext cx="5089912" cy="5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20" y="3620530"/>
            <a:ext cx="3991746" cy="36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10073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684</Words>
  <Application>Microsoft Office PowerPoint</Application>
  <PresentationFormat>Vlastní</PresentationFormat>
  <Paragraphs>90</Paragraphs>
  <Slides>41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AdvPSTim</vt:lpstr>
      <vt:lpstr>Arial</vt:lpstr>
      <vt:lpstr>Arial Black</vt:lpstr>
      <vt:lpstr>Arial Unicode MS</vt:lpstr>
      <vt:lpstr>Calibri</vt:lpstr>
      <vt:lpstr>Roboto</vt:lpstr>
      <vt:lpstr>Times New Roman</vt:lpstr>
      <vt:lpstr>Výchozí</vt:lpstr>
      <vt:lpstr>Radiouhlíkové datování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Fosilní paliva</vt:lpstr>
      <vt:lpstr>Prezentace aplikace PowerPoint</vt:lpstr>
      <vt:lpstr>Bomb peak (bomb spike)</vt:lpstr>
      <vt:lpstr>Bomb peak (Bomb spike)</vt:lpstr>
      <vt:lpstr>Ludwig Cave (Namibia)</vt:lpstr>
      <vt:lpstr>Perská mumie</vt:lpstr>
      <vt:lpstr>Prezentace aplikace PowerPoint</vt:lpstr>
      <vt:lpstr>Prezentace aplikace PowerPoint</vt:lpstr>
      <vt:lpstr>Prezentace aplikace PowerPoint</vt:lpstr>
      <vt:lpstr>Fluorový test</vt:lpstr>
      <vt:lpstr>Gánovce</vt:lpstr>
      <vt:lpstr>Eoanthropus dawsoni</vt:lpstr>
      <vt:lpstr>Prezentace aplikace PowerPoint</vt:lpstr>
      <vt:lpstr>Určení věku</vt:lpstr>
      <vt:lpstr>Prezentace aplikace PowerPoint</vt:lpstr>
      <vt:lpstr>Prezentace aplikace PowerPoint</vt:lpstr>
      <vt:lpstr>Prezentace aplikace PowerPoint</vt:lpstr>
      <vt:lpstr>Prezentace aplikace PowerPoint</vt:lpstr>
      <vt:lpstr>Pohlavní rozdíly v obsahu citrátů</vt:lpstr>
      <vt:lpstr>Prezentace aplikace PowerPoint</vt:lpstr>
      <vt:lpstr>Prezentace aplikace PowerPoint</vt:lpstr>
      <vt:lpstr>Prezentace aplikace PowerPoint</vt:lpstr>
      <vt:lpstr>Prezentace aplikace PowerPoint</vt:lpstr>
      <vt:lpstr>DNA v paleodemografii</vt:lpstr>
      <vt:lpstr>Určování příbuznosti</vt:lpstr>
      <vt:lpstr>Archeozoologie</vt:lpstr>
      <vt:lpstr>Fylogenetická příbuznost pleistocénních medvědů</vt:lpstr>
      <vt:lpstr>„Molekulární hodiny“</vt:lpstr>
      <vt:lpstr>Klonování vyhynulých živočichů</vt:lpstr>
      <vt:lpstr>Prezentace aplikace PowerPoint</vt:lpstr>
      <vt:lpstr>Prezentace aplikace PowerPoint</vt:lpstr>
      <vt:lpstr>Analýza výživy z koprolitů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Lubomír Prokeš</dc:creator>
  <cp:lastModifiedBy>Lubomír Prokeš</cp:lastModifiedBy>
  <cp:revision>53</cp:revision>
  <dcterms:created xsi:type="dcterms:W3CDTF">2011-03-27T11:49:38Z</dcterms:created>
  <dcterms:modified xsi:type="dcterms:W3CDTF">2020-11-09T20:39:57Z</dcterms:modified>
</cp:coreProperties>
</file>