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0" r:id="rId4"/>
    <p:sldId id="261" r:id="rId5"/>
    <p:sldId id="259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A4230-1C2A-4415-9454-6FCD9936A80E}" type="datetimeFigureOut">
              <a:rPr lang="cs-CZ" smtClean="0"/>
              <a:t>11. 11. 2022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B96B7-7D3E-4D3D-B43C-F72FA4C5DD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8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376DFA6-B333-032C-1C31-577F39498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A8A6ABD6-223E-2D75-3B63-4166BC236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935059E-077D-38D2-00C3-5A1D5979B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810-D407-4304-8DE3-BC66CB299D60}" type="datetimeFigureOut">
              <a:rPr lang="cs-CZ" smtClean="0"/>
              <a:t>11. 11. 2022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D7810D8-8D23-779E-070E-3DA21DA02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455830F-3EA2-530E-17D3-7F2DE80E3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B301-B8CE-4F17-B1FF-03047D1513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32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220CF55-0D62-1721-07C7-BEE5A7305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93B71C36-8591-C69C-9368-F2512E858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3DBFF50F-7C5C-7A43-1ED5-56358318E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810-D407-4304-8DE3-BC66CB299D60}" type="datetimeFigureOut">
              <a:rPr lang="cs-CZ" smtClean="0"/>
              <a:t>11. 11. 2022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5DC6897-7373-E651-5738-E99496A61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C3D02C2-8BF3-C290-7B18-8EAAEAEEC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B301-B8CE-4F17-B1FF-03047D1513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370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D2C7924F-C9D7-C9E8-314B-054A17128B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80A63B83-D99F-7106-5A1E-0DC8A95A8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C3BE32F-3B64-2964-2D8B-E5733BDDD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810-D407-4304-8DE3-BC66CB299D60}" type="datetimeFigureOut">
              <a:rPr lang="cs-CZ" smtClean="0"/>
              <a:t>11. 11. 2022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D9F1F1D-BB74-DCB9-8B70-C06176159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9D6D497-0C55-2099-3DDD-9B8D724D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B301-B8CE-4F17-B1FF-03047D1513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832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C40DF6F-2157-428C-7DA4-31E993D8D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CB865D2-3D49-0CC3-EBC8-723DDAD89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A3B5AED-BA96-85FE-9C97-33F314258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810-D407-4304-8DE3-BC66CB299D60}" type="datetimeFigureOut">
              <a:rPr lang="cs-CZ" smtClean="0"/>
              <a:t>11. 11. 2022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29B4332-C5E7-589E-79BA-22287B19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8C05A60-B41A-C37D-C3FB-C30326E94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B301-B8CE-4F17-B1FF-03047D1513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27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B5D4D49-360B-D638-2915-B62C06078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F9972C40-37C7-E44F-3B59-C5351A3CC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128CBCF-B6F4-E035-AF52-D0D00BD9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810-D407-4304-8DE3-BC66CB299D60}" type="datetimeFigureOut">
              <a:rPr lang="cs-CZ" smtClean="0"/>
              <a:t>11. 11. 2022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A4A6AA3-26CE-059D-1C49-0D643051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D9514E4-FE20-DE00-7D11-482E5B6FC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B301-B8CE-4F17-B1FF-03047D1513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68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1AAF875-547E-081F-00BC-4D26520CD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B54E7FE-1F54-1DC9-0A40-1EA2AA5C52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195541C2-89DC-ECDE-2921-AF82992C1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01833950-5BD3-63A8-BF3D-15E4ACF61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810-D407-4304-8DE3-BC66CB299D60}" type="datetimeFigureOut">
              <a:rPr lang="cs-CZ" smtClean="0"/>
              <a:t>11. 11. 2022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4B7F9971-8072-6DFB-7A15-C72CD0D27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26992171-E14F-1CB9-5AA1-BF571AD0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B301-B8CE-4F17-B1FF-03047D1513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77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2531E39-3143-FF79-76AA-330748D9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BBDF9472-78C3-3CD0-22B8-292D6EFE5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724E2047-58F1-8F76-BBE9-91F15024A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EB310DC2-2028-5224-4CF8-1D2C9EEF6D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00FEE923-017E-6DEC-E5C0-19166409B1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EE84C988-2DA6-642F-D111-5D014B3CE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810-D407-4304-8DE3-BC66CB299D60}" type="datetimeFigureOut">
              <a:rPr lang="cs-CZ" smtClean="0"/>
              <a:t>11. 11. 2022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460050BC-6031-ABC9-DCE6-C05B263D0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A465EC4B-32DE-4977-A463-97D6BB8B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B301-B8CE-4F17-B1FF-03047D1513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32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81F62FC-780B-F6E0-DC26-A57F537C5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879E3DAC-650F-FA3B-1DC6-60D0C2D82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810-D407-4304-8DE3-BC66CB299D60}" type="datetimeFigureOut">
              <a:rPr lang="cs-CZ" smtClean="0"/>
              <a:t>11. 11. 2022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E932AAF7-F5D5-E66C-676A-C07ECCC24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7208D37C-429C-2663-E84E-710B94F0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B301-B8CE-4F17-B1FF-03047D1513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926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A540EBA7-F7D4-EAD4-63A4-BB5805941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810-D407-4304-8DE3-BC66CB299D60}" type="datetimeFigureOut">
              <a:rPr lang="cs-CZ" smtClean="0"/>
              <a:t>11. 11. 2022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7D95DD56-C624-8BCA-D91C-CBF94216D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87343D2F-357D-55A6-B37A-1FE8CC88E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B301-B8CE-4F17-B1FF-03047D1513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08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283A9FD-D10C-D780-E61D-413A22A67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B3E72E8-15C3-6186-746A-F08B27521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92A08326-1912-4F29-D419-1A0CC739C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D19E23EB-CEB9-F6B6-7F6B-3F073D92A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810-D407-4304-8DE3-BC66CB299D60}" type="datetimeFigureOut">
              <a:rPr lang="cs-CZ" smtClean="0"/>
              <a:t>11. 11. 2022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F58D876A-D45C-D5EC-8DB3-7955BD3B9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8E19B3D5-D0ED-C33C-0924-455295D6F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B301-B8CE-4F17-B1FF-03047D1513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6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A360A3-AB2A-3657-4EFA-4C19F240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F326E355-3F48-B607-2C3A-7D7DD0D47E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F6D74251-2E92-003F-7052-18E3993D8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230E0557-8454-C3B6-9437-68FCCCBA1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810-D407-4304-8DE3-BC66CB299D60}" type="datetimeFigureOut">
              <a:rPr lang="cs-CZ" smtClean="0"/>
              <a:t>11. 11. 2022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5DB29C04-C694-0825-5436-433AB67B6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B39530EA-9804-610A-B458-73825C32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B301-B8CE-4F17-B1FF-03047D1513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93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FE1BB332-6F4E-C939-34BA-4A7205105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43E24FA4-E9AF-293C-3E69-71EA18246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422E714-8A19-5E01-ED3C-24BB0132D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22810-D407-4304-8DE3-BC66CB299D60}" type="datetimeFigureOut">
              <a:rPr lang="cs-CZ" smtClean="0"/>
              <a:t>11. 11. 2022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473F83C-7C47-DF72-ED04-11AE0D097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8A42899-6FA1-B1C1-B2E0-72E226CAD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EB301-B8CE-4F17-B1FF-03047D1513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62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Evangelista_Torricelli#/media/Soubor:Evangelista_Torricelli_by_Lorenzo_Lippi_(circa_1647,_Galleria_Silvano_Lodi_&amp;_Due).jpg" TargetMode="External"/><Relationship Id="rId13" Type="http://schemas.openxmlformats.org/officeDocument/2006/relationships/hyperlink" Target="https://cs.wikipedia.org/wiki/Kr%C3%A1lovsk%C3%A1_%C4%8Desk%C3%A1_spole%C4%8Dnost_nauk" TargetMode="External"/><Relationship Id="rId3" Type="http://schemas.openxmlformats.org/officeDocument/2006/relationships/hyperlink" Target="https://en.wikipedia.org/wiki/History_of_the_steam_engine" TargetMode="External"/><Relationship Id="rId7" Type="http://schemas.openxmlformats.org/officeDocument/2006/relationships/hyperlink" Target="https://cs.wikipedia.org/wiki/Evangelista_Torricelli" TargetMode="External"/><Relationship Id="rId12" Type="http://schemas.openxmlformats.org/officeDocument/2006/relationships/hyperlink" Target="https://cs.wikipedia.org/wiki/Kr%C3%A1lovsk%C3%A1_%C5%A1v%C3%A9dsk%C3%A1_akademie_v%C4%9Bd" TargetMode="External"/><Relationship Id="rId2" Type="http://schemas.openxmlformats.org/officeDocument/2006/relationships/hyperlink" Target="https://cs.wikipedia.org/wiki/Flogistonov%C3%A1_teorie" TargetMode="External"/><Relationship Id="rId16" Type="http://schemas.openxmlformats.org/officeDocument/2006/relationships/hyperlink" Target="https://cs.wikipedia.org/wiki/Francouzsk%C3%A1_akademie_v%C4%9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Jean-Baptiste_van_Helmont" TargetMode="External"/><Relationship Id="rId11" Type="http://schemas.openxmlformats.org/officeDocument/2006/relationships/hyperlink" Target="https://cs.wikipedia.org/wiki/Carl_Linn%C3%A9" TargetMode="External"/><Relationship Id="rId5" Type="http://schemas.openxmlformats.org/officeDocument/2006/relationships/hyperlink" Target="https://cs.wikipedia.org/wiki/Robert_Boyle" TargetMode="External"/><Relationship Id="rId15" Type="http://schemas.openxmlformats.org/officeDocument/2006/relationships/hyperlink" Target="https://cs.wikipedia.org/wiki/Rusk%C3%A1_akademie_v%C4%9Bd" TargetMode="External"/><Relationship Id="rId10" Type="http://schemas.openxmlformats.org/officeDocument/2006/relationships/hyperlink" Target="https://cs.wikipedia.org/wiki/Paracelsus" TargetMode="External"/><Relationship Id="rId4" Type="http://schemas.openxmlformats.org/officeDocument/2006/relationships/hyperlink" Target="https://en.wikipedia.org/wiki/History_of_the_steam_engine#/media/File:Aeolipile_illustration.png" TargetMode="External"/><Relationship Id="rId9" Type="http://schemas.openxmlformats.org/officeDocument/2006/relationships/hyperlink" Target="https://cs.wikipedia.org/wiki/Jean-Baptiste_van_Helmont#/media/Soubor:Jan_Baptist_van_Helmont_portrait.jpg" TargetMode="External"/><Relationship Id="rId14" Type="http://schemas.openxmlformats.org/officeDocument/2006/relationships/hyperlink" Target="https://cs.wikipedia.org/wiki/Kr%C3%A1lovsk%C3%A1_spole%C4%8Dnost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Powerloom_weaving_in_1835.jpg" TargetMode="External"/><Relationship Id="rId13" Type="http://schemas.openxmlformats.org/officeDocument/2006/relationships/hyperlink" Target="https://dml.cz/handle/10338.dmlcz/401358" TargetMode="External"/><Relationship Id="rId3" Type="http://schemas.openxmlformats.org/officeDocument/2006/relationships/hyperlink" Target="https://slideplayer.cz/slide/12838583/" TargetMode="External"/><Relationship Id="rId7" Type="http://schemas.openxmlformats.org/officeDocument/2006/relationships/hyperlink" Target="https://openlibrary.org/books/OL13445505M/The_sceptical_chymist" TargetMode="External"/><Relationship Id="rId12" Type="http://schemas.openxmlformats.org/officeDocument/2006/relationships/hyperlink" Target="https://cs.wikipedia.org/wiki/Kr%C3%A1lovsk%C3%A1_%C4%8Desk%C3%A1_spole%C4%8Dnost_nauk" TargetMode="External"/><Relationship Id="rId2" Type="http://schemas.openxmlformats.org/officeDocument/2006/relationships/hyperlink" Target="http://www.converter.cz/fyzici/watt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ideplayer.cz/slide/3239034/" TargetMode="External"/><Relationship Id="rId11" Type="http://schemas.openxmlformats.org/officeDocument/2006/relationships/hyperlink" Target="https://westerncivguides.umwblogs.org/2012/05/01/the-industrial-revolution-and-resources-in-england/" TargetMode="External"/><Relationship Id="rId5" Type="http://schemas.openxmlformats.org/officeDocument/2006/relationships/hyperlink" Target="https://www.fantomexpozic.cz/tradicni-zemedelstvi" TargetMode="External"/><Relationship Id="rId15" Type="http://schemas.openxmlformats.org/officeDocument/2006/relationships/hyperlink" Target="https://uwaterloo.ca/chem13-news-magazine/april-2019/feature/true-elements-lavoisier-and-phlogiston" TargetMode="External"/><Relationship Id="rId10" Type="http://schemas.openxmlformats.org/officeDocument/2006/relationships/hyperlink" Target="https://www.tcd.ie/Economics/assets/pdf/Seminars/20162017/railwaysoccupations_dec42016DanBogart.pdf" TargetMode="External"/><Relationship Id="rId4" Type="http://schemas.openxmlformats.org/officeDocument/2006/relationships/hyperlink" Target="http://edu.techmania.cz/cs/encyklopedie/vedec/1230/lavoisier" TargetMode="External"/><Relationship Id="rId9" Type="http://schemas.openxmlformats.org/officeDocument/2006/relationships/hyperlink" Target="https://schoolshistory.org.uk/topics/british-history/industrial-revolution/before-the-industrial-revolution/" TargetMode="External"/><Relationship Id="rId14" Type="http://schemas.openxmlformats.org/officeDocument/2006/relationships/hyperlink" Target="https://www.antiqari.at/kniha/vestnik-kralovske-ceske-spolecnosti-nauk-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857C31D-66BF-020F-80BD-F0CAFB2ED9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Historie chemie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979725B2-FFE9-53A6-0481-96BA051E1C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17. a 18. století</a:t>
            </a:r>
          </a:p>
          <a:p>
            <a:r>
              <a:rPr lang="cs-CZ" dirty="0"/>
              <a:t>Radka Hejmalová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9994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2EB382-1470-0AA9-7A37-71D2DA53C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727E4A8-F9F8-82D0-D291-BEE7FE2BE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Používání hnojiv pro zvýšení produkce</a:t>
            </a:r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xmlns="" id="{705AABF4-00A3-CD06-C6E6-5AA121EE90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6"/>
          <a:stretch/>
        </p:blipFill>
        <p:spPr>
          <a:xfrm>
            <a:off x="618837" y="2919197"/>
            <a:ext cx="5689599" cy="3257766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xmlns="" id="{C191FD51-F17F-F344-530D-916E68E34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871" y="2659368"/>
            <a:ext cx="3629457" cy="268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34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DA1C48C-7941-9596-1AEA-0038679E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Chemie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6E03E93-FBF9-9A84-77FF-96B32F4C2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Zaměření se na spalování</a:t>
            </a:r>
          </a:p>
          <a:p>
            <a:pPr lvl="1"/>
            <a:r>
              <a:rPr lang="cs-CZ" dirty="0"/>
              <a:t>Flogistonová teorie – 1667 –</a:t>
            </a:r>
            <a:r>
              <a:rPr lang="cs-CZ" dirty="0" err="1"/>
              <a:t>J.J.Becher</a:t>
            </a:r>
            <a:endParaRPr lang="cs-CZ" dirty="0"/>
          </a:p>
          <a:p>
            <a:pPr lvl="1"/>
            <a:r>
              <a:rPr lang="cs-CZ" dirty="0"/>
              <a:t>Nepravdivá – podařilo se vyvrátit </a:t>
            </a:r>
            <a:r>
              <a:rPr lang="cs-CZ" dirty="0" err="1"/>
              <a:t>A.L.Lavoisier</a:t>
            </a:r>
            <a:r>
              <a:rPr lang="cs-CZ" dirty="0"/>
              <a:t>- nahradil ji teorií oxidace</a:t>
            </a:r>
          </a:p>
        </p:txBody>
      </p:sp>
      <p:pic>
        <p:nvPicPr>
          <p:cNvPr id="5" name="Obrázek 4" descr="Obsah obrázku text, hodiny&#10;&#10;Popis byl vytvořen automaticky">
            <a:extLst>
              <a:ext uri="{FF2B5EF4-FFF2-40B4-BE49-F238E27FC236}">
                <a16:creationId xmlns:a16="http://schemas.microsoft.com/office/drawing/2014/main" xmlns="" id="{03AB6E7C-E5A7-D9F7-9DAA-7BA50D8BE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604748"/>
            <a:ext cx="4978400" cy="1490423"/>
          </a:xfrm>
          <a:prstGeom prst="rect">
            <a:avLst/>
          </a:prstGeom>
        </p:spPr>
      </p:pic>
      <p:pic>
        <p:nvPicPr>
          <p:cNvPr id="7" name="Obrázek 6" descr="Obsah obrázku text, osoba, staré&#10;&#10;Popis byl vytvořen automaticky">
            <a:extLst>
              <a:ext uri="{FF2B5EF4-FFF2-40B4-BE49-F238E27FC236}">
                <a16:creationId xmlns:a16="http://schemas.microsoft.com/office/drawing/2014/main" xmlns="" id="{40EE20BB-7095-2995-A024-08532EE90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866" y="3774498"/>
            <a:ext cx="2085975" cy="2190750"/>
          </a:xfrm>
          <a:prstGeom prst="rect">
            <a:avLst/>
          </a:prstGeom>
        </p:spPr>
      </p:pic>
      <p:pic>
        <p:nvPicPr>
          <p:cNvPr id="9" name="Obrázek 8" descr="Obsah obrázku text, osoba, staré&#10;&#10;Popis byl vytvořen automaticky">
            <a:extLst>
              <a:ext uri="{FF2B5EF4-FFF2-40B4-BE49-F238E27FC236}">
                <a16:creationId xmlns:a16="http://schemas.microsoft.com/office/drawing/2014/main" xmlns="" id="{F3894570-6435-810E-5BA1-B72179110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739" y="3660198"/>
            <a:ext cx="1781175" cy="230505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8D7B92EE-2FF2-40F0-B653-DC94CC2B943C}"/>
              </a:ext>
            </a:extLst>
          </p:cNvPr>
          <p:cNvSpPr txBox="1"/>
          <p:nvPr/>
        </p:nvSpPr>
        <p:spPr>
          <a:xfrm>
            <a:off x="4224914" y="4628057"/>
            <a:ext cx="146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Becher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93EAEC5B-0B78-9019-1012-B343F4529C24}"/>
              </a:ext>
            </a:extLst>
          </p:cNvPr>
          <p:cNvSpPr txBox="1"/>
          <p:nvPr/>
        </p:nvSpPr>
        <p:spPr>
          <a:xfrm>
            <a:off x="7198954" y="5517108"/>
            <a:ext cx="119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Lavoisier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5069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FFEEAA4-2328-946B-05A4-2A9A4642A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755E248-8BE5-6396-329E-8EDE6FBD6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>
                <a:hlinkClick r:id="rId2"/>
              </a:rPr>
              <a:t>https://cs.wikipedia.org/wiki/Flogistonov%C3%A1_teorie</a:t>
            </a:r>
            <a:endParaRPr lang="cs-CZ" dirty="0"/>
          </a:p>
          <a:p>
            <a:r>
              <a:rPr lang="cs-CZ" dirty="0">
                <a:hlinkClick r:id="rId3"/>
              </a:rPr>
              <a:t>https://en.wikipedia.org/wiki/History_of_the_steam_engine</a:t>
            </a:r>
            <a:endParaRPr lang="cs-CZ" dirty="0"/>
          </a:p>
          <a:p>
            <a:r>
              <a:rPr lang="cs-CZ" dirty="0">
                <a:hlinkClick r:id="rId4"/>
              </a:rPr>
              <a:t>https://en.wikipedia.org/wiki/History_of_the_steam_engine#/media/File:Aeolipile_illustration.png</a:t>
            </a:r>
            <a:endParaRPr lang="cs-CZ" dirty="0"/>
          </a:p>
          <a:p>
            <a:r>
              <a:rPr lang="cs-CZ" dirty="0">
                <a:hlinkClick r:id="rId5"/>
              </a:rPr>
              <a:t>https://cs.wikipedia.org/wiki/Robert_Boyle</a:t>
            </a:r>
            <a:endParaRPr lang="cs-CZ" dirty="0"/>
          </a:p>
          <a:p>
            <a:r>
              <a:rPr lang="cs-CZ" dirty="0">
                <a:hlinkClick r:id="rId6"/>
              </a:rPr>
              <a:t>https://cs.wikipedia.org/wiki/Jean-Baptiste_van_Helmont</a:t>
            </a:r>
            <a:endParaRPr lang="cs-CZ" dirty="0"/>
          </a:p>
          <a:p>
            <a:r>
              <a:rPr lang="cs-CZ" dirty="0">
                <a:hlinkClick r:id="rId7"/>
              </a:rPr>
              <a:t>https://cs.wikipedia.org/wiki/Evangelista_Torricelli</a:t>
            </a:r>
            <a:endParaRPr lang="cs-CZ" dirty="0"/>
          </a:p>
          <a:p>
            <a:r>
              <a:rPr lang="cs-CZ" dirty="0">
                <a:hlinkClick r:id="rId8"/>
              </a:rPr>
              <a:t>https://cs.wikipedia.org/wiki/Evangelista_Torricelli#/media/Soubor:Evangelista_Torricelli_by_Lorenzo_Lippi_(circa_1647,_Galleria_Silvano_Lodi_&amp;_Due).jpg</a:t>
            </a:r>
            <a:endParaRPr lang="cs-CZ" dirty="0"/>
          </a:p>
          <a:p>
            <a:r>
              <a:rPr lang="cs-CZ" dirty="0">
                <a:hlinkClick r:id="rId9"/>
              </a:rPr>
              <a:t>https://cs.wikipedia.org/wiki/Jean-Baptiste_van_Helmont#/media/Soubor:Jan_Baptist_van_Helmont_portrait.jpg</a:t>
            </a:r>
            <a:endParaRPr lang="cs-CZ" dirty="0"/>
          </a:p>
          <a:p>
            <a:r>
              <a:rPr lang="cs-CZ" dirty="0">
                <a:hlinkClick r:id="rId10"/>
              </a:rPr>
              <a:t>https://cs.wikipedia.org/wiki/Paracelsus</a:t>
            </a:r>
            <a:endParaRPr lang="cs-CZ" dirty="0"/>
          </a:p>
          <a:p>
            <a:r>
              <a:rPr lang="cs-CZ" dirty="0">
                <a:hlinkClick r:id="rId11"/>
              </a:rPr>
              <a:t>https://cs.wikipedia.org/wiki/Carl_Linn%C3%A9</a:t>
            </a:r>
            <a:endParaRPr lang="cs-CZ" dirty="0"/>
          </a:p>
          <a:p>
            <a:r>
              <a:rPr lang="cs-CZ" dirty="0">
                <a:hlinkClick r:id="rId12"/>
              </a:rPr>
              <a:t>https://cs.wikipedia.org/wiki/Kr%C3%A1lovsk%C3%A1_%C5%A1v%C3%A9dsk%C3%A1_akademie_v%C4%9Bd</a:t>
            </a:r>
            <a:endParaRPr lang="cs-CZ" dirty="0"/>
          </a:p>
          <a:p>
            <a:r>
              <a:rPr lang="cs-CZ" dirty="0">
                <a:hlinkClick r:id="rId13"/>
              </a:rPr>
              <a:t>https://cs.wikipedia.org/wiki/Kr%C3%A1lovsk%C3%A1_%C4%8Desk%C3%A1_spole%C4%8Dnost_nauk</a:t>
            </a:r>
            <a:endParaRPr lang="cs-CZ" dirty="0"/>
          </a:p>
          <a:p>
            <a:r>
              <a:rPr lang="cs-CZ" dirty="0">
                <a:hlinkClick r:id="rId14"/>
              </a:rPr>
              <a:t>https://cs.wikipedia.org/wiki/Kr%C3%A1lovsk%C3%A1_spole%C4%8Dnost</a:t>
            </a:r>
            <a:endParaRPr lang="cs-CZ" dirty="0"/>
          </a:p>
          <a:p>
            <a:r>
              <a:rPr lang="cs-CZ" dirty="0">
                <a:hlinkClick r:id="rId15"/>
              </a:rPr>
              <a:t>https://cs.wikipedia.org/wiki/Rusk%C3%A1_akademie_v%C4%9Bd</a:t>
            </a:r>
            <a:endParaRPr lang="cs-CZ" dirty="0"/>
          </a:p>
          <a:p>
            <a:r>
              <a:rPr lang="cs-CZ" dirty="0">
                <a:hlinkClick r:id="rId16"/>
              </a:rPr>
              <a:t>https://cs.wikipedia.org/wiki/Francouzsk%C3%A1_akademie_v%C4%9Bd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4174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ADBC383-6EB3-9D3D-CCD6-E8B47E3EF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314E37D-9990-C353-C165-8D3AA7A5E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>
                <a:hlinkClick r:id="rId2"/>
              </a:rPr>
              <a:t>http://www.converter.cz/fyzici/watt.htm</a:t>
            </a:r>
            <a:endParaRPr lang="cs-CZ" dirty="0"/>
          </a:p>
          <a:p>
            <a:r>
              <a:rPr lang="cs-CZ" dirty="0">
                <a:hlinkClick r:id="rId3"/>
              </a:rPr>
              <a:t>https://slideplayer.cz/slide/12838583/</a:t>
            </a:r>
            <a:endParaRPr lang="cs-CZ" dirty="0"/>
          </a:p>
          <a:p>
            <a:r>
              <a:rPr lang="cs-CZ" dirty="0">
                <a:hlinkClick r:id="rId4"/>
              </a:rPr>
              <a:t>http://edu.techmania.cz/cs/encyklopedie/vedec/1230/lavoisier</a:t>
            </a:r>
            <a:endParaRPr lang="cs-CZ" dirty="0"/>
          </a:p>
          <a:p>
            <a:r>
              <a:rPr lang="cs-CZ" dirty="0">
                <a:hlinkClick r:id="rId5"/>
              </a:rPr>
              <a:t>https://www.fantomexpozic.cz/tradicni-zemedelstvi</a:t>
            </a:r>
            <a:endParaRPr lang="cs-CZ" dirty="0"/>
          </a:p>
          <a:p>
            <a:r>
              <a:rPr lang="cs-CZ" dirty="0">
                <a:hlinkClick r:id="rId6"/>
              </a:rPr>
              <a:t>https://slideplayer.cz/slide/3239034/</a:t>
            </a:r>
            <a:endParaRPr lang="cs-CZ" dirty="0"/>
          </a:p>
          <a:p>
            <a:r>
              <a:rPr lang="cs-CZ" dirty="0">
                <a:hlinkClick r:id="rId7"/>
              </a:rPr>
              <a:t>https://openlibrary.org/books/OL13445505M/The_sceptical_chymist</a:t>
            </a:r>
            <a:endParaRPr lang="cs-CZ" dirty="0"/>
          </a:p>
          <a:p>
            <a:r>
              <a:rPr lang="cs-CZ" dirty="0">
                <a:hlinkClick r:id="rId8"/>
              </a:rPr>
              <a:t>https://commons.wikimedia.org/wiki/File:Powerloom_weaving_in_1835.jpg</a:t>
            </a:r>
            <a:endParaRPr lang="cs-CZ" dirty="0"/>
          </a:p>
          <a:p>
            <a:r>
              <a:rPr lang="cs-CZ" dirty="0">
                <a:hlinkClick r:id="rId9"/>
              </a:rPr>
              <a:t>https://schoolshistory.org.uk/topics/british-history/industrial-revolution/before-the-industrial-revolution/</a:t>
            </a:r>
            <a:endParaRPr lang="cs-CZ" dirty="0"/>
          </a:p>
          <a:p>
            <a:r>
              <a:rPr lang="cs-CZ" dirty="0">
                <a:hlinkClick r:id="rId10"/>
              </a:rPr>
              <a:t>https://www.tcd.ie/Economics/assets/pdf/Seminars/20162017/railwaysoccupations_dec42016DanBogart.pdf</a:t>
            </a:r>
            <a:endParaRPr lang="cs-CZ" dirty="0"/>
          </a:p>
          <a:p>
            <a:r>
              <a:rPr lang="cs-CZ" dirty="0">
                <a:hlinkClick r:id="rId11"/>
              </a:rPr>
              <a:t>https://westerncivguides.umwblogs.org/2012/05/01/the-industrial-revolution-and-resources-in-england/</a:t>
            </a:r>
            <a:endParaRPr lang="cs-CZ" dirty="0"/>
          </a:p>
          <a:p>
            <a:r>
              <a:rPr lang="cs-CZ" dirty="0">
                <a:hlinkClick r:id="rId12"/>
              </a:rPr>
              <a:t>https://cs.wikipedia.org/wiki/Kr%C3%A1lovsk%C3%A1_%C4%8Desk%C3%A1_spole%C4%8Dnost_nauk</a:t>
            </a:r>
            <a:endParaRPr lang="cs-CZ" dirty="0"/>
          </a:p>
          <a:p>
            <a:r>
              <a:rPr lang="cs-CZ" dirty="0">
                <a:hlinkClick r:id="rId13"/>
              </a:rPr>
              <a:t>https://dml.cz/handle/10338.dmlcz/401358</a:t>
            </a:r>
            <a:endParaRPr lang="cs-CZ" dirty="0"/>
          </a:p>
          <a:p>
            <a:r>
              <a:rPr lang="cs-CZ" dirty="0">
                <a:hlinkClick r:id="rId14"/>
              </a:rPr>
              <a:t>https://www.antiqari.at/kniha/vestnik-kralovske-ceske-spolecnosti-nauk-5</a:t>
            </a:r>
            <a:endParaRPr lang="cs-CZ" dirty="0"/>
          </a:p>
          <a:p>
            <a:r>
              <a:rPr lang="cs-CZ">
                <a:hlinkClick r:id="rId15"/>
              </a:rPr>
              <a:t>https://uwaterloo.ca/chem13-news-magazine/april-2019/feature/true-elements-lavoisier-and-phlogiston</a:t>
            </a:r>
            <a:endParaRPr lang="cs-CZ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020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505F5C5-E18B-4761-3BCC-19BA957EC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Zakládání vědeckých společností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4D7C9FC-3F9E-A66A-A8E7-3F2EE8A84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365479" cy="4351338"/>
          </a:xfrm>
        </p:spPr>
        <p:txBody>
          <a:bodyPr>
            <a:normAutofit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Linux Libertine"/>
              </a:rPr>
              <a:t>Královská společnost (Británie) – 1660- Londýn </a:t>
            </a:r>
          </a:p>
          <a:p>
            <a:endParaRPr lang="cs-CZ" dirty="0">
              <a:solidFill>
                <a:srgbClr val="000000"/>
              </a:solidFill>
              <a:latin typeface="Linux Libertine"/>
            </a:endParaRPr>
          </a:p>
          <a:p>
            <a:endParaRPr lang="cs-CZ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endParaRPr lang="cs-CZ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endParaRPr lang="cs-CZ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endParaRPr lang="cs-CZ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Linux Libertine"/>
              </a:rPr>
              <a:t>Francouzská akademie věd – 1666</a:t>
            </a:r>
          </a:p>
          <a:p>
            <a:endParaRPr lang="cs-CZ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endParaRPr lang="cs-CZ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endParaRPr lang="cs-CZ" dirty="0"/>
          </a:p>
        </p:txBody>
      </p:sp>
      <p:pic>
        <p:nvPicPr>
          <p:cNvPr id="10" name="Obrázek 9" descr="Obsah obrázku exteriér, vládní budova, kolonáda&#10;&#10;Popis byl vytvořen automaticky">
            <a:extLst>
              <a:ext uri="{FF2B5EF4-FFF2-40B4-BE49-F238E27FC236}">
                <a16:creationId xmlns:a16="http://schemas.microsoft.com/office/drawing/2014/main" xmlns="" id="{6D20EBC0-D580-68B7-67B9-37B2987E2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322" y="2318339"/>
            <a:ext cx="3017787" cy="210038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BDF85303-EE39-0222-BE7F-9F6388C42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550" y="365125"/>
            <a:ext cx="2381250" cy="2257425"/>
          </a:xfrm>
          <a:prstGeom prst="rect">
            <a:avLst/>
          </a:prstGeom>
        </p:spPr>
      </p:pic>
      <p:pic>
        <p:nvPicPr>
          <p:cNvPr id="18" name="Obrázek 17" descr="Obsah obrázku budova, exteriér, voda, noc&#10;&#10;Popis byl vytvořen automaticky">
            <a:extLst>
              <a:ext uri="{FF2B5EF4-FFF2-40B4-BE49-F238E27FC236}">
                <a16:creationId xmlns:a16="http://schemas.microsoft.com/office/drawing/2014/main" xmlns="" id="{751AE7D1-9CD0-F376-441A-970CF1A58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417" y="3551976"/>
            <a:ext cx="4654383" cy="2862138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xmlns="" id="{A42005D5-3AB1-E966-B9DE-DA9E723448C3}"/>
              </a:ext>
            </a:extLst>
          </p:cNvPr>
          <p:cNvSpPr txBox="1"/>
          <p:nvPr/>
        </p:nvSpPr>
        <p:spPr>
          <a:xfrm>
            <a:off x="9053368" y="2852962"/>
            <a:ext cx="2381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Znak Královské společnosti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xmlns="" id="{E0B80258-6B9C-9883-2FB2-6C15A83235AF}"/>
              </a:ext>
            </a:extLst>
          </p:cNvPr>
          <p:cNvSpPr txBox="1"/>
          <p:nvPr/>
        </p:nvSpPr>
        <p:spPr>
          <a:xfrm>
            <a:off x="2293477" y="4468353"/>
            <a:ext cx="317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Sídlo Královské společnosti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xmlns="" id="{6CFF290A-86BB-495C-6BEB-2251AC592406}"/>
              </a:ext>
            </a:extLst>
          </p:cNvPr>
          <p:cNvSpPr txBox="1"/>
          <p:nvPr/>
        </p:nvSpPr>
        <p:spPr>
          <a:xfrm>
            <a:off x="7255380" y="6492875"/>
            <a:ext cx="3310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Sídlo Francouzské akademie věd</a:t>
            </a:r>
          </a:p>
        </p:txBody>
      </p:sp>
    </p:spTree>
    <p:extLst>
      <p:ext uri="{BB962C8B-B14F-4D97-AF65-F5344CB8AC3E}">
        <p14:creationId xmlns:p14="http://schemas.microsoft.com/office/powerpoint/2010/main" val="2132667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A635BE4-595F-DA75-AFAD-AAA62DBAB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Zakládání vědeckých společností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7BC9110-6926-C2A2-BACA-C3656EEF8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25725" cy="4351338"/>
          </a:xfrm>
        </p:spPr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Linux Libertine"/>
              </a:rPr>
              <a:t>Ruská akademie věd – 1724 (Petrohradská akademie věd)</a:t>
            </a:r>
          </a:p>
          <a:p>
            <a:endParaRPr lang="cs-CZ" dirty="0">
              <a:solidFill>
                <a:srgbClr val="000000"/>
              </a:solidFill>
              <a:latin typeface="Linux Libertine"/>
            </a:endParaRPr>
          </a:p>
          <a:p>
            <a:endParaRPr lang="cs-CZ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r>
              <a:rPr lang="cs-CZ" dirty="0">
                <a:solidFill>
                  <a:srgbClr val="000000"/>
                </a:solidFill>
                <a:latin typeface="Linux Libertine"/>
              </a:rPr>
              <a:t>Soukromá učená společnost – 1769</a:t>
            </a:r>
          </a:p>
          <a:p>
            <a:pPr lvl="1"/>
            <a:r>
              <a:rPr lang="cs-CZ" b="0" i="0" dirty="0">
                <a:solidFill>
                  <a:srgbClr val="000000"/>
                </a:solidFill>
                <a:effectLst/>
                <a:latin typeface="Linux Libertine"/>
              </a:rPr>
              <a:t>Budoucí Královská česká společnost nauk</a:t>
            </a:r>
          </a:p>
          <a:p>
            <a:endParaRPr lang="cs-CZ" dirty="0"/>
          </a:p>
        </p:txBody>
      </p:sp>
      <p:pic>
        <p:nvPicPr>
          <p:cNvPr id="5" name="Obrázek 4" descr="Obsah obrázku obloha, voda, exteriér, příroda&#10;&#10;Popis byl vytvořen automaticky">
            <a:extLst>
              <a:ext uri="{FF2B5EF4-FFF2-40B4-BE49-F238E27FC236}">
                <a16:creationId xmlns:a16="http://schemas.microsoft.com/office/drawing/2014/main" xmlns="" id="{E9E3E9D3-AE97-FA80-3ABE-7F8F42C21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029" y="1504229"/>
            <a:ext cx="2628900" cy="1743075"/>
          </a:xfrm>
          <a:prstGeom prst="rect">
            <a:avLst/>
          </a:prstGeom>
        </p:spPr>
      </p:pic>
      <p:pic>
        <p:nvPicPr>
          <p:cNvPr id="7" name="Obrázek 6" descr="Obsah obrázku text, osoba, skupina, exteriér&#10;&#10;Popis byl vytvořen automaticky">
            <a:extLst>
              <a:ext uri="{FF2B5EF4-FFF2-40B4-BE49-F238E27FC236}">
                <a16:creationId xmlns:a16="http://schemas.microsoft.com/office/drawing/2014/main" xmlns="" id="{2B62FD1B-AA0A-4162-487C-AE717D2CC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195" y="4806950"/>
            <a:ext cx="2095500" cy="1685925"/>
          </a:xfrm>
          <a:prstGeom prst="rect">
            <a:avLst/>
          </a:prstGeom>
        </p:spPr>
      </p:pic>
      <p:pic>
        <p:nvPicPr>
          <p:cNvPr id="9" name="Obrázek 8" descr="Obsah obrázku text, objekt, mince&#10;&#10;Popis byl vytvořen automaticky">
            <a:extLst>
              <a:ext uri="{FF2B5EF4-FFF2-40B4-BE49-F238E27FC236}">
                <a16:creationId xmlns:a16="http://schemas.microsoft.com/office/drawing/2014/main" xmlns="" id="{62B0778E-52B8-869A-C1B9-AC2B0FAD9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788" y="4695879"/>
            <a:ext cx="1943339" cy="1966659"/>
          </a:xfrm>
          <a:prstGeom prst="rect">
            <a:avLst/>
          </a:prstGeom>
        </p:spPr>
      </p:pic>
      <p:pic>
        <p:nvPicPr>
          <p:cNvPr id="11" name="Obrázek 10" descr="Obsah obrázku text, účtenka&#10;&#10;Popis byl vytvořen automaticky">
            <a:extLst>
              <a:ext uri="{FF2B5EF4-FFF2-40B4-BE49-F238E27FC236}">
                <a16:creationId xmlns:a16="http://schemas.microsoft.com/office/drawing/2014/main" xmlns="" id="{A6FE9207-524C-BD34-FE23-EE6E9269E9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472" y="3921125"/>
            <a:ext cx="1771650" cy="2571750"/>
          </a:xfrm>
          <a:prstGeom prst="rect">
            <a:avLst/>
          </a:prstGeom>
        </p:spPr>
      </p:pic>
      <p:pic>
        <p:nvPicPr>
          <p:cNvPr id="13" name="Obrázek 12" descr="Obsah obrázku text&#10;&#10;Popis byl vytvořen automaticky">
            <a:extLst>
              <a:ext uri="{FF2B5EF4-FFF2-40B4-BE49-F238E27FC236}">
                <a16:creationId xmlns:a16="http://schemas.microsoft.com/office/drawing/2014/main" xmlns="" id="{41D97B7B-4651-2F84-9117-F6AA8004A6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01" y="1322715"/>
            <a:ext cx="2789144" cy="4022724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CB820A47-F463-DDAA-4048-23140B3C1D87}"/>
              </a:ext>
            </a:extLst>
          </p:cNvPr>
          <p:cNvSpPr txBox="1"/>
          <p:nvPr/>
        </p:nvSpPr>
        <p:spPr>
          <a:xfrm>
            <a:off x="5760799" y="3382241"/>
            <a:ext cx="2862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Sídlo Ruské akademie věd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xmlns="" id="{DE4FA238-6C9E-09A8-8A13-44B038AE066B}"/>
              </a:ext>
            </a:extLst>
          </p:cNvPr>
          <p:cNvSpPr txBox="1"/>
          <p:nvPr/>
        </p:nvSpPr>
        <p:spPr>
          <a:xfrm>
            <a:off x="9513455" y="5649912"/>
            <a:ext cx="1939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Skripta vydaná KČSN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xmlns="" id="{CF472136-8563-6E74-3923-FEC22C9226E0}"/>
              </a:ext>
            </a:extLst>
          </p:cNvPr>
          <p:cNvSpPr txBox="1"/>
          <p:nvPr/>
        </p:nvSpPr>
        <p:spPr>
          <a:xfrm>
            <a:off x="5953657" y="6570093"/>
            <a:ext cx="1771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Pečeť KČSN</a:t>
            </a:r>
          </a:p>
        </p:txBody>
      </p:sp>
    </p:spTree>
    <p:extLst>
      <p:ext uri="{BB962C8B-B14F-4D97-AF65-F5344CB8AC3E}">
        <p14:creationId xmlns:p14="http://schemas.microsoft.com/office/powerpoint/2010/main" val="2483984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F2130FF-30ED-479D-5423-FFD6A02C0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Zakládání vědeckých společností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4D21FD7-5C7F-A8D6-A468-7BD72DB72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Linux Libertine"/>
              </a:rPr>
              <a:t>Královská švédská akademie věd – 1739 – Carl Linné</a:t>
            </a:r>
          </a:p>
          <a:p>
            <a:endParaRPr lang="cs-CZ" dirty="0">
              <a:solidFill>
                <a:srgbClr val="000000"/>
              </a:solidFill>
              <a:latin typeface="Linux Libertine"/>
            </a:endParaRPr>
          </a:p>
          <a:p>
            <a:pPr marL="0" indent="0">
              <a:buNone/>
            </a:pPr>
            <a:endParaRPr lang="cs-CZ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endParaRPr lang="cs-CZ" dirty="0"/>
          </a:p>
        </p:txBody>
      </p:sp>
      <p:pic>
        <p:nvPicPr>
          <p:cNvPr id="5" name="Obrázek 4" descr="Obsah obrázku strom, exteriér, sníh, budova&#10;&#10;Popis byl vytvořen automaticky">
            <a:extLst>
              <a:ext uri="{FF2B5EF4-FFF2-40B4-BE49-F238E27FC236}">
                <a16:creationId xmlns:a16="http://schemas.microsoft.com/office/drawing/2014/main" xmlns="" id="{7D376242-E2F7-CA4E-D119-B007DEB884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262" y="2598384"/>
            <a:ext cx="5930781" cy="331433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529AC2C6-B90D-C6AE-D118-325DCAC75AB2}"/>
              </a:ext>
            </a:extLst>
          </p:cNvPr>
          <p:cNvSpPr txBox="1"/>
          <p:nvPr/>
        </p:nvSpPr>
        <p:spPr>
          <a:xfrm>
            <a:off x="2955636" y="6311900"/>
            <a:ext cx="436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Sídlo Královské švédské akademie věd</a:t>
            </a:r>
          </a:p>
        </p:txBody>
      </p:sp>
    </p:spTree>
    <p:extLst>
      <p:ext uri="{BB962C8B-B14F-4D97-AF65-F5344CB8AC3E}">
        <p14:creationId xmlns:p14="http://schemas.microsoft.com/office/powerpoint/2010/main" val="3349042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C62F529-DD72-9ACD-F3F8-37C8BAD00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4752"/>
          </a:xfrm>
        </p:spPr>
        <p:txBody>
          <a:bodyPr/>
          <a:lstStyle/>
          <a:p>
            <a:r>
              <a:rPr lang="cs-CZ" dirty="0"/>
              <a:t>Iatrochemie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2BDE96D-9E2F-70C3-E639-778C4D9FE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Paracelsus</a:t>
            </a:r>
            <a:endParaRPr lang="cs-CZ" dirty="0"/>
          </a:p>
          <a:p>
            <a:r>
              <a:rPr lang="cs-CZ" dirty="0"/>
              <a:t>Využívání chemických látek k léčbě pacientů</a:t>
            </a:r>
          </a:p>
          <a:p>
            <a:pPr lvl="1"/>
            <a:r>
              <a:rPr lang="cs-CZ" dirty="0"/>
              <a:t>Často sloučeniny antimonu a rtuti</a:t>
            </a:r>
          </a:p>
        </p:txBody>
      </p:sp>
      <p:pic>
        <p:nvPicPr>
          <p:cNvPr id="5" name="Obrázek 4" descr="Obsah obrázku text, osoba, čepice&#10;&#10;Popis byl vytvořen automaticky">
            <a:extLst>
              <a:ext uri="{FF2B5EF4-FFF2-40B4-BE49-F238E27FC236}">
                <a16:creationId xmlns:a16="http://schemas.microsoft.com/office/drawing/2014/main" xmlns="" id="{F4B4DBFF-2581-FDCF-4B9F-70E5199C0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41" y="1027906"/>
            <a:ext cx="3507568" cy="467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07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7DA83AC-52BB-35FE-9598-A28A4FFB6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919"/>
            <a:ext cx="10515600" cy="1325563"/>
          </a:xfrm>
        </p:spPr>
        <p:txBody>
          <a:bodyPr/>
          <a:lstStyle/>
          <a:p>
            <a:r>
              <a:rPr lang="cs-CZ" dirty="0"/>
              <a:t>Pneumatická chemie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66CC9BE-3C42-2AC0-E905-00F2D0AD4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2644"/>
            <a:ext cx="8186159" cy="4854319"/>
          </a:xfrm>
        </p:spPr>
        <p:txBody>
          <a:bodyPr/>
          <a:lstStyle/>
          <a:p>
            <a:r>
              <a:rPr lang="cs-CZ" dirty="0"/>
              <a:t>Nauka o vlastnostech plynů</a:t>
            </a:r>
          </a:p>
          <a:p>
            <a:r>
              <a:rPr lang="cs-CZ" dirty="0"/>
              <a:t>J. B. van </a:t>
            </a:r>
            <a:r>
              <a:rPr lang="cs-CZ" dirty="0" err="1"/>
              <a:t>Helmont</a:t>
            </a:r>
            <a:r>
              <a:rPr lang="cs-CZ" dirty="0"/>
              <a:t> – chemik, fyziolog, lékař</a:t>
            </a:r>
          </a:p>
          <a:p>
            <a:pPr lvl="1"/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princip šetření sil nemocného v boji s nemocí a požadavek co nejohleduplnějšího ošetření</a:t>
            </a:r>
          </a:p>
          <a:p>
            <a:pPr lvl="1"/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Kniha – Počátek lékařství</a:t>
            </a:r>
            <a:endParaRPr lang="cs-CZ" dirty="0"/>
          </a:p>
          <a:p>
            <a:r>
              <a:rPr lang="cs-CZ" dirty="0"/>
              <a:t>E. </a:t>
            </a:r>
            <a:r>
              <a:rPr lang="cs-CZ" dirty="0" err="1"/>
              <a:t>Torricelli</a:t>
            </a:r>
            <a:endParaRPr lang="cs-CZ" dirty="0"/>
          </a:p>
          <a:p>
            <a:pPr lvl="1"/>
            <a:r>
              <a:rPr lang="cs-CZ" dirty="0"/>
              <a:t>Fyzik a matematik; vynález rtuťového barometru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337AD32F-C566-2BD3-AF6E-B6B74179C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359" y="128305"/>
            <a:ext cx="2919369" cy="3674573"/>
          </a:xfrm>
          <a:prstGeom prst="rect">
            <a:avLst/>
          </a:prstGeom>
        </p:spPr>
      </p:pic>
      <p:pic>
        <p:nvPicPr>
          <p:cNvPr id="7" name="Obrázek 6" descr="Obsah obrázku text, plaketa, účtenka&#10;&#10;Popis byl vytvořen automaticky">
            <a:extLst>
              <a:ext uri="{FF2B5EF4-FFF2-40B4-BE49-F238E27FC236}">
                <a16:creationId xmlns:a16="http://schemas.microsoft.com/office/drawing/2014/main" xmlns="" id="{DC1B17CE-4848-7655-EDD6-DD1FD45A0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891" y="3248536"/>
            <a:ext cx="2348791" cy="337469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E018F316-3F3C-3BFB-9C9E-175A1572AB9D}"/>
              </a:ext>
            </a:extLst>
          </p:cNvPr>
          <p:cNvSpPr txBox="1"/>
          <p:nvPr/>
        </p:nvSpPr>
        <p:spPr>
          <a:xfrm>
            <a:off x="7732134" y="1027906"/>
            <a:ext cx="1615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J.B.van</a:t>
            </a:r>
            <a:r>
              <a:rPr lang="cs-CZ" sz="1400" dirty="0"/>
              <a:t> </a:t>
            </a:r>
            <a:r>
              <a:rPr lang="cs-CZ" sz="1400" dirty="0" err="1"/>
              <a:t>Helmont</a:t>
            </a:r>
            <a:endParaRPr lang="cs-CZ" sz="14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2C5A2234-8F5D-A37D-9122-F74513FB42AA}"/>
              </a:ext>
            </a:extLst>
          </p:cNvPr>
          <p:cNvSpPr txBox="1"/>
          <p:nvPr/>
        </p:nvSpPr>
        <p:spPr>
          <a:xfrm>
            <a:off x="10614694" y="4474392"/>
            <a:ext cx="12790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Počátek lékařství - 1655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603AEF8D-DA2B-51ED-12DA-E6357BAEC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70" y="4416870"/>
            <a:ext cx="1818723" cy="244113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E2F54F83-D1C3-97C8-DD57-25CA80069D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685" y="4314791"/>
            <a:ext cx="1320611" cy="244113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26DD9024-2595-B682-E65F-2DBBEDD4AA48}"/>
              </a:ext>
            </a:extLst>
          </p:cNvPr>
          <p:cNvSpPr txBox="1"/>
          <p:nvPr/>
        </p:nvSpPr>
        <p:spPr>
          <a:xfrm>
            <a:off x="2454841" y="5259679"/>
            <a:ext cx="146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E. </a:t>
            </a:r>
            <a:r>
              <a:rPr lang="cs-CZ" sz="1400" dirty="0" err="1"/>
              <a:t>Torricelli</a:t>
            </a:r>
            <a:endParaRPr lang="cs-CZ" sz="1400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xmlns="" id="{5F1938F9-6E8E-3D67-AA6F-C60CEE7035C6}"/>
              </a:ext>
            </a:extLst>
          </p:cNvPr>
          <p:cNvSpPr txBox="1"/>
          <p:nvPr/>
        </p:nvSpPr>
        <p:spPr>
          <a:xfrm>
            <a:off x="3730239" y="6204832"/>
            <a:ext cx="1529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Torricelliho</a:t>
            </a:r>
            <a:r>
              <a:rPr lang="cs-CZ" sz="1400" dirty="0"/>
              <a:t> barometr</a:t>
            </a:r>
          </a:p>
        </p:txBody>
      </p:sp>
    </p:spTree>
    <p:extLst>
      <p:ext uri="{BB962C8B-B14F-4D97-AF65-F5344CB8AC3E}">
        <p14:creationId xmlns:p14="http://schemas.microsoft.com/office/powerpoint/2010/main" val="2588445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584EADE-CF84-1839-9527-211BA7C2D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Pneumatická chemie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9F61B79-2140-D9B4-638B-31BE21F37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Robert </a:t>
            </a:r>
            <a:r>
              <a:rPr lang="cs-CZ" dirty="0" err="1"/>
              <a:t>Boyle</a:t>
            </a:r>
            <a:endParaRPr lang="cs-CZ" dirty="0"/>
          </a:p>
          <a:p>
            <a:pPr lvl="1"/>
            <a:r>
              <a:rPr lang="cs-CZ" dirty="0"/>
              <a:t>Chemik, fyzik, přírodovědec</a:t>
            </a:r>
          </a:p>
          <a:p>
            <a:pPr lvl="1"/>
            <a:r>
              <a:rPr lang="cs-CZ" dirty="0"/>
              <a:t>Kniha </a:t>
            </a:r>
            <a:r>
              <a:rPr lang="cs-CZ" i="1" dirty="0"/>
              <a:t>Skeptický chemik</a:t>
            </a:r>
          </a:p>
          <a:p>
            <a:pPr lvl="1"/>
            <a:r>
              <a:rPr lang="cs-CZ" dirty="0"/>
              <a:t>Psal i na poli teologie – </a:t>
            </a:r>
            <a:r>
              <a:rPr lang="cs-CZ" dirty="0" err="1"/>
              <a:t>Boylovy</a:t>
            </a:r>
            <a:r>
              <a:rPr lang="cs-CZ" dirty="0"/>
              <a:t> přednášky</a:t>
            </a:r>
          </a:p>
          <a:p>
            <a:pPr lvl="1"/>
            <a:r>
              <a:rPr lang="cs-CZ" dirty="0"/>
              <a:t>Formuloval tzv. </a:t>
            </a:r>
            <a:r>
              <a:rPr lang="cs-CZ" dirty="0" err="1"/>
              <a:t>Boylův</a:t>
            </a:r>
            <a:r>
              <a:rPr lang="cs-CZ" dirty="0"/>
              <a:t> zákon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50B4EC3-A818-CCFA-7D3F-C75F1B002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54" y="429682"/>
            <a:ext cx="2376220" cy="2999318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xmlns="" id="{E170B27A-9B78-A018-F4F3-9601A0845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740" y="2891129"/>
            <a:ext cx="2176731" cy="353718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5CC4AB84-1CE2-5DF7-ABFF-CA0E36BF309D}"/>
              </a:ext>
            </a:extLst>
          </p:cNvPr>
          <p:cNvSpPr txBox="1"/>
          <p:nvPr/>
        </p:nvSpPr>
        <p:spPr>
          <a:xfrm>
            <a:off x="7947588" y="985096"/>
            <a:ext cx="1068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R. </a:t>
            </a:r>
            <a:r>
              <a:rPr lang="cs-CZ" sz="1400" dirty="0" err="1"/>
              <a:t>Boyle</a:t>
            </a:r>
            <a:endParaRPr lang="cs-CZ" sz="14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BD69F127-C4DF-8155-96D8-645907B4D912}"/>
              </a:ext>
            </a:extLst>
          </p:cNvPr>
          <p:cNvSpPr txBox="1"/>
          <p:nvPr/>
        </p:nvSpPr>
        <p:spPr>
          <a:xfrm>
            <a:off x="5315484" y="4659723"/>
            <a:ext cx="1572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Skeptický chemik - 1680</a:t>
            </a:r>
          </a:p>
        </p:txBody>
      </p:sp>
    </p:spTree>
    <p:extLst>
      <p:ext uri="{BB962C8B-B14F-4D97-AF65-F5344CB8AC3E}">
        <p14:creationId xmlns:p14="http://schemas.microsoft.com/office/powerpoint/2010/main" val="1062702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161FEF5-A604-94B7-7D13-8F41749B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18. Století – Období vědecké revoluce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B532168-D408-021B-18C9-1C126055D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Průmyslová revoluce v Británii – ve zbytku Evropy až od konce 18. stol.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8284A4B-02B3-8C2F-6A7E-53958F02D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33" y="2506262"/>
            <a:ext cx="4035132" cy="398661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0D3755C1-8938-4965-88D8-C7649597B83A}"/>
              </a:ext>
            </a:extLst>
          </p:cNvPr>
          <p:cNvSpPr txBox="1"/>
          <p:nvPr/>
        </p:nvSpPr>
        <p:spPr>
          <a:xfrm>
            <a:off x="760575" y="6311900"/>
            <a:ext cx="201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GB nerostné zdroje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C9EE12A7-D389-F7DD-2383-42734CF53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53" y="2341549"/>
            <a:ext cx="3349984" cy="250925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20E3D2BB-5F14-2425-F1AF-CE9D49EBA2D7}"/>
              </a:ext>
            </a:extLst>
          </p:cNvPr>
          <p:cNvSpPr txBox="1"/>
          <p:nvPr/>
        </p:nvSpPr>
        <p:spPr>
          <a:xfrm>
            <a:off x="4873332" y="4985740"/>
            <a:ext cx="2119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Změna hustoty populace</a:t>
            </a:r>
          </a:p>
        </p:txBody>
      </p:sp>
      <p:pic>
        <p:nvPicPr>
          <p:cNvPr id="11" name="Obrázek 10" descr="Obsah obrázku text, perokresba&#10;&#10;Popis byl vytvořen automaticky">
            <a:extLst>
              <a:ext uri="{FF2B5EF4-FFF2-40B4-BE49-F238E27FC236}">
                <a16:creationId xmlns:a16="http://schemas.microsoft.com/office/drawing/2014/main" xmlns="" id="{AB50AF85-B252-96DF-249E-9B6F798EBF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349" y="2341549"/>
            <a:ext cx="2552700" cy="179070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06500C87-94C7-CC19-AB7A-70126D6EA3C2}"/>
              </a:ext>
            </a:extLst>
          </p:cNvPr>
          <p:cNvSpPr txBox="1"/>
          <p:nvPr/>
        </p:nvSpPr>
        <p:spPr>
          <a:xfrm>
            <a:off x="9041450" y="4426721"/>
            <a:ext cx="219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Tkalcovský stav</a:t>
            </a:r>
          </a:p>
        </p:txBody>
      </p:sp>
      <p:pic>
        <p:nvPicPr>
          <p:cNvPr id="7" name="Obrázek 6" descr="Obsah obrázku text, exteriér, budova, černá&#10;&#10;Popis byl vytvořen automaticky">
            <a:extLst>
              <a:ext uri="{FF2B5EF4-FFF2-40B4-BE49-F238E27FC236}">
                <a16:creationId xmlns:a16="http://schemas.microsoft.com/office/drawing/2014/main" xmlns="" id="{6704B7E8-4BFD-F2B4-D5E6-73589FB93E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688" y="4777850"/>
            <a:ext cx="2850022" cy="184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04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8790892-ACEC-A7D7-DB4D-C10C382CC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Parní stroj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E2644E5-C47A-BABF-93B6-8D5B1929D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Zmínky již v 1. st </a:t>
            </a:r>
            <a:r>
              <a:rPr lang="cs-CZ" dirty="0" err="1"/>
              <a:t>nl</a:t>
            </a:r>
            <a:r>
              <a:rPr lang="cs-CZ" dirty="0"/>
              <a:t> v Egyptě</a:t>
            </a:r>
          </a:p>
          <a:p>
            <a:r>
              <a:rPr lang="cs-CZ" dirty="0"/>
              <a:t>Thomas </a:t>
            </a:r>
            <a:r>
              <a:rPr lang="cs-CZ" dirty="0" err="1"/>
              <a:t>Savery</a:t>
            </a:r>
            <a:r>
              <a:rPr lang="cs-CZ" dirty="0"/>
              <a:t> – 1. patent na parní stroj - 1698</a:t>
            </a:r>
          </a:p>
          <a:p>
            <a:r>
              <a:rPr lang="cs-CZ" dirty="0"/>
              <a:t>Thomas </a:t>
            </a:r>
            <a:r>
              <a:rPr lang="cs-CZ" dirty="0" err="1"/>
              <a:t>Newcomen</a:t>
            </a:r>
            <a:r>
              <a:rPr lang="cs-CZ" dirty="0"/>
              <a:t> – Zdokonalil model T. </a:t>
            </a:r>
            <a:r>
              <a:rPr lang="cs-CZ" dirty="0" err="1"/>
              <a:t>Saveryho</a:t>
            </a:r>
            <a:endParaRPr lang="cs-CZ" dirty="0"/>
          </a:p>
          <a:p>
            <a:r>
              <a:rPr lang="cs-CZ" dirty="0"/>
              <a:t>James Watt – 1765- zdokonalení parního stroje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B49F7F00-CA26-3453-FECA-DE4AD4294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952" y="3855451"/>
            <a:ext cx="1591829" cy="240896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F9CA1738-BADF-7172-BE98-AF9ECADFC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077" y="3887932"/>
            <a:ext cx="1781175" cy="25717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228E42DB-25EE-1C43-4E8C-A2E88B9688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712" y="1511444"/>
            <a:ext cx="2771775" cy="475297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DF0D286E-8BA9-BABE-9D16-250C4BECBF50}"/>
              </a:ext>
            </a:extLst>
          </p:cNvPr>
          <p:cNvSpPr txBox="1"/>
          <p:nvPr/>
        </p:nvSpPr>
        <p:spPr>
          <a:xfrm>
            <a:off x="9328727" y="1136198"/>
            <a:ext cx="1514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J. Watt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470C873E-2DBB-1EC7-350F-98503A7187BB}"/>
              </a:ext>
            </a:extLst>
          </p:cNvPr>
          <p:cNvSpPr txBox="1"/>
          <p:nvPr/>
        </p:nvSpPr>
        <p:spPr>
          <a:xfrm>
            <a:off x="1080655" y="6492875"/>
            <a:ext cx="1200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T. </a:t>
            </a:r>
            <a:r>
              <a:rPr lang="cs-CZ" sz="1400" dirty="0" err="1"/>
              <a:t>Nowcomen</a:t>
            </a:r>
            <a:endParaRPr lang="cs-CZ" sz="14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97206778-AF29-6911-53DE-CB1339A43CCB}"/>
              </a:ext>
            </a:extLst>
          </p:cNvPr>
          <p:cNvSpPr txBox="1"/>
          <p:nvPr/>
        </p:nvSpPr>
        <p:spPr>
          <a:xfrm>
            <a:off x="5597237" y="6459682"/>
            <a:ext cx="2466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aeolipile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68941984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402</Words>
  <Application>Microsoft Office PowerPoint</Application>
  <PresentationFormat>Širokoúhlá obrazovka</PresentationFormat>
  <Paragraphs>104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Linux Libertine</vt:lpstr>
      <vt:lpstr>Motiv Office</vt:lpstr>
      <vt:lpstr>Historie chemie</vt:lpstr>
      <vt:lpstr>Zakládání vědeckých společností</vt:lpstr>
      <vt:lpstr>Zakládání vědeckých společností</vt:lpstr>
      <vt:lpstr>Zakládání vědeckých společností</vt:lpstr>
      <vt:lpstr>Iatrochemie</vt:lpstr>
      <vt:lpstr>Pneumatická chemie</vt:lpstr>
      <vt:lpstr>Pneumatická chemie</vt:lpstr>
      <vt:lpstr>18. Století – Období vědecké revoluce</vt:lpstr>
      <vt:lpstr>Parní stroj</vt:lpstr>
      <vt:lpstr>Zemědělství</vt:lpstr>
      <vt:lpstr>Chemie</vt:lpstr>
      <vt:lpstr>Zdroje</vt:lpstr>
      <vt:lpstr>Zdroje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Historie chemie</dc:title>
  <dc:creator>Radka Hejmalová</dc:creator>
  <cp:lastModifiedBy>Cídlová</cp:lastModifiedBy>
  <cp:revision>4</cp:revision>
  <dcterms:created xsi:type="dcterms:W3CDTF">2022-10-19T19:42:59Z</dcterms:created>
  <dcterms:modified xsi:type="dcterms:W3CDTF">2022-11-11T12:31:26Z</dcterms:modified>
</cp:coreProperties>
</file>