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73" r:id="rId13"/>
    <p:sldId id="271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879FF-5B6A-4E15-A361-CB93D00341D3}" v="15" dt="2021-11-06T14:27:52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ayerová" userId="027d5805-f82f-46df-a316-7ad7fdb7666f" providerId="ADAL" clId="{BB3879FF-5B6A-4E15-A361-CB93D00341D3}"/>
    <pc:docChg chg="custSel addSld modSld sldOrd">
      <pc:chgData name="Anna Bayerová" userId="027d5805-f82f-46df-a316-7ad7fdb7666f" providerId="ADAL" clId="{BB3879FF-5B6A-4E15-A361-CB93D00341D3}" dt="2021-11-07T23:23:38.574" v="126" actId="5793"/>
      <pc:docMkLst>
        <pc:docMk/>
      </pc:docMkLst>
      <pc:sldChg chg="modSp mod">
        <pc:chgData name="Anna Bayerová" userId="027d5805-f82f-46df-a316-7ad7fdb7666f" providerId="ADAL" clId="{BB3879FF-5B6A-4E15-A361-CB93D00341D3}" dt="2021-11-07T23:23:38.574" v="126" actId="5793"/>
        <pc:sldMkLst>
          <pc:docMk/>
          <pc:sldMk cId="3957244742" sldId="257"/>
        </pc:sldMkLst>
        <pc:spChg chg="mod">
          <ac:chgData name="Anna Bayerová" userId="027d5805-f82f-46df-a316-7ad7fdb7666f" providerId="ADAL" clId="{BB3879FF-5B6A-4E15-A361-CB93D00341D3}" dt="2021-11-07T23:23:38.574" v="126" actId="5793"/>
          <ac:spMkLst>
            <pc:docMk/>
            <pc:sldMk cId="3957244742" sldId="257"/>
            <ac:spMk id="2" creationId="{00000000-0000-0000-0000-000000000000}"/>
          </ac:spMkLst>
        </pc:spChg>
      </pc:sldChg>
      <pc:sldChg chg="modSp mod">
        <pc:chgData name="Anna Bayerová" userId="027d5805-f82f-46df-a316-7ad7fdb7666f" providerId="ADAL" clId="{BB3879FF-5B6A-4E15-A361-CB93D00341D3}" dt="2021-11-06T12:41:37.657" v="33" actId="20577"/>
        <pc:sldMkLst>
          <pc:docMk/>
          <pc:sldMk cId="3949304200" sldId="258"/>
        </pc:sldMkLst>
        <pc:spChg chg="mod">
          <ac:chgData name="Anna Bayerová" userId="027d5805-f82f-46df-a316-7ad7fdb7666f" providerId="ADAL" clId="{BB3879FF-5B6A-4E15-A361-CB93D00341D3}" dt="2021-11-06T12:41:37.657" v="33" actId="20577"/>
          <ac:spMkLst>
            <pc:docMk/>
            <pc:sldMk cId="3949304200" sldId="258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BB3879FF-5B6A-4E15-A361-CB93D00341D3}" dt="2021-11-06T12:42:23.358" v="74" actId="113"/>
        <pc:sldMkLst>
          <pc:docMk/>
          <pc:sldMk cId="1788491853" sldId="259"/>
        </pc:sldMkLst>
        <pc:spChg chg="mod">
          <ac:chgData name="Anna Bayerová" userId="027d5805-f82f-46df-a316-7ad7fdb7666f" providerId="ADAL" clId="{BB3879FF-5B6A-4E15-A361-CB93D00341D3}" dt="2021-11-06T12:42:23.358" v="74" actId="113"/>
          <ac:spMkLst>
            <pc:docMk/>
            <pc:sldMk cId="1788491853" sldId="259"/>
            <ac:spMk id="2" creationId="{00000000-0000-0000-0000-000000000000}"/>
          </ac:spMkLst>
        </pc:spChg>
      </pc:sldChg>
      <pc:sldChg chg="modSp mod">
        <pc:chgData name="Anna Bayerová" userId="027d5805-f82f-46df-a316-7ad7fdb7666f" providerId="ADAL" clId="{BB3879FF-5B6A-4E15-A361-CB93D00341D3}" dt="2021-11-06T12:39:23.261" v="2" actId="207"/>
        <pc:sldMkLst>
          <pc:docMk/>
          <pc:sldMk cId="3257459271" sldId="260"/>
        </pc:sldMkLst>
        <pc:spChg chg="mod">
          <ac:chgData name="Anna Bayerová" userId="027d5805-f82f-46df-a316-7ad7fdb7666f" providerId="ADAL" clId="{BB3879FF-5B6A-4E15-A361-CB93D00341D3}" dt="2021-11-06T12:39:23.261" v="2" actId="207"/>
          <ac:spMkLst>
            <pc:docMk/>
            <pc:sldMk cId="3257459271" sldId="260"/>
            <ac:spMk id="2" creationId="{00000000-0000-0000-0000-000000000000}"/>
          </ac:spMkLst>
        </pc:spChg>
      </pc:sldChg>
      <pc:sldChg chg="modSp mod">
        <pc:chgData name="Anna Bayerová" userId="027d5805-f82f-46df-a316-7ad7fdb7666f" providerId="ADAL" clId="{BB3879FF-5B6A-4E15-A361-CB93D00341D3}" dt="2021-11-06T12:39:28.865" v="3" actId="207"/>
        <pc:sldMkLst>
          <pc:docMk/>
          <pc:sldMk cId="3589607384" sldId="261"/>
        </pc:sldMkLst>
        <pc:spChg chg="mod">
          <ac:chgData name="Anna Bayerová" userId="027d5805-f82f-46df-a316-7ad7fdb7666f" providerId="ADAL" clId="{BB3879FF-5B6A-4E15-A361-CB93D00341D3}" dt="2021-11-06T12:39:28.865" v="3" actId="207"/>
          <ac:spMkLst>
            <pc:docMk/>
            <pc:sldMk cId="3589607384" sldId="261"/>
            <ac:spMk id="2" creationId="{00000000-0000-0000-0000-000000000000}"/>
          </ac:spMkLst>
        </pc:spChg>
      </pc:sldChg>
      <pc:sldChg chg="modSp mod">
        <pc:chgData name="Anna Bayerová" userId="027d5805-f82f-46df-a316-7ad7fdb7666f" providerId="ADAL" clId="{BB3879FF-5B6A-4E15-A361-CB93D00341D3}" dt="2021-11-06T12:42:09.015" v="73" actId="20577"/>
        <pc:sldMkLst>
          <pc:docMk/>
          <pc:sldMk cId="979287449" sldId="262"/>
        </pc:sldMkLst>
        <pc:spChg chg="mod">
          <ac:chgData name="Anna Bayerová" userId="027d5805-f82f-46df-a316-7ad7fdb7666f" providerId="ADAL" clId="{BB3879FF-5B6A-4E15-A361-CB93D00341D3}" dt="2021-11-06T12:42:09.015" v="73" actId="20577"/>
          <ac:spMkLst>
            <pc:docMk/>
            <pc:sldMk cId="979287449" sldId="262"/>
            <ac:spMk id="2" creationId="{00000000-0000-0000-0000-000000000000}"/>
          </ac:spMkLst>
        </pc:spChg>
      </pc:sldChg>
      <pc:sldChg chg="modSp mod">
        <pc:chgData name="Anna Bayerová" userId="027d5805-f82f-46df-a316-7ad7fdb7666f" providerId="ADAL" clId="{BB3879FF-5B6A-4E15-A361-CB93D00341D3}" dt="2021-11-06T12:42:39.161" v="75" actId="113"/>
        <pc:sldMkLst>
          <pc:docMk/>
          <pc:sldMk cId="3414250675" sldId="264"/>
        </pc:sldMkLst>
        <pc:spChg chg="mod">
          <ac:chgData name="Anna Bayerová" userId="027d5805-f82f-46df-a316-7ad7fdb7666f" providerId="ADAL" clId="{BB3879FF-5B6A-4E15-A361-CB93D00341D3}" dt="2021-11-06T12:42:39.161" v="75" actId="113"/>
          <ac:spMkLst>
            <pc:docMk/>
            <pc:sldMk cId="3414250675" sldId="264"/>
            <ac:spMk id="2" creationId="{00000000-0000-0000-0000-000000000000}"/>
          </ac:spMkLst>
        </pc:spChg>
      </pc:sldChg>
      <pc:sldChg chg="modSp mod">
        <pc:chgData name="Anna Bayerová" userId="027d5805-f82f-46df-a316-7ad7fdb7666f" providerId="ADAL" clId="{BB3879FF-5B6A-4E15-A361-CB93D00341D3}" dt="2021-11-06T14:24:11.134" v="79" actId="207"/>
        <pc:sldMkLst>
          <pc:docMk/>
          <pc:sldMk cId="2860926287" sldId="267"/>
        </pc:sldMkLst>
        <pc:spChg chg="mod">
          <ac:chgData name="Anna Bayerová" userId="027d5805-f82f-46df-a316-7ad7fdb7666f" providerId="ADAL" clId="{BB3879FF-5B6A-4E15-A361-CB93D00341D3}" dt="2021-11-06T14:24:11.134" v="79" actId="207"/>
          <ac:spMkLst>
            <pc:docMk/>
            <pc:sldMk cId="2860926287" sldId="267"/>
            <ac:spMk id="2" creationId="{00000000-0000-0000-0000-000000000000}"/>
          </ac:spMkLst>
        </pc:spChg>
        <pc:spChg chg="mod">
          <ac:chgData name="Anna Bayerová" userId="027d5805-f82f-46df-a316-7ad7fdb7666f" providerId="ADAL" clId="{BB3879FF-5B6A-4E15-A361-CB93D00341D3}" dt="2021-11-06T12:40:11.661" v="5" actId="113"/>
          <ac:spMkLst>
            <pc:docMk/>
            <pc:sldMk cId="2860926287" sldId="267"/>
            <ac:spMk id="4" creationId="{00000000-0000-0000-0000-000000000000}"/>
          </ac:spMkLst>
        </pc:spChg>
      </pc:sldChg>
      <pc:sldChg chg="modSp mod">
        <pc:chgData name="Anna Bayerová" userId="027d5805-f82f-46df-a316-7ad7fdb7666f" providerId="ADAL" clId="{BB3879FF-5B6A-4E15-A361-CB93D00341D3}" dt="2021-11-06T14:24:16.362" v="80" actId="207"/>
        <pc:sldMkLst>
          <pc:docMk/>
          <pc:sldMk cId="3520511122" sldId="268"/>
        </pc:sldMkLst>
        <pc:spChg chg="mod">
          <ac:chgData name="Anna Bayerová" userId="027d5805-f82f-46df-a316-7ad7fdb7666f" providerId="ADAL" clId="{BB3879FF-5B6A-4E15-A361-CB93D00341D3}" dt="2021-11-06T14:24:16.362" v="80" actId="207"/>
          <ac:spMkLst>
            <pc:docMk/>
            <pc:sldMk cId="3520511122" sldId="268"/>
            <ac:spMk id="2" creationId="{00000000-0000-0000-0000-000000000000}"/>
          </ac:spMkLst>
        </pc:spChg>
      </pc:sldChg>
      <pc:sldChg chg="modSp mod">
        <pc:chgData name="Anna Bayerová" userId="027d5805-f82f-46df-a316-7ad7fdb7666f" providerId="ADAL" clId="{BB3879FF-5B6A-4E15-A361-CB93D00341D3}" dt="2021-11-06T14:24:21.271" v="81" actId="207"/>
        <pc:sldMkLst>
          <pc:docMk/>
          <pc:sldMk cId="1882826298" sldId="269"/>
        </pc:sldMkLst>
        <pc:spChg chg="mod">
          <ac:chgData name="Anna Bayerová" userId="027d5805-f82f-46df-a316-7ad7fdb7666f" providerId="ADAL" clId="{BB3879FF-5B6A-4E15-A361-CB93D00341D3}" dt="2021-11-06T14:24:21.271" v="81" actId="207"/>
          <ac:spMkLst>
            <pc:docMk/>
            <pc:sldMk cId="1882826298" sldId="269"/>
            <ac:spMk id="2" creationId="{00000000-0000-0000-0000-000000000000}"/>
          </ac:spMkLst>
        </pc:spChg>
        <pc:spChg chg="mod">
          <ac:chgData name="Anna Bayerová" userId="027d5805-f82f-46df-a316-7ad7fdb7666f" providerId="ADAL" clId="{BB3879FF-5B6A-4E15-A361-CB93D00341D3}" dt="2021-11-06T12:40:28.564" v="7" actId="113"/>
          <ac:spMkLst>
            <pc:docMk/>
            <pc:sldMk cId="1882826298" sldId="269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BB3879FF-5B6A-4E15-A361-CB93D00341D3}" dt="2021-11-06T14:24:27.002" v="82" actId="207"/>
        <pc:sldMkLst>
          <pc:docMk/>
          <pc:sldMk cId="1179579045" sldId="270"/>
        </pc:sldMkLst>
        <pc:spChg chg="mod">
          <ac:chgData name="Anna Bayerová" userId="027d5805-f82f-46df-a316-7ad7fdb7666f" providerId="ADAL" clId="{BB3879FF-5B6A-4E15-A361-CB93D00341D3}" dt="2021-11-06T14:24:27.002" v="82" actId="207"/>
          <ac:spMkLst>
            <pc:docMk/>
            <pc:sldMk cId="1179579045" sldId="270"/>
            <ac:spMk id="2" creationId="{00000000-0000-0000-0000-000000000000}"/>
          </ac:spMkLst>
        </pc:spChg>
        <pc:spChg chg="mod">
          <ac:chgData name="Anna Bayerová" userId="027d5805-f82f-46df-a316-7ad7fdb7666f" providerId="ADAL" clId="{BB3879FF-5B6A-4E15-A361-CB93D00341D3}" dt="2021-11-06T12:40:52.018" v="10" actId="207"/>
          <ac:spMkLst>
            <pc:docMk/>
            <pc:sldMk cId="1179579045" sldId="270"/>
            <ac:spMk id="3" creationId="{00000000-0000-0000-0000-000000000000}"/>
          </ac:spMkLst>
        </pc:spChg>
      </pc:sldChg>
      <pc:sldChg chg="modSp mod">
        <pc:chgData name="Anna Bayerová" userId="027d5805-f82f-46df-a316-7ad7fdb7666f" providerId="ADAL" clId="{BB3879FF-5B6A-4E15-A361-CB93D00341D3}" dt="2021-11-06T14:24:05.392" v="78" actId="207"/>
        <pc:sldMkLst>
          <pc:docMk/>
          <pc:sldMk cId="713853493" sldId="271"/>
        </pc:sldMkLst>
        <pc:spChg chg="mod">
          <ac:chgData name="Anna Bayerová" userId="027d5805-f82f-46df-a316-7ad7fdb7666f" providerId="ADAL" clId="{BB3879FF-5B6A-4E15-A361-CB93D00341D3}" dt="2021-11-06T14:24:05.392" v="78" actId="207"/>
          <ac:spMkLst>
            <pc:docMk/>
            <pc:sldMk cId="713853493" sldId="271"/>
            <ac:spMk id="2" creationId="{00000000-0000-0000-0000-000000000000}"/>
          </ac:spMkLst>
        </pc:spChg>
      </pc:sldChg>
      <pc:sldChg chg="ord">
        <pc:chgData name="Anna Bayerová" userId="027d5805-f82f-46df-a316-7ad7fdb7666f" providerId="ADAL" clId="{BB3879FF-5B6A-4E15-A361-CB93D00341D3}" dt="2021-11-06T14:23:49.641" v="77"/>
        <pc:sldMkLst>
          <pc:docMk/>
          <pc:sldMk cId="2592982292" sldId="272"/>
        </pc:sldMkLst>
      </pc:sldChg>
      <pc:sldChg chg="addSp delSp modSp new mod">
        <pc:chgData name="Anna Bayerová" userId="027d5805-f82f-46df-a316-7ad7fdb7666f" providerId="ADAL" clId="{BB3879FF-5B6A-4E15-A361-CB93D00341D3}" dt="2021-11-06T14:27:52.245" v="115" actId="14100"/>
        <pc:sldMkLst>
          <pc:docMk/>
          <pc:sldMk cId="3439676811" sldId="273"/>
        </pc:sldMkLst>
        <pc:spChg chg="mod">
          <ac:chgData name="Anna Bayerová" userId="027d5805-f82f-46df-a316-7ad7fdb7666f" providerId="ADAL" clId="{BB3879FF-5B6A-4E15-A361-CB93D00341D3}" dt="2021-11-06T14:25:15.484" v="100" actId="113"/>
          <ac:spMkLst>
            <pc:docMk/>
            <pc:sldMk cId="3439676811" sldId="273"/>
            <ac:spMk id="2" creationId="{948C726D-E2E6-46B7-A842-AF37212E4E54}"/>
          </ac:spMkLst>
        </pc:spChg>
        <pc:spChg chg="del">
          <ac:chgData name="Anna Bayerová" userId="027d5805-f82f-46df-a316-7ad7fdb7666f" providerId="ADAL" clId="{BB3879FF-5B6A-4E15-A361-CB93D00341D3}" dt="2021-11-06T14:25:39.069" v="101"/>
          <ac:spMkLst>
            <pc:docMk/>
            <pc:sldMk cId="3439676811" sldId="273"/>
            <ac:spMk id="3" creationId="{43969B69-C49B-41CB-9E98-4DDE3025CDE2}"/>
          </ac:spMkLst>
        </pc:spChg>
        <pc:picChg chg="add mod">
          <ac:chgData name="Anna Bayerová" userId="027d5805-f82f-46df-a316-7ad7fdb7666f" providerId="ADAL" clId="{BB3879FF-5B6A-4E15-A361-CB93D00341D3}" dt="2021-11-06T14:27:49.606" v="114" actId="14100"/>
          <ac:picMkLst>
            <pc:docMk/>
            <pc:sldMk cId="3439676811" sldId="273"/>
            <ac:picMk id="1026" creationId="{CB8330D0-7680-4F63-876C-49CFB9D80979}"/>
          </ac:picMkLst>
        </pc:picChg>
        <pc:picChg chg="add mod">
          <ac:chgData name="Anna Bayerová" userId="027d5805-f82f-46df-a316-7ad7fdb7666f" providerId="ADAL" clId="{BB3879FF-5B6A-4E15-A361-CB93D00341D3}" dt="2021-11-06T14:27:00.427" v="107" actId="1076"/>
          <ac:picMkLst>
            <pc:docMk/>
            <pc:sldMk cId="3439676811" sldId="273"/>
            <ac:picMk id="1028" creationId="{AFC5E8FE-8D93-46E3-96B6-F76B995AEC66}"/>
          </ac:picMkLst>
        </pc:picChg>
        <pc:picChg chg="add mod">
          <ac:chgData name="Anna Bayerová" userId="027d5805-f82f-46df-a316-7ad7fdb7666f" providerId="ADAL" clId="{BB3879FF-5B6A-4E15-A361-CB93D00341D3}" dt="2021-11-06T14:27:19.167" v="109" actId="1076"/>
          <ac:picMkLst>
            <pc:docMk/>
            <pc:sldMk cId="3439676811" sldId="273"/>
            <ac:picMk id="1030" creationId="{496F6442-06DB-44C0-B05C-B62353E02ED6}"/>
          </ac:picMkLst>
        </pc:picChg>
        <pc:picChg chg="add mod">
          <ac:chgData name="Anna Bayerová" userId="027d5805-f82f-46df-a316-7ad7fdb7666f" providerId="ADAL" clId="{BB3879FF-5B6A-4E15-A361-CB93D00341D3}" dt="2021-11-06T14:27:52.245" v="115" actId="14100"/>
          <ac:picMkLst>
            <pc:docMk/>
            <pc:sldMk cId="3439676811" sldId="273"/>
            <ac:picMk id="1032" creationId="{66F7A010-A011-4A20-AC92-5DB23293B7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9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2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0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71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70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5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31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97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00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9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0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7E6A-0CC8-425F-AA34-BF9EB4BC700B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E2348-A889-423B-875A-4339CB497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98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15-180#f5654233" TargetMode="External"/><Relationship Id="rId2" Type="http://schemas.openxmlformats.org/officeDocument/2006/relationships/hyperlink" Target="https://www.zakonyprolidi.cz/cs/2015-180#f565423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Hygiena školního prostředí</a:t>
            </a:r>
            <a:br>
              <a:rPr lang="cs-CZ" b="1" dirty="0"/>
            </a:br>
            <a:r>
              <a:rPr lang="cs-CZ" b="1" dirty="0"/>
              <a:t>Hygiena školského procesu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Školy</a:t>
            </a:r>
          </a:p>
          <a:p>
            <a:r>
              <a:rPr lang="cs-CZ" b="1" dirty="0"/>
              <a:t>Práce žáků</a:t>
            </a:r>
          </a:p>
        </p:txBody>
      </p:sp>
    </p:spTree>
    <p:extLst>
      <p:ext uri="{BB962C8B-B14F-4D97-AF65-F5344CB8AC3E}">
        <p14:creationId xmlns:p14="http://schemas.microsoft.com/office/powerpoint/2010/main" val="610853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Délka vyučovacího dne</a:t>
            </a:r>
            <a:br>
              <a:rPr lang="cs-CZ" b="1" dirty="0"/>
            </a:br>
            <a:r>
              <a:rPr lang="cs-CZ" b="1" dirty="0"/>
              <a:t>Rozvrh hodin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Forma vyučování (dopolední, odpolední, celodenní péče)</a:t>
            </a:r>
          </a:p>
          <a:p>
            <a:r>
              <a:rPr lang="cs-CZ" dirty="0"/>
              <a:t>Počet vyučovacích hodin </a:t>
            </a:r>
          </a:p>
          <a:p>
            <a:r>
              <a:rPr lang="cs-CZ" dirty="0"/>
              <a:t>Rozvrh (řazení předmětů)</a:t>
            </a:r>
          </a:p>
        </p:txBody>
      </p:sp>
    </p:spTree>
    <p:extLst>
      <p:ext uri="{BB962C8B-B14F-4D97-AF65-F5344CB8AC3E}">
        <p14:creationId xmlns:p14="http://schemas.microsoft.com/office/powerpoint/2010/main" val="6192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Formy odpočinku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Mikropauzy</a:t>
            </a:r>
            <a:r>
              <a:rPr lang="cs-CZ" dirty="0"/>
              <a:t> – u dětí na 1. stupni časové úseky po 10 min, u 3.- 5. tříd po 15 min</a:t>
            </a:r>
          </a:p>
          <a:p>
            <a:r>
              <a:rPr lang="cs-CZ" dirty="0"/>
              <a:t>Změna činností</a:t>
            </a:r>
          </a:p>
          <a:p>
            <a:r>
              <a:rPr lang="cs-CZ" dirty="0"/>
              <a:t>Přestávky (určené školní řádem, školský zákon)</a:t>
            </a:r>
          </a:p>
          <a:p>
            <a:r>
              <a:rPr lang="cs-CZ" dirty="0"/>
              <a:t>Aktivní odpočinek</a:t>
            </a:r>
          </a:p>
          <a:p>
            <a:r>
              <a:rPr lang="cs-CZ" dirty="0"/>
              <a:t>Škola v přírodě</a:t>
            </a:r>
          </a:p>
        </p:txBody>
      </p:sp>
    </p:spTree>
    <p:extLst>
      <p:ext uri="{BB962C8B-B14F-4D97-AF65-F5344CB8AC3E}">
        <p14:creationId xmlns:p14="http://schemas.microsoft.com/office/powerpoint/2010/main" val="34464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C726D-E2E6-46B7-A842-AF37212E4E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cs-CZ" b="1" dirty="0"/>
              <a:t>Praktická výuka</a:t>
            </a:r>
          </a:p>
        </p:txBody>
      </p:sp>
      <p:pic>
        <p:nvPicPr>
          <p:cNvPr id="1026" name="Picture 2" descr="I dačické střední školy učí na dálku. Jak se dá nahradit praktická výuka? |  Jižní Čechy Teď!">
            <a:extLst>
              <a:ext uri="{FF2B5EF4-FFF2-40B4-BE49-F238E27FC236}">
                <a16:creationId xmlns:a16="http://schemas.microsoft.com/office/drawing/2014/main" id="{CB8330D0-7680-4F63-876C-49CFB9D809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8800"/>
            <a:ext cx="3466728" cy="23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čiliště lákají na pestřejší nabídku oborů. V Plané přibudou cukráři a  řezníci | iROZHLAS - spolehlivé zprávy">
            <a:extLst>
              <a:ext uri="{FF2B5EF4-FFF2-40B4-BE49-F238E27FC236}">
                <a16:creationId xmlns:a16="http://schemas.microsoft.com/office/drawing/2014/main" id="{AFC5E8FE-8D93-46E3-96B6-F76B995A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2952328" cy="19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ahradnická výroba – učební obory – E – Střední odborná škola Jarov">
            <a:extLst>
              <a:ext uri="{FF2B5EF4-FFF2-40B4-BE49-F238E27FC236}">
                <a16:creationId xmlns:a16="http://schemas.microsoft.com/office/drawing/2014/main" id="{496F6442-06DB-44C0-B05C-B62353E02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74" y="465313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dravotní laborant: práce a plat - Kupní Síla">
            <a:extLst>
              <a:ext uri="{FF2B5EF4-FFF2-40B4-BE49-F238E27FC236}">
                <a16:creationId xmlns:a16="http://schemas.microsoft.com/office/drawing/2014/main" id="{66F7A010-A011-4A20-AC92-5DB23293B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4" y="4276413"/>
            <a:ext cx="3466728" cy="23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7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Práce mladistvých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Vyhláška č. 180/2015 Sb.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i="1" dirty="0">
                <a:solidFill>
                  <a:schemeClr val="tx2">
                    <a:lumMod val="75000"/>
                  </a:schemeClr>
                </a:solidFill>
              </a:rPr>
              <a:t>Vyhláška o pracích a pracovištích</a:t>
            </a:r>
            <a:r>
              <a:rPr lang="cs-CZ" i="1" dirty="0"/>
              <a:t>, které jsou zakázány těhotným zaměstnankyním, zaměstnankyním, které kojí, a zaměstnankyním-matkám do konce devátého měsíce po porodu</a:t>
            </a:r>
            <a:r>
              <a:rPr lang="cs-CZ" b="1" i="1" dirty="0">
                <a:solidFill>
                  <a:schemeClr val="tx2">
                    <a:lumMod val="75000"/>
                  </a:schemeClr>
                </a:solidFill>
              </a:rPr>
              <a:t>, o pracích a pracovištích, které jsou zakázány mladistvým zaměstnancům, a o podmínkách, za nichž mohou mladiství zaměstnanci výjimečně tyto práce konat z důvodu přípravy na povolání (vyhláška o zakázaných pracích a pracovištích)</a:t>
            </a:r>
            <a:br>
              <a:rPr lang="cs-CZ" b="1" dirty="0">
                <a:solidFill>
                  <a:schemeClr val="tx2">
                    <a:lumMod val="75000"/>
                  </a:schemeClr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85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Vyhláška č. 180/2015 Sb.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980728"/>
            <a:ext cx="8219256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/>
              <a:t>§ 5</a:t>
            </a:r>
          </a:p>
          <a:p>
            <a:pPr marL="0" indent="0">
              <a:buNone/>
            </a:pPr>
            <a:r>
              <a:rPr lang="cs-CZ" sz="1400" b="1" dirty="0"/>
              <a:t>(1)</a:t>
            </a:r>
            <a:r>
              <a:rPr lang="cs-CZ" sz="1400" dirty="0"/>
              <a:t> </a:t>
            </a:r>
            <a:r>
              <a:rPr lang="cs-CZ" sz="1400" b="1" dirty="0">
                <a:solidFill>
                  <a:srgbClr val="FF0000"/>
                </a:solidFill>
              </a:rPr>
              <a:t>Mladistvým zaměstnancům jsou zakázány práce</a:t>
            </a:r>
          </a:p>
          <a:p>
            <a:pPr marL="0" indent="0">
              <a:buNone/>
            </a:pPr>
            <a:r>
              <a:rPr lang="cs-CZ" sz="1400" b="1" dirty="0"/>
              <a:t>a)</a:t>
            </a:r>
            <a:r>
              <a:rPr lang="cs-CZ" sz="1400" dirty="0"/>
              <a:t> rizikové,</a:t>
            </a:r>
          </a:p>
          <a:p>
            <a:pPr marL="0" indent="0">
              <a:buNone/>
            </a:pPr>
            <a:r>
              <a:rPr lang="cs-CZ" sz="1400" b="1" dirty="0"/>
              <a:t>b)</a:t>
            </a:r>
            <a:r>
              <a:rPr lang="cs-CZ" sz="1400" dirty="0"/>
              <a:t> vyžadující používání izolačních dýchacích přístrojů,</a:t>
            </a:r>
          </a:p>
          <a:p>
            <a:pPr marL="0" indent="0">
              <a:buNone/>
            </a:pPr>
            <a:r>
              <a:rPr lang="cs-CZ" sz="1400" b="1" dirty="0"/>
              <a:t>c)</a:t>
            </a:r>
            <a:r>
              <a:rPr lang="cs-CZ" sz="1400" dirty="0"/>
              <a:t> vykonávané velkými svalovými skupinami s převažující dynamickou složkou svalové práce podle jiného právního předpisu upravujícího podmínky ochrany zdraví při práci,</a:t>
            </a:r>
          </a:p>
          <a:p>
            <a:r>
              <a:rPr lang="cs-CZ" sz="1400" b="1" dirty="0"/>
              <a:t>1.</a:t>
            </a:r>
            <a:r>
              <a:rPr lang="cs-CZ" sz="1400" dirty="0"/>
              <a:t> při nichž jsou překračovány hygienické limity energetického výdeje pro dívky nebo chlapce,</a:t>
            </a:r>
          </a:p>
          <a:p>
            <a:r>
              <a:rPr lang="cs-CZ" sz="1400" b="1" dirty="0"/>
              <a:t>2.</a:t>
            </a:r>
            <a:r>
              <a:rPr lang="cs-CZ" sz="1400" dirty="0"/>
              <a:t> spojené s ruční manipulací s břemenem, jehož hmotnost při občasné manipulaci překračuje u chlapců 20 kg nebo při časté manipulaci 15 kg, u dívek pak při občasné manipulaci 15 kg nebo při časté manipulaci 10 kg,</a:t>
            </a:r>
          </a:p>
          <a:p>
            <a:r>
              <a:rPr lang="cs-CZ" sz="1400" b="1" dirty="0"/>
              <a:t>3.</a:t>
            </a:r>
            <a:r>
              <a:rPr lang="cs-CZ" sz="1400" dirty="0"/>
              <a:t> při nichž směnová kumulativní hmotnost ručně manipulovaného břemene překračuje u chlapců 5500 kg a u dívek 4000 kg za průměrnou směnu,</a:t>
            </a:r>
          </a:p>
          <a:p>
            <a:r>
              <a:rPr lang="cs-CZ" sz="1400" b="1" dirty="0"/>
              <a:t>4.</a:t>
            </a:r>
            <a:r>
              <a:rPr lang="cs-CZ" sz="1400" dirty="0"/>
              <a:t> vykonávané vsedě chlapci, spojené s častým zvedáním a přenášením břemene o hmotnosti vyšší než 4,5 kg, nebo dívkami o hmotnosti vyšší než 2,5 kg,</a:t>
            </a:r>
          </a:p>
          <a:p>
            <a:r>
              <a:rPr lang="cs-CZ" sz="1400" b="1" dirty="0"/>
              <a:t>5.</a:t>
            </a:r>
            <a:r>
              <a:rPr lang="cs-CZ" sz="1400" dirty="0"/>
              <a:t> spojené s přepravou břemene pomocí jednoduchého bezmotorového prostředku, při nichž je chlapci vynakládaná tažná síla vyšší než 150 N nebo tlačná síla vyšší než 200 N nebo při nichž je dívkami vynakládaná tažná síla vyšší než 115 N nebo tlačná síla vyšší než 160 N,</a:t>
            </a:r>
          </a:p>
          <a:p>
            <a:pPr marL="0" indent="0">
              <a:buNone/>
            </a:pPr>
            <a:r>
              <a:rPr lang="cs-CZ" sz="1400" b="1" dirty="0"/>
              <a:t>d)</a:t>
            </a:r>
            <a:r>
              <a:rPr lang="cs-CZ" sz="1400" dirty="0"/>
              <a:t> vykonávané ve vnuceném pracovním tempu,</a:t>
            </a:r>
          </a:p>
          <a:p>
            <a:pPr marL="0" indent="0">
              <a:buNone/>
            </a:pPr>
            <a:r>
              <a:rPr lang="cs-CZ" sz="1400" b="1" dirty="0"/>
              <a:t>e)</a:t>
            </a:r>
            <a:r>
              <a:rPr lang="cs-CZ" sz="1400" dirty="0"/>
              <a:t> se zdroji ionizujícího záření</a:t>
            </a:r>
          </a:p>
          <a:p>
            <a:pPr marL="0" indent="0">
              <a:buNone/>
            </a:pPr>
            <a:r>
              <a:rPr lang="cs-CZ" sz="1400" b="1" dirty="0"/>
              <a:t>f)</a:t>
            </a:r>
            <a:r>
              <a:rPr lang="cs-CZ" sz="1400" dirty="0"/>
              <a:t> spojené s expozicí chemickým látkám nebo chemickým směsím označovaným standardními větami označujícími specifickou rizikovost podle jiného právního předpisu upravujícího chemické látky nebo chemické směsi nebo standardními větami o nebezpečnosti podle přímo použitelného předpisu Evropské unie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60926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sz="3600" b="1" dirty="0">
                <a:solidFill>
                  <a:srgbClr val="FF0000"/>
                </a:solidFill>
              </a:rPr>
              <a:t>Vyhláška č. 180/2015 Sb</a:t>
            </a:r>
            <a:r>
              <a:rPr lang="cs-CZ" b="1" dirty="0">
                <a:solidFill>
                  <a:srgbClr val="FF0000"/>
                </a:solidFill>
              </a:rPr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256584"/>
          </a:xfrm>
        </p:spPr>
        <p:txBody>
          <a:bodyPr>
            <a:noAutofit/>
          </a:bodyPr>
          <a:lstStyle/>
          <a:p>
            <a:r>
              <a:rPr lang="cs-CZ" sz="1200" b="1" dirty="0"/>
              <a:t>1.</a:t>
            </a:r>
            <a:r>
              <a:rPr lang="cs-CZ" sz="1200" dirty="0"/>
              <a:t> způsobujícím akutní nebo chronické otravy s těžkými nebo nevratnými účinky pro zdraví s větami R 23, R 24, R 25, R 26, R 27, R 28 nebo R 39 nebo jejich kombinacemi nebo s větou R 68 v kombinaci s větami R 20, R 21 nebo R 22 nebo s větou R 48 v kombinaci s větami R 20, R 21, R 22, R 23, R 24, R 25 nebo s větou R 33 anebo s větami H300, H301, H310, H311, H330 nebo H331 nebo jejich kombinacemi nebo s větami H370, H371, H372 nebo H373,</a:t>
            </a:r>
          </a:p>
          <a:p>
            <a:r>
              <a:rPr lang="cs-CZ" sz="1200" b="1" dirty="0"/>
              <a:t>2.</a:t>
            </a:r>
            <a:r>
              <a:rPr lang="cs-CZ" sz="1200" dirty="0"/>
              <a:t> klasifikovaným jako karcinogen kategorie 1, 2 nebo 3 s větami R 45, R 49 nebo R 40 anebo karcinogen kategorie 1A, 1B nebo 2 s větami H350, H350i nebo H351,</a:t>
            </a:r>
          </a:p>
          <a:p>
            <a:r>
              <a:rPr lang="cs-CZ" sz="1200" b="1" dirty="0"/>
              <a:t>3.</a:t>
            </a:r>
            <a:r>
              <a:rPr lang="cs-CZ" sz="1200" dirty="0"/>
              <a:t> klasifikovaným jako mutagen kategorie 1, 2 nebo 3 s větami R 46 nebo R 68 anebo mutagen v zárodečných buňkách kategorie 1A, 1B nebo 2 s větami H340 nebo H341,</a:t>
            </a:r>
          </a:p>
          <a:p>
            <a:r>
              <a:rPr lang="cs-CZ" sz="1200" b="1" dirty="0"/>
              <a:t>4.</a:t>
            </a:r>
            <a:r>
              <a:rPr lang="cs-CZ" sz="1200" dirty="0"/>
              <a:t> toxickým pro reprodukci kategorie 1, 2 nebo 3 s větami R 60 nebo R 61, R 62 nebo R 63 anebo kategorie 1A, 1B nebo 2 s větami H360, H360D, H360F, H360FD, H360Fd, H360Df, H361d, H361, H361f nebo H361fd,</a:t>
            </a:r>
          </a:p>
          <a:p>
            <a:r>
              <a:rPr lang="cs-CZ" sz="1200" b="1" dirty="0"/>
              <a:t>5.</a:t>
            </a:r>
            <a:r>
              <a:rPr lang="cs-CZ" sz="1200" dirty="0"/>
              <a:t> senzibilizujícím dýchací cesty nebo kůži s větami R 42 nebo R 43 nebo jejich kombinacemi anebo s větami H334 nebo H317,</a:t>
            </a:r>
          </a:p>
          <a:p>
            <a:r>
              <a:rPr lang="cs-CZ" sz="1200" b="1" dirty="0"/>
              <a:t>6.</a:t>
            </a:r>
            <a:r>
              <a:rPr lang="cs-CZ" sz="1200" dirty="0"/>
              <a:t> žíravým s větami R 34 nebo R 35 anebo s větou H314,</a:t>
            </a:r>
          </a:p>
          <a:p>
            <a:r>
              <a:rPr lang="cs-CZ" sz="1200" b="1" dirty="0"/>
              <a:t>7.</a:t>
            </a:r>
            <a:r>
              <a:rPr lang="cs-CZ" sz="1200" dirty="0"/>
              <a:t> dráždivým s větou R 41 anebo způsobující vážné poškození očí s větou H318,</a:t>
            </a:r>
          </a:p>
          <a:p>
            <a:r>
              <a:rPr lang="cs-CZ" sz="1200" b="1" dirty="0"/>
              <a:t>8.</a:t>
            </a:r>
            <a:r>
              <a:rPr lang="cs-CZ" sz="1200" dirty="0"/>
              <a:t> zdraví škodlivým s větou R 65 anebo nebezpečným při vdechnutí s větou H304,</a:t>
            </a:r>
          </a:p>
          <a:p>
            <a:r>
              <a:rPr lang="cs-CZ" sz="1200" b="1" dirty="0"/>
              <a:t>9.</a:t>
            </a:r>
            <a:r>
              <a:rPr lang="cs-CZ" sz="1200" dirty="0"/>
              <a:t> jako kapalinami s větami R 11 nebo R 12 anebo s hořlavými kapalinami kategorie 1 nebo 2 s větami H224 nebo H225, hořlavými plyny kategorie 1 nebo 2 s větou H220 nebo H221, s aerosoly kategorie 1 s větou H222, samovolně reagujícími látkami a směsmi typu A, B, C nebo D s větami H240, H241 nebo H242, výbušninami kategorie nestabilní výbušniny s větou H200 nebo výbušninami podtřídy 1.1 s větou H201, 1.2 s větou H202, 1.3 s větou H203, 1.4 s větou H204 nebo 1.5 s větou H205 anebo s organickými peroxidy typu A nebo B s větou H240 nebo H241,</a:t>
            </a:r>
          </a:p>
          <a:p>
            <a:pPr marL="0" indent="0">
              <a:buNone/>
            </a:pPr>
            <a:r>
              <a:rPr lang="cs-CZ" sz="1200" b="1" dirty="0"/>
              <a:t>g)</a:t>
            </a:r>
            <a:r>
              <a:rPr lang="cs-CZ" sz="1200" dirty="0"/>
              <a:t> spojené s expozicí prachu tvrdých dřev s karcinogenními účinky</a:t>
            </a:r>
            <a:r>
              <a:rPr lang="cs-CZ" sz="1200" b="1" baseline="30000" dirty="0"/>
              <a:t>,</a:t>
            </a:r>
            <a:endParaRPr lang="cs-CZ" sz="1200" dirty="0"/>
          </a:p>
          <a:p>
            <a:pPr marL="0" indent="0">
              <a:buNone/>
            </a:pPr>
            <a:r>
              <a:rPr lang="cs-CZ" sz="1200" b="1" dirty="0"/>
              <a:t>h)</a:t>
            </a:r>
            <a:r>
              <a:rPr lang="cs-CZ" sz="1200" dirty="0"/>
              <a:t> při výrobě léčiv nebo veterinárních přípravků, obsahujících hormony, antibiotika nebo jiné biologicky vysoce účinné látky,</a:t>
            </a:r>
          </a:p>
          <a:p>
            <a:pPr marL="0" indent="0">
              <a:buNone/>
            </a:pPr>
            <a:r>
              <a:rPr lang="cs-CZ" sz="1200" b="1" dirty="0"/>
              <a:t>i)</a:t>
            </a:r>
            <a:r>
              <a:rPr lang="cs-CZ" sz="1200" dirty="0"/>
              <a:t> při výrobě cytostatik nebo antimitotických léků, jejich přípravě k injekční aplikaci, při jejím provádění nebo při ošetřování pacientů léčených cytostatiky nebo antimitotickými léky.</a:t>
            </a:r>
          </a:p>
        </p:txBody>
      </p:sp>
    </p:spTree>
    <p:extLst>
      <p:ext uri="{BB962C8B-B14F-4D97-AF65-F5344CB8AC3E}">
        <p14:creationId xmlns:p14="http://schemas.microsoft.com/office/powerpoint/2010/main" val="352051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Vyhláška č. 180/2015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(2)</a:t>
            </a:r>
            <a:r>
              <a:rPr lang="cs-CZ" dirty="0">
                <a:solidFill>
                  <a:srgbClr val="FF0000"/>
                </a:solidFill>
              </a:rPr>
              <a:t> </a:t>
            </a:r>
            <a:r>
              <a:rPr lang="cs-CZ" b="1" dirty="0">
                <a:solidFill>
                  <a:srgbClr val="FF0000"/>
                </a:solidFill>
              </a:rPr>
              <a:t>Mladistvým zaměstnancům jsou dále zakázány práce</a:t>
            </a:r>
          </a:p>
          <a:p>
            <a:r>
              <a:rPr lang="cs-CZ" b="1" dirty="0"/>
              <a:t>a)</a:t>
            </a:r>
            <a:r>
              <a:rPr lang="cs-CZ" dirty="0"/>
              <a:t> při výrobě a zpracování výbušnin nebo výbušných předmětů a zacházení s nimi</a:t>
            </a:r>
            <a:r>
              <a:rPr lang="cs-CZ" b="1" baseline="30000" dirty="0">
                <a:hlinkClick r:id="rId2"/>
              </a:rPr>
              <a:t>8</a:t>
            </a:r>
            <a:r>
              <a:rPr lang="cs-CZ" b="1" dirty="0">
                <a:hlinkClick r:id="rId2"/>
              </a:rPr>
              <a:t>)</a:t>
            </a:r>
            <a:r>
              <a:rPr lang="cs-CZ" dirty="0"/>
              <a:t>,</a:t>
            </a:r>
          </a:p>
          <a:p>
            <a:r>
              <a:rPr lang="cs-CZ" b="1" dirty="0"/>
              <a:t>b)</a:t>
            </a:r>
            <a:r>
              <a:rPr lang="cs-CZ" dirty="0"/>
              <a:t> ve výškách nad 1,5 m, nad volnou hloubkou přesahující 1,5 m nebo na souvislé ploše, jejíž sklon od vodorovné roviny je 10 stupňů a větší,</a:t>
            </a:r>
          </a:p>
          <a:p>
            <a:r>
              <a:rPr lang="cs-CZ" b="1" dirty="0"/>
              <a:t>c)</a:t>
            </a:r>
            <a:r>
              <a:rPr lang="cs-CZ" dirty="0"/>
              <a:t> na zařízeních vysokého elektrického napětí,</a:t>
            </a:r>
          </a:p>
          <a:p>
            <a:r>
              <a:rPr lang="cs-CZ" b="1" dirty="0"/>
              <a:t>d)</a:t>
            </a:r>
            <a:r>
              <a:rPr lang="cs-CZ" dirty="0"/>
              <a:t> vykonávané v prostoru uzavřených nádob nebo nádrží,</a:t>
            </a:r>
          </a:p>
          <a:p>
            <a:r>
              <a:rPr lang="cs-CZ" b="1" dirty="0"/>
              <a:t>e)</a:t>
            </a:r>
            <a:r>
              <a:rPr lang="cs-CZ" dirty="0"/>
              <a:t> na zařízeních pro výrobu, uskladňování nebo používání stlačených, kapalných nebo rozpuštěných plynů,</a:t>
            </a:r>
          </a:p>
          <a:p>
            <a:r>
              <a:rPr lang="cs-CZ" b="1" dirty="0"/>
              <a:t>f)</a:t>
            </a:r>
            <a:r>
              <a:rPr lang="cs-CZ" dirty="0"/>
              <a:t> při nichž hrozí zhroucení konstrukce, staveb nebo pád předmětů,</a:t>
            </a:r>
          </a:p>
          <a:p>
            <a:r>
              <a:rPr lang="cs-CZ" b="1" dirty="0"/>
              <a:t>g)</a:t>
            </a:r>
            <a:r>
              <a:rPr lang="cs-CZ" dirty="0"/>
              <a:t> při ošetřování zvířat vyžadujících zvláštní péči podle jiného právního předpisu upravujícího stanovení druhů zvířat vyžadujících zvláštní péči</a:t>
            </a:r>
            <a:r>
              <a:rPr lang="cs-CZ" b="1" baseline="30000" dirty="0">
                <a:hlinkClick r:id="rId3"/>
              </a:rPr>
              <a:t>9</a:t>
            </a:r>
            <a:r>
              <a:rPr lang="cs-CZ" b="1" dirty="0">
                <a:hlinkClick r:id="rId3"/>
              </a:rPr>
              <a:t>)</a:t>
            </a:r>
            <a:r>
              <a:rPr lang="cs-CZ" dirty="0"/>
              <a:t>,</a:t>
            </a:r>
          </a:p>
          <a:p>
            <a:r>
              <a:rPr lang="cs-CZ" b="1" dirty="0"/>
              <a:t>h)</a:t>
            </a:r>
            <a:r>
              <a:rPr lang="cs-CZ" dirty="0"/>
              <a:t> při porážení zvířat na jatkách,</a:t>
            </a:r>
          </a:p>
          <a:p>
            <a:r>
              <a:rPr lang="cs-CZ" b="1" dirty="0"/>
              <a:t>i)</a:t>
            </a:r>
            <a:r>
              <a:rPr lang="cs-CZ" dirty="0"/>
              <a:t> se sudy, kanystry nebo podobnými nádobami, které obsahují chemické látky nebo chemické směsi uvedené v odstavci 1 písm. f).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(3)</a:t>
            </a:r>
            <a:r>
              <a:rPr lang="cs-CZ" dirty="0">
                <a:solidFill>
                  <a:srgbClr val="FF0000"/>
                </a:solidFill>
              </a:rPr>
              <a:t> </a:t>
            </a:r>
            <a:r>
              <a:rPr lang="cs-CZ" b="1" dirty="0">
                <a:solidFill>
                  <a:srgbClr val="FF0000"/>
                </a:solidFill>
              </a:rPr>
              <a:t>Mladistvým zaměstnancům je zakázáno pracovat na pracovištích, kde</a:t>
            </a:r>
          </a:p>
          <a:p>
            <a:r>
              <a:rPr lang="cs-CZ" b="1" dirty="0"/>
              <a:t>a)</a:t>
            </a:r>
            <a:r>
              <a:rPr lang="cs-CZ" dirty="0"/>
              <a:t> je tlak vzduchu vyšší než okolní atmosférický tlak o více než 20 </a:t>
            </a:r>
            <a:r>
              <a:rPr lang="cs-CZ" dirty="0" err="1"/>
              <a:t>kPa</a:t>
            </a:r>
            <a:r>
              <a:rPr lang="cs-CZ" dirty="0"/>
              <a:t>,</a:t>
            </a:r>
          </a:p>
          <a:p>
            <a:r>
              <a:rPr lang="cs-CZ" b="1" dirty="0"/>
              <a:t>b)</a:t>
            </a:r>
            <a:r>
              <a:rPr lang="cs-CZ" dirty="0"/>
              <a:t> je koncentrace kyslíku v ovzduší nižší než 20 % objemových,</a:t>
            </a:r>
          </a:p>
          <a:p>
            <a:r>
              <a:rPr lang="cs-CZ" b="1" dirty="0"/>
              <a:t>c)</a:t>
            </a:r>
            <a:r>
              <a:rPr lang="cs-CZ" dirty="0"/>
              <a:t> se pracuje se zdrojem ionizujícího záření,</a:t>
            </a:r>
          </a:p>
          <a:p>
            <a:r>
              <a:rPr lang="cs-CZ" b="1" dirty="0"/>
              <a:t>d)</a:t>
            </a:r>
            <a:r>
              <a:rPr lang="cs-CZ" dirty="0"/>
              <a:t> podle hodnocení zdravotních rizik zaměstnavatelem expozice chemickým látkám nebo chemickým směsím nebo biologickým činitelům skupin 2 až 4 může ohrozit jejich zdraví.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82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Vyhláška č. 180/2015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4) Zákaz prací mladistvým zaměstnancům se nevztahuje na práce,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při nichž se mladiství zaměstnanci připravují na povolání, pokud </a:t>
            </a:r>
            <a:r>
              <a:rPr lang="cs-CZ" dirty="0"/>
              <a:t>jsou vykonávány pod soustavným odborným dozorem a organizací práce nebo jinými opatřeními je zajištěna dostatečná ochrana jejich zdraví,</a:t>
            </a:r>
          </a:p>
          <a:p>
            <a:r>
              <a:rPr lang="cs-CZ" b="1" dirty="0"/>
              <a:t>a)</a:t>
            </a:r>
            <a:r>
              <a:rPr lang="cs-CZ" dirty="0"/>
              <a:t> zařazené podle odstavce 1 písm. a) jako rizikové pro faktory zátěž teplem, chladem, hluk, vibrace nebo pracovní poloha, pokud lze na podkladě vyhodnocení zdravotních rizik vyloučit, že nedojde k poškození zdraví,</a:t>
            </a:r>
          </a:p>
          <a:p>
            <a:r>
              <a:rPr lang="cs-CZ" b="1" dirty="0"/>
              <a:t>b)</a:t>
            </a:r>
            <a:r>
              <a:rPr lang="cs-CZ" dirty="0"/>
              <a:t> uvedené v odstavci 1 písm. f) bodech 7 a 8, písm. h) a písm. i), pokud lze na podkladě vyhodnocení zdravotních rizik vyloučit, že nedojde k poškození zdraví.</a:t>
            </a:r>
          </a:p>
          <a:p>
            <a:r>
              <a:rPr lang="cs-CZ" b="1" dirty="0"/>
              <a:t>c)</a:t>
            </a:r>
            <a:r>
              <a:rPr lang="cs-CZ" dirty="0"/>
              <a:t> uvedené v odstavci 2 písm. b), c), e), g) a h),</a:t>
            </a:r>
          </a:p>
          <a:p>
            <a:r>
              <a:rPr lang="cs-CZ" b="1" dirty="0"/>
              <a:t>d)</a:t>
            </a:r>
            <a:r>
              <a:rPr lang="cs-CZ" dirty="0"/>
              <a:t> uvedené v odstavci 1 písm. e) a vykonávané za podmínek stanovených právními předpisy upravujícími využívání jaderné energie a ionizujícího záření, jde-li o mladistvé ve věku od 16 do 18 let věku.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57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Vyhláška č. 410/2005 Sb</a:t>
            </a:r>
            <a:r>
              <a:rPr lang="cs-CZ" dirty="0"/>
              <a:t>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hygienických požadavcích na prostory a provoz zařízení a provozoven pro výchovu a vzdělávání dětí a mladistvých </a:t>
            </a:r>
          </a:p>
        </p:txBody>
      </p:sp>
    </p:spTree>
    <p:extLst>
      <p:ext uri="{BB962C8B-B14F-4D97-AF65-F5344CB8AC3E}">
        <p14:creationId xmlns:p14="http://schemas.microsoft.com/office/powerpoint/2010/main" val="259298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Školní obvod</a:t>
            </a:r>
          </a:p>
          <a:p>
            <a:r>
              <a:rPr lang="cs-CZ" dirty="0"/>
              <a:t>Školní budova</a:t>
            </a:r>
          </a:p>
          <a:p>
            <a:r>
              <a:rPr lang="cs-CZ" dirty="0"/>
              <a:t>Tělocvična</a:t>
            </a:r>
          </a:p>
          <a:p>
            <a:r>
              <a:rPr lang="cs-CZ" dirty="0"/>
              <a:t>Laboratoře</a:t>
            </a:r>
          </a:p>
          <a:p>
            <a:r>
              <a:rPr lang="cs-CZ" dirty="0"/>
              <a:t>Odborné učebny</a:t>
            </a:r>
          </a:p>
          <a:p>
            <a:r>
              <a:rPr lang="cs-CZ" dirty="0"/>
              <a:t>Praktické vyučování</a:t>
            </a:r>
          </a:p>
          <a:p>
            <a:r>
              <a:rPr lang="cs-CZ" dirty="0"/>
              <a:t>Školní pozemek</a:t>
            </a:r>
          </a:p>
          <a:p>
            <a:r>
              <a:rPr lang="cs-CZ" dirty="0"/>
              <a:t>Činnosti dětí</a:t>
            </a:r>
          </a:p>
          <a:p>
            <a:r>
              <a:rPr lang="cs-CZ" dirty="0"/>
              <a:t>Režim práce, odpočinku</a:t>
            </a:r>
          </a:p>
          <a:p>
            <a:r>
              <a:rPr lang="cs-CZ" dirty="0"/>
              <a:t>Režim stravování</a:t>
            </a:r>
          </a:p>
        </p:txBody>
      </p:sp>
    </p:spTree>
    <p:extLst>
      <p:ext uri="{BB962C8B-B14F-4D97-AF65-F5344CB8AC3E}">
        <p14:creationId xmlns:p14="http://schemas.microsoft.com/office/powerpoint/2010/main" val="395724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Školní obvod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Území, ze kterého děti dochází do školy</a:t>
            </a:r>
          </a:p>
          <a:p>
            <a:r>
              <a:rPr lang="cs-CZ" dirty="0"/>
              <a:t>Vzdálenost, obtížnost a namáhavost cesty do školy</a:t>
            </a:r>
          </a:p>
          <a:p>
            <a:r>
              <a:rPr lang="cs-CZ" dirty="0"/>
              <a:t>Rizika</a:t>
            </a:r>
          </a:p>
          <a:p>
            <a:r>
              <a:rPr lang="cs-CZ" dirty="0"/>
              <a:t>Školský zákon (zákon č. 561/2004 Sb. o předškolním, základním, středním, vyšším odborném a jiném vzdělávání)</a:t>
            </a:r>
          </a:p>
          <a:p>
            <a:r>
              <a:rPr lang="cs-CZ" dirty="0"/>
              <a:t>Zřizovatelé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30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Školní prostředí</a:t>
            </a:r>
            <a:br>
              <a:rPr lang="cs-CZ" b="1" dirty="0"/>
            </a:br>
            <a:r>
              <a:rPr lang="cs-CZ" b="1" dirty="0"/>
              <a:t>Vliv na žáka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Vliv pozitivní (stimulace jedince) i negativní </a:t>
            </a:r>
          </a:p>
          <a:p>
            <a:r>
              <a:rPr lang="cs-CZ" dirty="0"/>
              <a:t>Materiální vybavení</a:t>
            </a:r>
          </a:p>
          <a:p>
            <a:r>
              <a:rPr lang="cs-CZ" dirty="0"/>
              <a:t>Mikroklimatické podmínky (teplota, vlhkost, pohyb vzduchu)</a:t>
            </a:r>
          </a:p>
          <a:p>
            <a:r>
              <a:rPr lang="cs-CZ" dirty="0"/>
              <a:t>Sociální vztahy</a:t>
            </a:r>
          </a:p>
          <a:p>
            <a:r>
              <a:rPr lang="cs-CZ" dirty="0"/>
              <a:t>Procesuální stránka výuky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28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/>
              <a:t>Školní prostředí</a:t>
            </a:r>
          </a:p>
        </p:txBody>
      </p:sp>
      <p:pic>
        <p:nvPicPr>
          <p:cNvPr id="4" name="Zástupný symbol pro obsah 3" descr="ZŠ Horní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29600" cy="279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Řidiči se diví, silnice u školy je rázem tříproudová! | iDobry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2880320" cy="18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Š a MŠ Březina (Škola) • Map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1544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9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/>
              <a:t>I. Materiálně – technické části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Školní budova – architektonické ztvárnění, konstrukční soustava, stavební členění budovy, provoz učebny, technologie, úsek vedení školy, prostory pro pedagogy, hospodářský úsek atd. </a:t>
            </a:r>
          </a:p>
          <a:p>
            <a:r>
              <a:rPr lang="cs-CZ" dirty="0"/>
              <a:t>Skupinová izolace dětí (třídy), 1. a 2. stupeň</a:t>
            </a:r>
          </a:p>
          <a:p>
            <a:r>
              <a:rPr lang="cs-CZ" dirty="0"/>
              <a:t>Oddělení tichého a hlučného prostoru (třídy x tělocvična)</a:t>
            </a:r>
          </a:p>
          <a:p>
            <a:r>
              <a:rPr lang="cs-CZ" dirty="0"/>
              <a:t>Místo pro odpočinek</a:t>
            </a:r>
          </a:p>
          <a:p>
            <a:r>
              <a:rPr lang="cs-CZ" dirty="0"/>
              <a:t>Optimalizace prostředí (osvětlení, odhlučnění aj.)</a:t>
            </a:r>
          </a:p>
        </p:txBody>
      </p:sp>
    </p:spTree>
    <p:extLst>
      <p:ext uri="{BB962C8B-B14F-4D97-AF65-F5344CB8AC3E}">
        <p14:creationId xmlns:p14="http://schemas.microsoft.com/office/powerpoint/2010/main" val="325745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/>
              <a:t>II. Hygiena pedagogického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Výchovně vzdělávací proces</a:t>
            </a:r>
          </a:p>
          <a:p>
            <a:r>
              <a:rPr lang="cs-CZ" dirty="0"/>
              <a:t>Učení = práce dětí – psychická a senzorická aktivita (přijímání, zpracování, ukládání informací, vybavování)</a:t>
            </a:r>
          </a:p>
          <a:p>
            <a:r>
              <a:rPr lang="cs-CZ" dirty="0"/>
              <a:t>Respektování věkových zvláštností dětí</a:t>
            </a:r>
          </a:p>
          <a:p>
            <a:r>
              <a:rPr lang="cs-CZ" dirty="0"/>
              <a:t>Periodicita kolísání životních funkcí</a:t>
            </a:r>
          </a:p>
          <a:p>
            <a:r>
              <a:rPr lang="cs-CZ" dirty="0"/>
              <a:t>Zatížení centrální nervové soustavy dětí</a:t>
            </a:r>
          </a:p>
          <a:p>
            <a:r>
              <a:rPr lang="cs-CZ" dirty="0"/>
              <a:t>Zátěž, stres, reakce dětí</a:t>
            </a:r>
          </a:p>
        </p:txBody>
      </p:sp>
    </p:spTree>
    <p:extLst>
      <p:ext uri="{BB962C8B-B14F-4D97-AF65-F5344CB8AC3E}">
        <p14:creationId xmlns:p14="http://schemas.microsoft.com/office/powerpoint/2010/main" val="358960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Výkonnost dítěte, žáka</a:t>
            </a:r>
          </a:p>
        </p:txBody>
      </p:sp>
      <p:pic>
        <p:nvPicPr>
          <p:cNvPr id="4" name="Zástupný symbol pro obsah 3" descr="Hledání ztraceného času - Nuda ve škole :D | Faceboo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808312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Žáci trpí u nudných výkladů a biflují hlouposti. Na život ani práci je to  nepřipraví - Aktuálně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47" y="2773105"/>
            <a:ext cx="3296247" cy="18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cncenter.cz/foto/skola-zaci-ucitel-nuda/Zml0LWluLzk3OHg5OTk5L2ZpbHRlcnM6cXVhbGl0eSg4NSk6bm9fdXBzY2FsZSgpL2ltZw/3690208.jpg?v=0&amp;st=aEUbUCIbv5ck6Q4idmAgwegfkkRjH9F2H8qztaIY3I4&amp;ts=1600812000&amp;e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71" y="4869160"/>
            <a:ext cx="3168352" cy="18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uda ve škole.. | FotoAparát.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71" y="1340768"/>
            <a:ext cx="2607324" cy="18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5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Vyučovací hodina a faktory, </a:t>
            </a:r>
            <a:br>
              <a:rPr lang="cs-CZ" b="1" dirty="0"/>
            </a:br>
            <a:r>
              <a:rPr lang="cs-CZ" b="1" dirty="0"/>
              <a:t>které ovlivňují výkonnost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Věk (čím mladší, tím více kolísá výkonnost)</a:t>
            </a:r>
          </a:p>
          <a:p>
            <a:r>
              <a:rPr lang="cs-CZ" dirty="0"/>
              <a:t>Statická námaha (sezení, psaní, rýsování aj. – NÁBYTEK)	</a:t>
            </a:r>
          </a:p>
          <a:p>
            <a:r>
              <a:rPr lang="cs-CZ" dirty="0"/>
              <a:t>Organizace práce v hodině – KRATŠÍ ČASOVÉ ÚŚEKY, STŘÍDÁNÍ ČINNOSTÍ</a:t>
            </a:r>
          </a:p>
          <a:p>
            <a:r>
              <a:rPr lang="cs-CZ" dirty="0"/>
              <a:t>Pozornost</a:t>
            </a:r>
          </a:p>
          <a:p>
            <a:r>
              <a:rPr lang="cs-CZ" dirty="0"/>
              <a:t>Zdravotní stav dětí </a:t>
            </a:r>
          </a:p>
          <a:p>
            <a:r>
              <a:rPr lang="cs-CZ" dirty="0"/>
              <a:t>Biorytmy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566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1606</Words>
  <Application>Microsoft Office PowerPoint</Application>
  <PresentationFormat>Předvádění na obrazovce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Hygiena školního prostředí Hygiena školského procesu</vt:lpstr>
      <vt:lpstr>Oblasti </vt:lpstr>
      <vt:lpstr>Školní obvod</vt:lpstr>
      <vt:lpstr>Školní prostředí Vliv na žáka</vt:lpstr>
      <vt:lpstr>Školní prostředí</vt:lpstr>
      <vt:lpstr>I. Materiálně – technické části </vt:lpstr>
      <vt:lpstr>II. Hygiena pedagogického procesu</vt:lpstr>
      <vt:lpstr>Výkonnost dítěte, žáka</vt:lpstr>
      <vt:lpstr>Vyučovací hodina a faktory,  které ovlivňují výkonnost </vt:lpstr>
      <vt:lpstr>Délka vyučovacího dne Rozvrh hodin</vt:lpstr>
      <vt:lpstr>Formy odpočinku</vt:lpstr>
      <vt:lpstr>Praktická výuka</vt:lpstr>
      <vt:lpstr>Práce mladistvých</vt:lpstr>
      <vt:lpstr>Vyhláška č. 180/2015 Sb.</vt:lpstr>
      <vt:lpstr>Vyhláška č. 180/2015 Sb.</vt:lpstr>
      <vt:lpstr>Vyhláška č. 180/2015 Sb.</vt:lpstr>
      <vt:lpstr>Vyhláška č. 180/2015 Sb.</vt:lpstr>
      <vt:lpstr>Vyhláška č. 410/2005 Sb.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hygiena</dc:title>
  <dc:creator>Anna</dc:creator>
  <cp:lastModifiedBy>Anna Bayerová</cp:lastModifiedBy>
  <cp:revision>12</cp:revision>
  <dcterms:created xsi:type="dcterms:W3CDTF">2021-09-25T20:46:42Z</dcterms:created>
  <dcterms:modified xsi:type="dcterms:W3CDTF">2021-11-07T23:23:51Z</dcterms:modified>
</cp:coreProperties>
</file>