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7300"/>
    <a:srgbClr val="D77300"/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0" autoAdjust="0"/>
    <p:restoredTop sz="69310" autoAdjust="0"/>
  </p:normalViewPr>
  <p:slideViewPr>
    <p:cSldViewPr snapToGrid="0">
      <p:cViewPr varScale="1">
        <p:scale>
          <a:sx n="79" d="100"/>
          <a:sy n="79" d="100"/>
        </p:scale>
        <p:origin x="-1548" y="-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=""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=""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=""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=""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=""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=""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=""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=""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=""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=""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=""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=""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=""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=""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=""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=""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=""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=""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=""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=""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=""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=""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=""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=""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=""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=""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=""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=""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=""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=""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=""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=""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KURIKULUM/zakovske_projekty_cesta_ke_kompetencim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ov.cz/uploads/KURIKULUM/zakovske_projekty_cesta_ke_kompetencim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vyučování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Nikola Straková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2506" y="156411"/>
            <a:ext cx="4283242" cy="1961147"/>
          </a:xfrm>
        </p:spPr>
        <p:txBody>
          <a:bodyPr/>
          <a:lstStyle/>
          <a:p>
            <a:r>
              <a:rPr lang="cs-CZ" dirty="0" smtClean="0"/>
              <a:t>Příklady žákovských projektů</a:t>
            </a:r>
            <a:endParaRPr lang="cs-CZ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481" t="18116" r="51675" b="23538"/>
          <a:stretch>
            <a:fillRect/>
          </a:stretch>
        </p:blipFill>
        <p:spPr bwMode="auto">
          <a:xfrm>
            <a:off x="4558167" y="-1"/>
            <a:ext cx="7633834" cy="670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192505" y="1925053"/>
            <a:ext cx="3838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nuov.cz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uploads</a:t>
            </a:r>
            <a:r>
              <a:rPr lang="cs-CZ" dirty="0" smtClean="0">
                <a:hlinkClick r:id="rId3"/>
              </a:rPr>
              <a:t>/KURIKULUM/</a:t>
            </a:r>
            <a:r>
              <a:rPr lang="cs-CZ" dirty="0" err="1" smtClean="0">
                <a:hlinkClick r:id="rId3"/>
              </a:rPr>
              <a:t>zakovske</a:t>
            </a:r>
            <a:r>
              <a:rPr lang="cs-CZ" dirty="0" smtClean="0">
                <a:hlinkClick r:id="rId3"/>
              </a:rPr>
              <a:t>_projekty_cesta_ke_</a:t>
            </a:r>
            <a:r>
              <a:rPr lang="cs-CZ" dirty="0" err="1" smtClean="0">
                <a:hlinkClick r:id="rId3"/>
              </a:rPr>
              <a:t>kompetencim.pdf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Desatero domácí ekologie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Cíl: Vypracovat soubor „</a:t>
            </a:r>
            <a:r>
              <a:rPr lang="cs-CZ" sz="2000" dirty="0" err="1" smtClean="0"/>
              <a:t>ekonápadů</a:t>
            </a:r>
            <a:r>
              <a:rPr lang="cs-CZ" sz="2000" dirty="0" smtClean="0"/>
              <a:t>“ – ekologických rad pro domácnost a ve spolupráci s obecním úřadem navrhnout podklady pro obecní vyhlášku o životním prostředí</a:t>
            </a:r>
          </a:p>
          <a:p>
            <a:r>
              <a:rPr lang="cs-CZ" sz="2000" dirty="0" smtClean="0"/>
              <a:t>10 témat:</a:t>
            </a:r>
          </a:p>
          <a:p>
            <a:pPr lvl="1"/>
            <a:r>
              <a:rPr lang="cs-CZ" sz="1600" dirty="0" smtClean="0"/>
              <a:t>Voda, energie, obchod, ovzduší, odpady</a:t>
            </a:r>
          </a:p>
          <a:p>
            <a:pPr lvl="1"/>
            <a:r>
              <a:rPr lang="cs-CZ" sz="1600" dirty="0" smtClean="0"/>
              <a:t>Doprava, zahrada, strava, zdraví, spolupráce</a:t>
            </a:r>
          </a:p>
          <a:p>
            <a:r>
              <a:rPr lang="cs-CZ" sz="2000" dirty="0" smtClean="0"/>
              <a:t>Řešené úlohy:</a:t>
            </a:r>
          </a:p>
          <a:p>
            <a:pPr lvl="1"/>
            <a:r>
              <a:rPr lang="cs-CZ" sz="1600" dirty="0" smtClean="0"/>
              <a:t>Z diagramu spotřeby vody zjistěte, kolik vody denně spotřebujete doma napití, vaření, umývání, sprchování, praní, splachování WC. Jak by se dala spotřeba u vás doma snížit?</a:t>
            </a:r>
          </a:p>
          <a:p>
            <a:pPr lvl="1"/>
            <a:r>
              <a:rPr lang="cs-CZ" sz="1600" dirty="0" smtClean="0"/>
              <a:t>Vyhledejte v obchodě ty výrobky, kterých balení můžete z ekologického hlediska zákazníkům doporučit.</a:t>
            </a:r>
          </a:p>
          <a:p>
            <a:pPr lvl="1"/>
            <a:r>
              <a:rPr lang="cs-CZ" sz="1600" dirty="0" smtClean="0"/>
              <a:t>Prostudujte tabulku pracích prášků. Vyberte 2 druhy ekologicky nehorších a ekologicky nejlepších.</a:t>
            </a:r>
          </a:p>
          <a:p>
            <a:pPr lvl="1"/>
            <a:r>
              <a:rPr lang="cs-CZ" sz="1600" dirty="0" smtClean="0"/>
              <a:t>Odpad z domácího odpadkového koše uložte do </a:t>
            </a:r>
            <a:r>
              <a:rPr lang="cs-CZ" sz="1600" dirty="0" err="1" smtClean="0"/>
              <a:t>silonkové</a:t>
            </a:r>
            <a:r>
              <a:rPr lang="cs-CZ" sz="1600" dirty="0" smtClean="0"/>
              <a:t> punčochy a na určeném místě v zahradě zahrabte do země. Po třech měsících odpad vykopejte a zjistěte, jaký obsah zůstal v punčoše.</a:t>
            </a:r>
          </a:p>
          <a:p>
            <a:pPr lvl="1"/>
            <a:r>
              <a:rPr lang="cs-CZ" sz="1600" dirty="0" smtClean="0"/>
              <a:t>…</a:t>
            </a:r>
            <a:endParaRPr lang="cs-CZ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Renesance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35505"/>
            <a:ext cx="10753200" cy="4496495"/>
          </a:xfrm>
        </p:spPr>
        <p:txBody>
          <a:bodyPr/>
          <a:lstStyle/>
          <a:p>
            <a:r>
              <a:rPr lang="cs-CZ" dirty="0" smtClean="0"/>
              <a:t>Změny pohledu na svět v renesanci</a:t>
            </a:r>
          </a:p>
          <a:p>
            <a:r>
              <a:rPr lang="cs-CZ" dirty="0" smtClean="0"/>
              <a:t>3 oblasti:</a:t>
            </a:r>
          </a:p>
          <a:p>
            <a:pPr lvl="1"/>
            <a:r>
              <a:rPr lang="cs-CZ" dirty="0" smtClean="0"/>
              <a:t>Společenské vědy</a:t>
            </a:r>
          </a:p>
          <a:p>
            <a:pPr lvl="2"/>
            <a:r>
              <a:rPr lang="cs-CZ" dirty="0" smtClean="0"/>
              <a:t>Čarodějnice a hon na ně, nové objevy, Galileo</a:t>
            </a:r>
          </a:p>
          <a:p>
            <a:pPr lvl="1"/>
            <a:r>
              <a:rPr lang="cs-CZ" dirty="0" smtClean="0"/>
              <a:t>Přírodní vědy</a:t>
            </a:r>
          </a:p>
          <a:p>
            <a:pPr lvl="2"/>
            <a:r>
              <a:rPr lang="cs-CZ" dirty="0" smtClean="0"/>
              <a:t>Vývoj medicíny ve středověku, astronomie, zodpovědnost přírodovědců za společnost</a:t>
            </a:r>
          </a:p>
          <a:p>
            <a:pPr lvl="1"/>
            <a:r>
              <a:rPr lang="cs-CZ" dirty="0" smtClean="0"/>
              <a:t>Umění</a:t>
            </a:r>
          </a:p>
          <a:p>
            <a:pPr lvl="2"/>
            <a:r>
              <a:rPr lang="cs-CZ" dirty="0" smtClean="0"/>
              <a:t>Umění a renesance (zobrazení těla a tělesných pocitů), světská hudba v renesanci, divadelní představení o J. </a:t>
            </a:r>
            <a:r>
              <a:rPr lang="cs-CZ" dirty="0" err="1" smtClean="0"/>
              <a:t>Keplerovi</a:t>
            </a:r>
            <a:endParaRPr lang="cs-CZ" dirty="0" smtClean="0"/>
          </a:p>
          <a:p>
            <a:r>
              <a:rPr lang="cs-CZ" dirty="0" smtClean="0"/>
              <a:t>Každé oblasti věnovaný 1 týden</a:t>
            </a:r>
          </a:p>
          <a:p>
            <a:r>
              <a:rPr lang="cs-CZ" dirty="0" smtClean="0"/>
              <a:t>Žáci si zvolili některé z témat a samostatně ho řešili:</a:t>
            </a:r>
          </a:p>
          <a:p>
            <a:pPr lvl="1"/>
            <a:r>
              <a:rPr lang="cs-CZ" dirty="0" smtClean="0"/>
              <a:t>Vypracováním referátu, nástěnných novin, video programu, dramatizace,…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příklady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Publikace o historii školy</a:t>
            </a:r>
          </a:p>
          <a:p>
            <a:r>
              <a:rPr lang="cs-CZ" dirty="0" smtClean="0"/>
              <a:t>Vydání školního časopisu</a:t>
            </a:r>
          </a:p>
          <a:p>
            <a:r>
              <a:rPr lang="cs-CZ" dirty="0" smtClean="0"/>
              <a:t>Sepsání školního řádu</a:t>
            </a:r>
          </a:p>
          <a:p>
            <a:r>
              <a:rPr lang="cs-CZ" dirty="0" smtClean="0"/>
              <a:t>Simulace cestovní kanceláře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Př.: Výběrové řízení hrou z OA Olomouc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Obor: OA</a:t>
            </a:r>
          </a:p>
          <a:p>
            <a:r>
              <a:rPr lang="cs-CZ" dirty="0" smtClean="0"/>
              <a:t>3. ročník</a:t>
            </a:r>
          </a:p>
          <a:p>
            <a:r>
              <a:rPr lang="cs-CZ" dirty="0" smtClean="0"/>
              <a:t>14 vyučovacích hodin</a:t>
            </a:r>
          </a:p>
          <a:p>
            <a:pPr lvl="1"/>
            <a:r>
              <a:rPr lang="cs-CZ" dirty="0" smtClean="0"/>
              <a:t>7 hodin příprava</a:t>
            </a:r>
          </a:p>
          <a:p>
            <a:pPr lvl="1"/>
            <a:r>
              <a:rPr lang="cs-CZ" dirty="0" smtClean="0"/>
              <a:t>7 hodin vlastní výběrové řízení</a:t>
            </a:r>
          </a:p>
          <a:p>
            <a:r>
              <a:rPr lang="cs-CZ" dirty="0" smtClean="0"/>
              <a:t>vyučovací předměty PEK, IKT, ANJ, EKO</a:t>
            </a:r>
          </a:p>
          <a:p>
            <a:r>
              <a:rPr lang="cs-CZ" dirty="0" smtClean="0"/>
              <a:t>skupin po 5 – 6  žácích (uchazeč, náhradník uchazeče, člen komise, náhradník člena komise, hodnotitel, …). 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24465" y="310013"/>
            <a:ext cx="10753200" cy="5139850"/>
          </a:xfrm>
        </p:spPr>
        <p:txBody>
          <a:bodyPr/>
          <a:lstStyle/>
          <a:p>
            <a:r>
              <a:rPr lang="cs-CZ" dirty="0" smtClean="0"/>
              <a:t>Cíle:</a:t>
            </a:r>
          </a:p>
          <a:p>
            <a:pPr lvl="0"/>
            <a:r>
              <a:rPr lang="cs-CZ" dirty="0" smtClean="0"/>
              <a:t>V pozici zaměstnavatele:</a:t>
            </a:r>
          </a:p>
          <a:p>
            <a:pPr lvl="1"/>
            <a:r>
              <a:rPr lang="cs-CZ" dirty="0" smtClean="0"/>
              <a:t>umět určit požadavky na pracovní pozici (popis pracovního místa, vytvořit ideální a minimální profil pracovníka), </a:t>
            </a:r>
          </a:p>
          <a:p>
            <a:pPr lvl="1"/>
            <a:r>
              <a:rPr lang="cs-CZ" dirty="0" smtClean="0"/>
              <a:t>umět vytvořit podmínky pro výběr vhodného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(volba výběrových kritérií, výběrové metody), </a:t>
            </a:r>
          </a:p>
          <a:p>
            <a:pPr lvl="1"/>
            <a:r>
              <a:rPr lang="cs-CZ" dirty="0" smtClean="0"/>
              <a:t>umět provést vlastní realizaci výběru, </a:t>
            </a:r>
          </a:p>
          <a:p>
            <a:pPr lvl="1"/>
            <a:r>
              <a:rPr lang="cs-CZ" dirty="0" smtClean="0"/>
              <a:t>umět vyhodnotit výsledek výběrového řízení, </a:t>
            </a:r>
          </a:p>
          <a:p>
            <a:pPr lvl="1"/>
            <a:r>
              <a:rPr lang="cs-CZ" dirty="0" smtClean="0"/>
              <a:t>umět rozhodnout a přijetí či nepřijetí uchazečů</a:t>
            </a:r>
          </a:p>
          <a:p>
            <a:pPr lvl="0"/>
            <a:r>
              <a:rPr lang="cs-CZ" dirty="0" smtClean="0"/>
              <a:t>V pozici uchazeče o zaměstnání: </a:t>
            </a:r>
          </a:p>
          <a:p>
            <a:pPr lvl="1"/>
            <a:r>
              <a:rPr lang="cs-CZ" dirty="0" smtClean="0"/>
              <a:t>umět vytvořit a použít potřebné dokumenty pro VŘ (CV, motivační dopis), 	</a:t>
            </a:r>
          </a:p>
          <a:p>
            <a:pPr lvl="1"/>
            <a:r>
              <a:rPr lang="cs-CZ" dirty="0" smtClean="0"/>
              <a:t>připravit se na VŘ po stránce odborné (osobní prezentace, použití prezentace prodávané nemovitosti), </a:t>
            </a:r>
          </a:p>
          <a:p>
            <a:pPr lvl="1"/>
            <a:r>
              <a:rPr lang="cs-CZ" dirty="0" smtClean="0"/>
              <a:t>připravit se na VŘ po stránce jazykové (test a rozhovor v AJ), </a:t>
            </a:r>
          </a:p>
          <a:p>
            <a:pPr lvl="1"/>
            <a:r>
              <a:rPr lang="cs-CZ" dirty="0" smtClean="0"/>
              <a:t>umět vhodně vystupovat při VŘ.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Začátek projektového vyučování </a:t>
            </a:r>
          </a:p>
          <a:p>
            <a:pPr lvl="1"/>
            <a:r>
              <a:rPr lang="cs-CZ" dirty="0" smtClean="0"/>
              <a:t>žáci dostávají podrobné zadání projektového úkolu včetně základních údajů o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teli</a:t>
            </a:r>
            <a:r>
              <a:rPr lang="cs-CZ" dirty="0" smtClean="0"/>
              <a:t>, obsazované pozici, požadavcích na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, nabídce od </a:t>
            </a:r>
            <a:r>
              <a:rPr lang="cs-CZ" dirty="0" err="1" smtClean="0"/>
              <a:t>zam</a:t>
            </a:r>
            <a:r>
              <a:rPr lang="cs-CZ" dirty="0" smtClean="0"/>
              <a:t>-tele. </a:t>
            </a:r>
          </a:p>
          <a:p>
            <a:r>
              <a:rPr lang="cs-CZ" dirty="0" smtClean="0"/>
              <a:t>Účastní se přednášky personální agentury nebo personálního oddělení </a:t>
            </a:r>
          </a:p>
          <a:p>
            <a:r>
              <a:rPr lang="cs-CZ" dirty="0" smtClean="0"/>
              <a:t>Jsou seznámeni se scénářem hry.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V první části před vlastním VŘ:</a:t>
            </a:r>
          </a:p>
          <a:p>
            <a:r>
              <a:rPr lang="cs-CZ" dirty="0" smtClean="0"/>
              <a:t> si žáci připraví životopis v ČJ i AJ, </a:t>
            </a:r>
          </a:p>
          <a:p>
            <a:r>
              <a:rPr lang="cs-CZ" dirty="0" smtClean="0"/>
              <a:t>motivační dopis v ČJ i AJ, </a:t>
            </a:r>
          </a:p>
          <a:p>
            <a:r>
              <a:rPr lang="cs-CZ" dirty="0" smtClean="0"/>
              <a:t>dotazník k výběrovému řízení,</a:t>
            </a:r>
          </a:p>
          <a:p>
            <a:r>
              <a:rPr lang="cs-CZ" dirty="0" smtClean="0"/>
              <a:t>prezentaci v </a:t>
            </a:r>
            <a:r>
              <a:rPr lang="cs-CZ" dirty="0" err="1" smtClean="0"/>
              <a:t>ppt</a:t>
            </a:r>
            <a:r>
              <a:rPr lang="cs-CZ" dirty="0" smtClean="0"/>
              <a:t> včetně komentáře v AJ i ČJ, </a:t>
            </a:r>
          </a:p>
          <a:p>
            <a:r>
              <a:rPr lang="cs-CZ" dirty="0" smtClean="0"/>
              <a:t>rozdělí si role,</a:t>
            </a:r>
          </a:p>
          <a:p>
            <a:r>
              <a:rPr lang="cs-CZ" dirty="0" smtClean="0"/>
              <a:t>v hodinách EKO vytvoří vhodné otázky pro pohovor ze strany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ce</a:t>
            </a:r>
            <a:r>
              <a:rPr lang="cs-CZ" dirty="0" smtClean="0"/>
              <a:t> i </a:t>
            </a:r>
            <a:r>
              <a:rPr lang="cs-CZ" dirty="0" err="1" smtClean="0"/>
              <a:t>zam</a:t>
            </a:r>
            <a:r>
              <a:rPr lang="cs-CZ" dirty="0" smtClean="0"/>
              <a:t>-</a:t>
            </a:r>
            <a:r>
              <a:rPr lang="cs-CZ" dirty="0" err="1" smtClean="0"/>
              <a:t>vatele</a:t>
            </a:r>
            <a:r>
              <a:rPr lang="cs-CZ" dirty="0" smtClean="0"/>
              <a:t> a navrhnou hodnotící listy.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3" cstate="print"/>
          <a:srcRect l="20124" t="35816" r="63287" b="14607"/>
          <a:stretch>
            <a:fillRect/>
          </a:stretch>
        </p:blipFill>
        <p:spPr bwMode="auto">
          <a:xfrm>
            <a:off x="1617295" y="220999"/>
            <a:ext cx="7922490" cy="61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79056" y="0"/>
            <a:ext cx="10753200" cy="513985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 druhé části </a:t>
            </a:r>
          </a:p>
          <a:p>
            <a:r>
              <a:rPr lang="cs-CZ" dirty="0" smtClean="0"/>
              <a:t>žáci simulují vlastní průběh VŘ formou hry</a:t>
            </a:r>
          </a:p>
          <a:p>
            <a:r>
              <a:rPr lang="cs-CZ" dirty="0" smtClean="0"/>
              <a:t>Zajistí veškeré zázemí pro vlastní průběh VŘ </a:t>
            </a:r>
          </a:p>
          <a:p>
            <a:pPr lvl="1"/>
            <a:r>
              <a:rPr lang="cs-CZ" dirty="0" smtClean="0"/>
              <a:t>místnost vybavená projektorem, </a:t>
            </a:r>
          </a:p>
          <a:p>
            <a:pPr lvl="1"/>
            <a:r>
              <a:rPr lang="cs-CZ" dirty="0" smtClean="0"/>
              <a:t>vhodně rozmístit stoly pro komisy, </a:t>
            </a:r>
          </a:p>
          <a:p>
            <a:pPr lvl="1"/>
            <a:r>
              <a:rPr lang="cs-CZ" dirty="0" smtClean="0"/>
              <a:t>uchazeče, sledující žáky, </a:t>
            </a:r>
          </a:p>
          <a:p>
            <a:pPr lvl="1"/>
            <a:r>
              <a:rPr lang="cs-CZ" dirty="0" smtClean="0"/>
              <a:t>místo pro test z AJ, </a:t>
            </a:r>
          </a:p>
          <a:p>
            <a:pPr lvl="1"/>
            <a:r>
              <a:rPr lang="cs-CZ" dirty="0" smtClean="0"/>
              <a:t>místo pro hosty</a:t>
            </a:r>
          </a:p>
          <a:p>
            <a:r>
              <a:rPr lang="cs-CZ" dirty="0" smtClean="0"/>
              <a:t>Zorganizují veškeré činnosti v průběhu VŘ </a:t>
            </a:r>
          </a:p>
          <a:p>
            <a:pPr lvl="1"/>
            <a:r>
              <a:rPr lang="cs-CZ" dirty="0" smtClean="0"/>
              <a:t>volba moderátora, </a:t>
            </a:r>
          </a:p>
          <a:p>
            <a:pPr lvl="1"/>
            <a:r>
              <a:rPr lang="cs-CZ" dirty="0" smtClean="0"/>
              <a:t>příprava, zahájení, </a:t>
            </a:r>
          </a:p>
          <a:p>
            <a:pPr lvl="1"/>
            <a:r>
              <a:rPr lang="cs-CZ" dirty="0" smtClean="0"/>
              <a:t>způsob výběru pořadí uchazečů, </a:t>
            </a:r>
          </a:p>
          <a:p>
            <a:pPr lvl="1"/>
            <a:r>
              <a:rPr lang="cs-CZ" dirty="0" smtClean="0"/>
              <a:t>test, </a:t>
            </a:r>
          </a:p>
          <a:p>
            <a:pPr lvl="1"/>
            <a:r>
              <a:rPr lang="cs-CZ" dirty="0" smtClean="0"/>
              <a:t>prezentace, </a:t>
            </a:r>
          </a:p>
          <a:p>
            <a:pPr lvl="1"/>
            <a:r>
              <a:rPr lang="cs-CZ" dirty="0" smtClean="0"/>
              <a:t>pohovor, </a:t>
            </a:r>
          </a:p>
          <a:p>
            <a:pPr lvl="1"/>
            <a:r>
              <a:rPr lang="cs-CZ" dirty="0" smtClean="0"/>
              <a:t>hodnocení komisí, hodnocení ostatními žáky, hodnocení učiteli, závěr – výsledek VŘ.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Projektové vyučování	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Prostředek demokratizace a humanizace výuky a školy</a:t>
            </a:r>
          </a:p>
          <a:p>
            <a:r>
              <a:rPr lang="cs-CZ" dirty="0" smtClean="0"/>
              <a:t>Prostředek inovačních snah ve školství v USA a západní Evropě</a:t>
            </a:r>
          </a:p>
          <a:p>
            <a:pPr>
              <a:buNone/>
            </a:pPr>
            <a:r>
              <a:rPr lang="cs-CZ" b="1" dirty="0" smtClean="0"/>
              <a:t>=</a:t>
            </a:r>
            <a:r>
              <a:rPr lang="cs-CZ" b="1" i="1" dirty="0" smtClean="0"/>
              <a:t>vyučovací metoda, při které jsou žáci vedeni k řešení komplexních problémů a získávají zkušenosti praktickou činností a experimentováním</a:t>
            </a:r>
          </a:p>
          <a:p>
            <a:r>
              <a:rPr lang="cs-CZ" dirty="0" smtClean="0"/>
              <a:t>Komplexní problémy = projekty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02434" y="1195613"/>
            <a:ext cx="10753200" cy="4139998"/>
          </a:xfrm>
        </p:spPr>
        <p:txBody>
          <a:bodyPr/>
          <a:lstStyle/>
          <a:p>
            <a:r>
              <a:rPr lang="cs-CZ" sz="1600" dirty="0" smtClean="0">
                <a:hlinkClick r:id="rId3"/>
              </a:rPr>
              <a:t>http://www.</a:t>
            </a:r>
            <a:r>
              <a:rPr lang="cs-CZ" sz="1600" dirty="0" err="1" smtClean="0">
                <a:hlinkClick r:id="rId3"/>
              </a:rPr>
              <a:t>nuov.cz</a:t>
            </a:r>
            <a:r>
              <a:rPr lang="cs-CZ" sz="1600" dirty="0" smtClean="0">
                <a:hlinkClick r:id="rId3"/>
              </a:rPr>
              <a:t>/</a:t>
            </a:r>
            <a:r>
              <a:rPr lang="cs-CZ" sz="1600" dirty="0" err="1" smtClean="0">
                <a:hlinkClick r:id="rId3"/>
              </a:rPr>
              <a:t>uploads</a:t>
            </a:r>
            <a:r>
              <a:rPr lang="cs-CZ" sz="1600" dirty="0" smtClean="0">
                <a:hlinkClick r:id="rId3"/>
              </a:rPr>
              <a:t>/KURIKULUM/</a:t>
            </a:r>
            <a:r>
              <a:rPr lang="cs-CZ" sz="1600" dirty="0" err="1" smtClean="0">
                <a:hlinkClick r:id="rId3"/>
              </a:rPr>
              <a:t>zakovske</a:t>
            </a:r>
            <a:r>
              <a:rPr lang="cs-CZ" sz="1600" dirty="0" smtClean="0">
                <a:hlinkClick r:id="rId3"/>
              </a:rPr>
              <a:t>_projekty_cesta_ke_</a:t>
            </a:r>
            <a:r>
              <a:rPr lang="cs-CZ" sz="1600" dirty="0" err="1" smtClean="0">
                <a:hlinkClick r:id="rId3"/>
              </a:rPr>
              <a:t>kompetencim.pdf</a:t>
            </a:r>
            <a:endParaRPr lang="cs-CZ" sz="1600" dirty="0" smtClean="0"/>
          </a:p>
          <a:p>
            <a:r>
              <a:rPr lang="cs-CZ" sz="1600" dirty="0" smtClean="0"/>
              <a:t>Dalibor </a:t>
            </a:r>
            <a:r>
              <a:rPr lang="cs-CZ" sz="1600" dirty="0" err="1" smtClean="0"/>
              <a:t>Naar</a:t>
            </a:r>
            <a:r>
              <a:rPr lang="cs-CZ" sz="1600" dirty="0" smtClean="0"/>
              <a:t> a kol.: </a:t>
            </a:r>
            <a:r>
              <a:rPr lang="cs-CZ" sz="1600" i="1" dirty="0" smtClean="0"/>
              <a:t>Průvodce pro projektové vyučování. 1. </a:t>
            </a:r>
            <a:r>
              <a:rPr lang="cs-CZ" sz="1600" i="1" dirty="0" err="1" smtClean="0"/>
              <a:t>vyd</a:t>
            </a:r>
            <a:r>
              <a:rPr lang="cs-CZ" sz="1600" i="1" dirty="0" smtClean="0"/>
              <a:t>., </a:t>
            </a:r>
            <a:r>
              <a:rPr lang="cs-CZ" sz="1600" i="1" dirty="0" err="1" smtClean="0"/>
              <a:t>Egredior</a:t>
            </a:r>
            <a:r>
              <a:rPr lang="cs-CZ" sz="1600" i="1" dirty="0" smtClean="0"/>
              <a:t> o. s. </a:t>
            </a:r>
            <a:r>
              <a:rPr lang="cs-CZ" sz="1600" i="1" dirty="0" err="1" smtClean="0"/>
              <a:t>nakl</a:t>
            </a:r>
            <a:r>
              <a:rPr lang="cs-CZ" sz="1600" i="1" dirty="0" smtClean="0"/>
              <a:t>. Zajímavé učení, 2004</a:t>
            </a:r>
          </a:p>
          <a:p>
            <a:r>
              <a:rPr lang="cs-CZ" sz="1600" dirty="0" smtClean="0"/>
              <a:t>Kubínová Marie. </a:t>
            </a:r>
            <a:r>
              <a:rPr lang="cs-CZ" sz="1600" i="1" dirty="0" smtClean="0"/>
              <a:t>Projekty ve vyučování. www. </a:t>
            </a:r>
            <a:r>
              <a:rPr lang="cs-CZ" sz="1600" i="1" dirty="0" err="1" smtClean="0"/>
              <a:t>rvp.cz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clanek</a:t>
            </a:r>
            <a:r>
              <a:rPr lang="cs-CZ" sz="1600" i="1" dirty="0" smtClean="0"/>
              <a:t>/289/334</a:t>
            </a:r>
            <a:endParaRPr lang="cs-CZ" sz="1600" dirty="0" smtClean="0"/>
          </a:p>
          <a:p>
            <a:r>
              <a:rPr lang="cs-CZ" sz="1600" dirty="0" smtClean="0"/>
              <a:t>ČADÍLEK, Miroslav a Aleš LOVEČEK. </a:t>
            </a:r>
            <a:r>
              <a:rPr lang="cs-CZ" sz="1600" i="1" dirty="0" smtClean="0"/>
              <a:t>Didaktika odborných předmětů.</a:t>
            </a:r>
            <a:r>
              <a:rPr lang="cs-CZ" sz="1600" dirty="0" smtClean="0"/>
              <a:t> Brno: Akademické nakladatelství CERM, s.r.o., 2003. 173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ČADÍLEK, Miroslav. </a:t>
            </a:r>
            <a:r>
              <a:rPr lang="cs-CZ" sz="1600" i="1" dirty="0" smtClean="0"/>
              <a:t>Didaktika praktického vyučování I</a:t>
            </a:r>
            <a:r>
              <a:rPr lang="cs-CZ" sz="1600" dirty="0" smtClean="0"/>
              <a:t>. Brno: Akademické nakladatelství CERM,s.r.o., 2003. 104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ČADÍLEK, Miroslav a Pavla STEJSKALOVÁ. </a:t>
            </a:r>
            <a:r>
              <a:rPr lang="cs-CZ" sz="1600" i="1" dirty="0" smtClean="0"/>
              <a:t>Didaktika praktického vyučování II</a:t>
            </a:r>
            <a:r>
              <a:rPr lang="cs-CZ" sz="1600" dirty="0" smtClean="0"/>
              <a:t>. Brno: Akademické nakladatelství CERM, s.r.o., 2003. 68 s.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MAŇÁK, Josef a Vlastimil ŠVEC. </a:t>
            </a:r>
            <a:r>
              <a:rPr lang="cs-CZ" sz="1600" i="1" dirty="0" smtClean="0"/>
              <a:t>Výukové metody</a:t>
            </a:r>
            <a:r>
              <a:rPr lang="cs-CZ" sz="1600" dirty="0" smtClean="0"/>
              <a:t>. Brno: </a:t>
            </a:r>
            <a:r>
              <a:rPr lang="cs-CZ" sz="1600" dirty="0" err="1" smtClean="0"/>
              <a:t>Paido</a:t>
            </a:r>
            <a:r>
              <a:rPr lang="cs-CZ" sz="1600" dirty="0" smtClean="0"/>
              <a:t>, 2003. 219 s. 148. ISBN 80-7315-039-5.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ŠVEC, Vlastimil, Hana FILOVÁ a Oldřich ŠIMONÍK. </a:t>
            </a:r>
            <a:r>
              <a:rPr lang="cs-CZ" sz="1600" i="1" dirty="0" smtClean="0"/>
              <a:t>Praktikum didaktických dovedností</a:t>
            </a:r>
            <a:r>
              <a:rPr lang="cs-CZ" sz="1600" dirty="0" smtClean="0"/>
              <a:t>. 2. </a:t>
            </a:r>
            <a:r>
              <a:rPr lang="cs-CZ" sz="1600" dirty="0" err="1" smtClean="0"/>
              <a:t>vyd</a:t>
            </a:r>
            <a:r>
              <a:rPr lang="cs-CZ" sz="1600" dirty="0" smtClean="0"/>
              <a:t>. V Brně: Masarykova univerzita, 2002. 90 s. ISBN 8021026987.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KALHOUS, Zdeněk a Otto OBST. </a:t>
            </a:r>
            <a:r>
              <a:rPr lang="cs-CZ" sz="1600" i="1" dirty="0" smtClean="0"/>
              <a:t>Školní didaktika</a:t>
            </a:r>
            <a:r>
              <a:rPr lang="cs-CZ" sz="1600" dirty="0" smtClean="0"/>
              <a:t>. </a:t>
            </a:r>
            <a:r>
              <a:rPr lang="cs-CZ" sz="1600" dirty="0" err="1" smtClean="0"/>
              <a:t>Vyd</a:t>
            </a:r>
            <a:r>
              <a:rPr lang="cs-CZ" sz="1600" dirty="0" smtClean="0"/>
              <a:t>. 1. Praha: Portál, 2002. 447 s. ISBN 807178253X. </a:t>
            </a:r>
            <a:r>
              <a:rPr lang="cs-CZ" sz="1600" dirty="0" err="1" smtClean="0"/>
              <a:t>info</a:t>
            </a:r>
            <a:endParaRPr lang="cs-CZ" sz="1600" dirty="0" smtClean="0"/>
          </a:p>
          <a:p>
            <a:r>
              <a:rPr lang="cs-CZ" sz="1600" dirty="0" smtClean="0"/>
              <a:t>TUREK, Ivan. </a:t>
            </a:r>
            <a:r>
              <a:rPr lang="cs-CZ" sz="1600" i="1" dirty="0" smtClean="0"/>
              <a:t>Didaktika</a:t>
            </a:r>
            <a:r>
              <a:rPr lang="cs-CZ" sz="1600" dirty="0" smtClean="0"/>
              <a:t>. Bratislava: </a:t>
            </a:r>
            <a:r>
              <a:rPr lang="cs-CZ" sz="1600" dirty="0" err="1" smtClean="0"/>
              <a:t>Wolters</a:t>
            </a:r>
            <a:r>
              <a:rPr lang="cs-CZ" sz="1600" dirty="0" smtClean="0"/>
              <a:t> </a:t>
            </a:r>
            <a:r>
              <a:rPr lang="cs-CZ" sz="1600" dirty="0" err="1" smtClean="0"/>
              <a:t>Kluwer</a:t>
            </a:r>
            <a:r>
              <a:rPr lang="cs-CZ" sz="1600" dirty="0" smtClean="0"/>
              <a:t> (</a:t>
            </a:r>
            <a:r>
              <a:rPr lang="cs-CZ" sz="1600" dirty="0" err="1" smtClean="0"/>
              <a:t>Iura</a:t>
            </a:r>
            <a:r>
              <a:rPr lang="cs-CZ" sz="1600" dirty="0" smtClean="0"/>
              <a:t> </a:t>
            </a:r>
            <a:r>
              <a:rPr lang="cs-CZ" sz="1600" dirty="0" err="1" smtClean="0"/>
              <a:t>Edition</a:t>
            </a:r>
            <a:r>
              <a:rPr lang="cs-CZ" sz="1600" dirty="0" smtClean="0"/>
              <a:t>), 2008. ISBN 978-80-8078-198-9.</a:t>
            </a:r>
          </a:p>
          <a:p>
            <a:endParaRPr lang="cs-CZ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tématu projektu je potřeba přihlížet na potřeby a zájmy žáků, žáci mají mít vliv na výběr a specifikaci tématu projektu.</a:t>
            </a:r>
          </a:p>
          <a:p>
            <a:r>
              <a:rPr lang="cs-CZ" dirty="0" smtClean="0"/>
              <a:t>Projekt: </a:t>
            </a:r>
          </a:p>
          <a:p>
            <a:pPr lvl="1"/>
            <a:r>
              <a:rPr lang="cs-CZ" dirty="0" smtClean="0"/>
              <a:t>má souviset i s mimoškolní zkušeností žáků, vycházet ze zážitků žáků, má otevřít školu širšímu okolí, společnosti, ale i osobní situaci žáka a řešení jeho problémů. </a:t>
            </a:r>
          </a:p>
          <a:p>
            <a:pPr lvl="1"/>
            <a:r>
              <a:rPr lang="cs-CZ" dirty="0" smtClean="0"/>
              <a:t>Měl by být mostem mezi školou a životem. </a:t>
            </a:r>
          </a:p>
          <a:p>
            <a:pPr lvl="1"/>
            <a:r>
              <a:rPr lang="cs-CZ" dirty="0" smtClean="0"/>
              <a:t>Neměl by být jen zdánlivou, fiktivní, umělou realitou pro předepsané učivo.</a:t>
            </a:r>
          </a:p>
          <a:p>
            <a:r>
              <a:rPr lang="cs-CZ" dirty="0" smtClean="0"/>
              <a:t>Předpokladem projektového vyučování je zainteresovanost žáků, jejich zájem, vnitřní motivace.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19999" y="1692002"/>
            <a:ext cx="11010789" cy="4139998"/>
          </a:xfrm>
        </p:spPr>
        <p:txBody>
          <a:bodyPr/>
          <a:lstStyle/>
          <a:p>
            <a:r>
              <a:rPr lang="cs-CZ" dirty="0" smtClean="0"/>
              <a:t>Projekt by měl umožňovat interdisciplinární přístup, komplexní pohled na skutečný svět, měl by překračovat rámec jednotlivých vyučovacích předmětů.</a:t>
            </a:r>
          </a:p>
          <a:p>
            <a:r>
              <a:rPr lang="cs-CZ" dirty="0" smtClean="0"/>
              <a:t>Projekt by měli řešit žáci ve skupinách, v kooperativním vyučování.</a:t>
            </a:r>
          </a:p>
          <a:p>
            <a:r>
              <a:rPr lang="cs-CZ" dirty="0" smtClean="0"/>
              <a:t>Projekt má vést ke konkrétním výsledkům a na jejich základě si žáci mají osvojit příslušné vědomosti, dovednosti, postoje, případné kvalifikace, ale i z řešení vyplývající odměnu.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projektovém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383632"/>
            <a:ext cx="10753200" cy="4448368"/>
          </a:xfrm>
        </p:spPr>
        <p:txBody>
          <a:bodyPr/>
          <a:lstStyle/>
          <a:p>
            <a:pPr marL="586350" indent="-514350">
              <a:buFont typeface="+mj-lt"/>
              <a:buAutoNum type="arabicPeriod"/>
            </a:pPr>
            <a:r>
              <a:rPr lang="cs-CZ" dirty="0" smtClean="0"/>
              <a:t>Volba tématu projektu</a:t>
            </a:r>
          </a:p>
          <a:p>
            <a:pPr marL="838350" lvl="1" indent="-514350"/>
            <a:r>
              <a:rPr lang="cs-CZ" dirty="0" smtClean="0"/>
              <a:t>Specifikace, určení konkrétních výstupů (cílů)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Plánování řešení projektu</a:t>
            </a:r>
          </a:p>
          <a:p>
            <a:pPr marL="838350" lvl="1" indent="-514350"/>
            <a:r>
              <a:rPr lang="cs-CZ" dirty="0" smtClean="0"/>
              <a:t>Vypracování postupu (plánu řešení projektu), rozdělení na dílčí úlohy, rozdělení žáků do skupin, přidělení úloh skupinám, určení časových limitů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Řešení projektu</a:t>
            </a:r>
          </a:p>
          <a:p>
            <a:pPr marL="838350" lvl="1" indent="-514350"/>
            <a:r>
              <a:rPr lang="cs-CZ" dirty="0" smtClean="0"/>
              <a:t>Realizace plánu, při které hlavní úlohu hrají žáci a učitel je v pozadí, jen v případě potřeby hraje roli pomocníka, oponenta, podněcovatele, zprostředkovatele, rozhodce, organizátora</a:t>
            </a:r>
          </a:p>
          <a:p>
            <a:pPr marL="586350" indent="-514350">
              <a:buFont typeface="+mj-lt"/>
              <a:buAutoNum type="arabicPeriod"/>
            </a:pPr>
            <a:r>
              <a:rPr lang="cs-CZ" dirty="0" smtClean="0"/>
              <a:t>Zveřejnění výsledků řešení projektu</a:t>
            </a:r>
          </a:p>
          <a:p>
            <a:pPr marL="838350" lvl="1" indent="-514350"/>
            <a:r>
              <a:rPr lang="cs-CZ" dirty="0" smtClean="0"/>
              <a:t>Zhodnocení práce na projektu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projektového vyučování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Rozvíjí:</a:t>
            </a:r>
          </a:p>
          <a:p>
            <a:pPr lvl="1"/>
            <a:r>
              <a:rPr lang="cs-CZ" sz="1600" dirty="0" smtClean="0"/>
              <a:t>iniciativu, samostatnost, tvořivost žáků, kritické myšlení, schopnost spolupráce, komunikace, schopnost učit se, řešit problémy, hledat informace, rozvíjí se pozitivním směrem citová a hodnotová sféra žáka</a:t>
            </a:r>
          </a:p>
          <a:p>
            <a:r>
              <a:rPr lang="cs-CZ" sz="2000" dirty="0" smtClean="0"/>
              <a:t>Umožňuje integraci:</a:t>
            </a:r>
          </a:p>
          <a:p>
            <a:pPr lvl="1"/>
            <a:r>
              <a:rPr lang="cs-CZ" sz="1600" dirty="0" smtClean="0"/>
              <a:t>Myšlení, intuice, citů, smyslů, těla</a:t>
            </a:r>
          </a:p>
          <a:p>
            <a:pPr lvl="1"/>
            <a:r>
              <a:rPr lang="cs-CZ" sz="1600" dirty="0" smtClean="0"/>
              <a:t>Zkušeností s novým poznáním</a:t>
            </a:r>
          </a:p>
          <a:p>
            <a:pPr lvl="1"/>
            <a:r>
              <a:rPr lang="cs-CZ" sz="1600" dirty="0" smtClean="0"/>
              <a:t>Řízené činnosti s autoregulací</a:t>
            </a:r>
          </a:p>
          <a:p>
            <a:pPr lvl="1"/>
            <a:r>
              <a:rPr lang="cs-CZ" sz="1600" dirty="0" smtClean="0"/>
              <a:t>Dětí, učitelů, rodičů a jiných členů společnosti</a:t>
            </a:r>
          </a:p>
          <a:p>
            <a:pPr lvl="1"/>
            <a:r>
              <a:rPr lang="cs-CZ" sz="1600" dirty="0" smtClean="0"/>
              <a:t>Školy se světem</a:t>
            </a:r>
          </a:p>
          <a:p>
            <a:r>
              <a:rPr lang="cs-CZ" sz="2000" dirty="0" smtClean="0"/>
              <a:t>Žáci lépe chápou praktický význam učiva, vzdělávají se</a:t>
            </a:r>
          </a:p>
          <a:p>
            <a:r>
              <a:rPr lang="cs-CZ" sz="2000" dirty="0" smtClean="0"/>
              <a:t>Učí se plánovat vlastní práci, dokončovat ji, překonávat překážky, nést zodpovědnost</a:t>
            </a:r>
          </a:p>
          <a:p>
            <a:r>
              <a:rPr lang="cs-CZ" sz="2000" dirty="0" smtClean="0"/>
              <a:t>Umožňuje, aby bylo vyučování pro žáky hrou, aby bylo pro ně příjemné, zajímavé, nezapomenutelné</a:t>
            </a:r>
            <a:endParaRPr lang="cs-CZ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projektů podle cílů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Problémové</a:t>
            </a:r>
          </a:p>
          <a:p>
            <a:pPr lvl="1"/>
            <a:r>
              <a:rPr lang="cs-CZ" dirty="0" smtClean="0"/>
              <a:t>Cílem je vyřešit problém</a:t>
            </a:r>
          </a:p>
          <a:p>
            <a:r>
              <a:rPr lang="cs-CZ" dirty="0" smtClean="0"/>
              <a:t>Konstrukční</a:t>
            </a:r>
          </a:p>
          <a:p>
            <a:pPr lvl="1"/>
            <a:r>
              <a:rPr lang="cs-CZ" dirty="0" smtClean="0"/>
              <a:t>Cílem je něco vytvořit, zkonstruovat</a:t>
            </a:r>
          </a:p>
          <a:p>
            <a:r>
              <a:rPr lang="cs-CZ" dirty="0" smtClean="0"/>
              <a:t>Hodnotící</a:t>
            </a:r>
          </a:p>
          <a:p>
            <a:pPr lvl="1"/>
            <a:r>
              <a:rPr lang="cs-CZ" dirty="0" smtClean="0"/>
              <a:t>Cílem je zkoumat, porovnávat (např. ŽP)</a:t>
            </a:r>
          </a:p>
          <a:p>
            <a:r>
              <a:rPr lang="cs-CZ" dirty="0" err="1" smtClean="0"/>
              <a:t>Drilové</a:t>
            </a:r>
            <a:endParaRPr lang="cs-CZ" dirty="0" smtClean="0"/>
          </a:p>
          <a:p>
            <a:pPr lvl="1"/>
            <a:r>
              <a:rPr lang="cs-CZ" dirty="0" smtClean="0"/>
              <a:t>Cíle je nacvičit nějakou dovednost (např. vyhledat nějaké informace)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dělení projektů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počtu řešitelů</a:t>
            </a:r>
          </a:p>
          <a:p>
            <a:pPr lvl="1"/>
            <a:r>
              <a:rPr lang="cs-CZ" dirty="0" smtClean="0"/>
              <a:t>Individuální x skupinové</a:t>
            </a:r>
          </a:p>
          <a:p>
            <a:r>
              <a:rPr lang="cs-CZ" dirty="0" smtClean="0"/>
              <a:t>Podle délky</a:t>
            </a:r>
          </a:p>
          <a:p>
            <a:pPr lvl="1"/>
            <a:r>
              <a:rPr lang="cs-CZ" dirty="0" smtClean="0"/>
              <a:t>Krátkodobé x dlouhodobé</a:t>
            </a:r>
          </a:p>
          <a:p>
            <a:r>
              <a:rPr lang="cs-CZ" dirty="0" smtClean="0"/>
              <a:t>Podle místa realizace</a:t>
            </a:r>
          </a:p>
          <a:p>
            <a:pPr lvl="1"/>
            <a:r>
              <a:rPr lang="cs-CZ" dirty="0" smtClean="0"/>
              <a:t>Školní x domácí x kombinované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 začlenění projektu</a:t>
            </a:r>
            <a:br>
              <a:rPr lang="cs-CZ" dirty="0" smtClean="0"/>
            </a:br>
            <a:r>
              <a:rPr lang="cs-CZ" dirty="0" smtClean="0"/>
              <a:t>do školního kurikula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925052"/>
            <a:ext cx="10753200" cy="3906947"/>
          </a:xfrm>
        </p:spPr>
        <p:txBody>
          <a:bodyPr/>
          <a:lstStyle/>
          <a:p>
            <a:r>
              <a:rPr lang="cs-CZ" dirty="0" err="1" smtClean="0"/>
              <a:t>jednopředmětové</a:t>
            </a:r>
            <a:endParaRPr lang="cs-CZ" dirty="0" smtClean="0"/>
          </a:p>
          <a:p>
            <a:r>
              <a:rPr lang="cs-CZ" dirty="0" err="1" smtClean="0"/>
              <a:t>vícepředmětové</a:t>
            </a:r>
            <a:r>
              <a:rPr lang="cs-CZ" dirty="0" smtClean="0"/>
              <a:t> (oborové)</a:t>
            </a:r>
          </a:p>
          <a:p>
            <a:r>
              <a:rPr lang="cs-CZ" dirty="0" smtClean="0"/>
              <a:t>realizující průřezové téma nebo jeho určitou část</a:t>
            </a:r>
          </a:p>
          <a:p>
            <a:r>
              <a:rPr lang="cs-CZ" dirty="0" smtClean="0"/>
              <a:t>výrazně zaměřené na vybrané klíčové kompetence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-edu-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</Template>
  <TotalTime>242</TotalTime>
  <Words>1053</Words>
  <Application>Microsoft Office PowerPoint</Application>
  <PresentationFormat>Vlastní</PresentationFormat>
  <Paragraphs>192</Paragraphs>
  <Slides>20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prezentace-edu-cz</vt:lpstr>
      <vt:lpstr>Projektové vyučování</vt:lpstr>
      <vt:lpstr>Projektové vyučování </vt:lpstr>
      <vt:lpstr>Principy projektového vyučování</vt:lpstr>
      <vt:lpstr>Principy projektového vyučování</vt:lpstr>
      <vt:lpstr>Postup při projektovém vyučování</vt:lpstr>
      <vt:lpstr>Výhody projektového vyučování</vt:lpstr>
      <vt:lpstr>Rozdělení projektů podle cílů</vt:lpstr>
      <vt:lpstr>Další dělení projektů</vt:lpstr>
      <vt:lpstr>Způsob začlenění projektu do školního kurikula</vt:lpstr>
      <vt:lpstr>Příklady žákovských projektů</vt:lpstr>
      <vt:lpstr>Desatero domácí ekologie</vt:lpstr>
      <vt:lpstr>Renesance</vt:lpstr>
      <vt:lpstr>Další příklady projektů</vt:lpstr>
      <vt:lpstr>Př.: Výběrové řízení hrou z OA Olomouc</vt:lpstr>
      <vt:lpstr>Snímek 15</vt:lpstr>
      <vt:lpstr>Snímek 16</vt:lpstr>
      <vt:lpstr>Snímek 17</vt:lpstr>
      <vt:lpstr>Snímek 18</vt:lpstr>
      <vt:lpstr>Snímek 19</vt:lpstr>
      <vt:lpstr>Doporučená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Lenovo</dc:creator>
  <cp:lastModifiedBy>Admin</cp:lastModifiedBy>
  <cp:revision>33</cp:revision>
  <cp:lastPrinted>1601-01-01T00:00:00Z</cp:lastPrinted>
  <dcterms:created xsi:type="dcterms:W3CDTF">2019-06-11T20:19:30Z</dcterms:created>
  <dcterms:modified xsi:type="dcterms:W3CDTF">2022-09-26T11:15:43Z</dcterms:modified>
</cp:coreProperties>
</file>