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1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48" y="-1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065B5D-B0AF-428A-B8DB-F3B8F35D0C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21E9FB8-5C35-4236-BAF6-B668A564EC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C75A3A-5190-4538-BA04-D322F59B3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5E7C-EB51-4C1E-BD09-EE41A1332AA4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3D86D3-DE6C-43BB-873C-BBEA99A8D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7867BF-48D4-4E11-94F7-947CAE97D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2B92-0839-4601-81A6-F7C19CC9E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42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A80F42-8F8A-496D-8649-2D3663175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BD62C27-BF77-46EC-996A-111B50546A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A4AF32-D4E2-413A-A480-21FEEE672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5E7C-EB51-4C1E-BD09-EE41A1332AA4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BC6F0C8-DEAE-4CD9-9CF9-24D18C8964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4FF9E4-08FC-4E8E-B7DE-2358E3BA7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2B92-0839-4601-81A6-F7C19CC9E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646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160B0D3-AA17-4C9B-A6C1-35548BF180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EB3CE54-81B8-4C90-B5C0-879F1CB4F2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1242E8-78FA-4872-B0D3-A080BC0DD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5E7C-EB51-4C1E-BD09-EE41A1332AA4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535ED3-A9AC-4A37-9228-9F56B63A6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E8A57C-DA75-4466-8A96-50B3211ED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2B92-0839-4601-81A6-F7C19CC9E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71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54F131-8E92-4FB1-B815-E3E1D291B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AB703C-EAD4-45C6-BB1F-BA3882F7A4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7781E4-709B-4860-8737-2C2F63BF6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5E7C-EB51-4C1E-BD09-EE41A1332AA4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83FF1D4-A255-4923-9F94-BE1F193AD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E9565D-93E7-4409-9767-200D9E9DB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2B92-0839-4601-81A6-F7C19CC9E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214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CAE6D0-3DEE-4809-8FB9-C2594980E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D4C5A0F-8D48-4F9A-8D5E-2C11E6C9F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9EC75C-F495-4E6E-A925-DF8F6BBBF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5E7C-EB51-4C1E-BD09-EE41A1332AA4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5F38E4A-9D68-44B8-98E3-0B445A6B6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4629A80-B928-4C72-82DD-1F23F9736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2B92-0839-4601-81A6-F7C19CC9E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1015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27077F-A8DA-421B-9FA9-49AAEF7B2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CA5C21-C32D-4321-BF53-EA74309C37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06AF6C-617D-4302-923D-E17B63B1CA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63D75B4-72BA-469A-913C-BD43FBB1A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5E7C-EB51-4C1E-BD09-EE41A1332AA4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D7F3D54-7799-4B8E-AE82-AECE0409F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3DC79B-7F42-487C-BFC6-5BD30FE62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2B92-0839-4601-81A6-F7C19CC9E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91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0A06A2-08AA-450C-A83E-B37D05C3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2E8C6D4-320D-4A01-97C3-4DC3F4A2B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265EBBE-72C9-4F8E-9AE0-DBFBA43E82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07EE12C-B0DD-42D9-AE38-CA8C322681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927AD67-5DB9-431D-87EC-2AA84989C1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DFABB04-E2E1-4A68-AFCC-F3F8B1D19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5E7C-EB51-4C1E-BD09-EE41A1332AA4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0AB5429-3B1F-401C-802F-368286A17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E80642B-8D29-4F55-B53A-7797EF9BE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2B92-0839-4601-81A6-F7C19CC9E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273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C71BDA-46DD-4F65-9AA9-216EE337A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040A923-607E-4C46-8FB8-96199D56E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5E7C-EB51-4C1E-BD09-EE41A1332AA4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934CEF1-C8B3-4EA6-A5E9-7D84543F2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7AD936F-FA8A-4926-8BB6-D4B05D076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2B92-0839-4601-81A6-F7C19CC9E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851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0B05B03-B72F-450F-87CD-DDE4910AE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5E7C-EB51-4C1E-BD09-EE41A1332AA4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7C3E995-B025-4118-99AB-F0075B131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02B5D6E-57BE-4582-8E50-C6960B293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2B92-0839-4601-81A6-F7C19CC9E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225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19977C-3D2D-4001-9DC5-616D96A45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DED28D-C05D-4B93-8AC8-229E190D50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8E1362-892C-459A-9F43-D82790C91D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F35A9F3-67CD-4E46-BCC6-D274D5F67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5E7C-EB51-4C1E-BD09-EE41A1332AA4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68938C-FF5D-42B5-8457-CBAC012C1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F7D9330-4A81-4327-9264-80F533784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2B92-0839-4601-81A6-F7C19CC9E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617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A5EBFC-7EF6-4AF6-882B-F2003EE85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02FF06-E2C0-4167-A0F6-84EC426965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64954F8-B1C4-4C9B-A72F-9CDEA2C38E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BD16F6A-8E94-4D50-9393-674611762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5E7C-EB51-4C1E-BD09-EE41A1332AA4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FAB465A-D2F5-4818-BB58-5C3EB1C71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EC4A1DD-BB62-4B40-8B5F-A438EB008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52B92-0839-4601-81A6-F7C19CC9E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6907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003DAA3-8D56-43E8-A115-27197C1BB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C319C16-5FC0-4AC9-AB64-7AB6D35F49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E034BC-50B9-4133-97FB-F9AB361C57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65E7C-EB51-4C1E-BD09-EE41A1332AA4}" type="datetimeFigureOut">
              <a:rPr lang="cs-CZ" smtClean="0"/>
              <a:t>29.01.2021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EFE35F-0818-4989-8511-B946D5F059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9D91FB-0084-460F-A4F7-C9B8F469B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52B92-0839-4601-81A6-F7C19CC9E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75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47DD90A-755E-4AB2-993D-B64B25BBF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Interpunkce ve větě jednoduché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AE9D12A-DCC1-4320-954B-98490EB9D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Čárkou se odděluje: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>
                <a:solidFill>
                  <a:srgbClr val="451AA6"/>
                </a:solidFill>
              </a:rPr>
              <a:t>oslovení</a:t>
            </a:r>
          </a:p>
          <a:p>
            <a:pPr>
              <a:buFontTx/>
              <a:buChar char="-"/>
            </a:pPr>
            <a:r>
              <a:rPr lang="cs-CZ" dirty="0">
                <a:solidFill>
                  <a:srgbClr val="451AA6"/>
                </a:solidFill>
              </a:rPr>
              <a:t>přístavek</a:t>
            </a:r>
          </a:p>
          <a:p>
            <a:pPr>
              <a:buFontTx/>
              <a:buChar char="-"/>
            </a:pPr>
            <a:r>
              <a:rPr lang="cs-CZ" dirty="0">
                <a:solidFill>
                  <a:srgbClr val="451AA6"/>
                </a:solidFill>
              </a:rPr>
              <a:t>slova </a:t>
            </a:r>
            <a:r>
              <a:rPr lang="cs-CZ" i="1" dirty="0">
                <a:solidFill>
                  <a:srgbClr val="451AA6"/>
                </a:solidFill>
              </a:rPr>
              <a:t>respektive</a:t>
            </a:r>
            <a:r>
              <a:rPr lang="cs-CZ" dirty="0">
                <a:solidFill>
                  <a:srgbClr val="451AA6"/>
                </a:solidFill>
              </a:rPr>
              <a:t>, </a:t>
            </a:r>
            <a:r>
              <a:rPr lang="cs-CZ" i="1" dirty="0">
                <a:solidFill>
                  <a:srgbClr val="451AA6"/>
                </a:solidFill>
              </a:rPr>
              <a:t>eventuálně</a:t>
            </a:r>
            <a:r>
              <a:rPr lang="cs-CZ" dirty="0">
                <a:solidFill>
                  <a:srgbClr val="451AA6"/>
                </a:solidFill>
              </a:rPr>
              <a:t>, </a:t>
            </a:r>
            <a:r>
              <a:rPr lang="cs-CZ" i="1" dirty="0">
                <a:solidFill>
                  <a:srgbClr val="451AA6"/>
                </a:solidFill>
              </a:rPr>
              <a:t>a zejména</a:t>
            </a:r>
          </a:p>
          <a:p>
            <a:pPr marL="0" indent="0">
              <a:buNone/>
            </a:pPr>
            <a:endParaRPr lang="cs-CZ" dirty="0">
              <a:solidFill>
                <a:srgbClr val="451A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9690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47DD90A-755E-4AB2-993D-B64B25BBF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Interpunkce ve větě jednoduché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AE9D12A-DCC1-4320-954B-98490EB9D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Čárkou se neodděluje: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>
                <a:solidFill>
                  <a:srgbClr val="451AA6"/>
                </a:solidFill>
              </a:rPr>
              <a:t>apod.</a:t>
            </a:r>
          </a:p>
          <a:p>
            <a:pPr>
              <a:buFontTx/>
              <a:buChar char="-"/>
            </a:pPr>
            <a:r>
              <a:rPr lang="cs-CZ" dirty="0">
                <a:solidFill>
                  <a:srgbClr val="451AA6"/>
                </a:solidFill>
              </a:rPr>
              <a:t>atd.</a:t>
            </a:r>
          </a:p>
          <a:p>
            <a:pPr marL="0" indent="0">
              <a:buNone/>
            </a:pPr>
            <a:endParaRPr lang="cs-CZ" dirty="0">
              <a:solidFill>
                <a:srgbClr val="451AA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4111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47DD90A-755E-4AB2-993D-B64B25BBF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Interpunkce ve větě jednoduché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AE9D12A-DCC1-4320-954B-98490EB9D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Před většinou spojovacích výrazů se čárka</a:t>
            </a:r>
            <a:r>
              <a:rPr lang="cs-CZ" dirty="0">
                <a:solidFill>
                  <a:srgbClr val="FF0000"/>
                </a:solidFill>
              </a:rPr>
              <a:t> píše.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Nepíše se před:</a:t>
            </a:r>
          </a:p>
          <a:p>
            <a:pPr marL="0" indent="0">
              <a:buNone/>
            </a:pPr>
            <a:r>
              <a:rPr lang="cs-CZ" dirty="0">
                <a:solidFill>
                  <a:srgbClr val="451AA6"/>
                </a:solidFill>
              </a:rPr>
              <a:t>a</a:t>
            </a:r>
          </a:p>
          <a:p>
            <a:pPr marL="0" indent="0">
              <a:buNone/>
            </a:pPr>
            <a:r>
              <a:rPr lang="cs-CZ" dirty="0">
                <a:solidFill>
                  <a:srgbClr val="451AA6"/>
                </a:solidFill>
              </a:rPr>
              <a:t>I</a:t>
            </a:r>
          </a:p>
          <a:p>
            <a:pPr marL="0" indent="0">
              <a:buNone/>
            </a:pPr>
            <a:r>
              <a:rPr lang="cs-CZ" dirty="0">
                <a:solidFill>
                  <a:srgbClr val="451AA6"/>
                </a:solidFill>
              </a:rPr>
              <a:t>nebo</a:t>
            </a:r>
          </a:p>
          <a:p>
            <a:pPr marL="0" indent="0">
              <a:buNone/>
            </a:pPr>
            <a:r>
              <a:rPr lang="cs-CZ" dirty="0">
                <a:solidFill>
                  <a:srgbClr val="451AA6"/>
                </a:solidFill>
              </a:rPr>
              <a:t>ani</a:t>
            </a:r>
          </a:p>
          <a:p>
            <a:pPr marL="0" indent="0">
              <a:buNone/>
            </a:pPr>
            <a:endParaRPr lang="cs-CZ" dirty="0">
              <a:solidFill>
                <a:srgbClr val="451AA6"/>
              </a:solidFill>
            </a:endParaRPr>
          </a:p>
          <a:p>
            <a:pPr marL="0" indent="0">
              <a:buNone/>
            </a:pPr>
            <a:r>
              <a:rPr lang="cs-CZ">
                <a:solidFill>
                  <a:srgbClr val="FF0000"/>
                </a:solidFill>
              </a:rPr>
              <a:t>POUZE V POMĚR SLUČOVACÍM</a:t>
            </a:r>
            <a:endParaRPr lang="cs-CZ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51307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53</Words>
  <Application>Microsoft Office PowerPoint</Application>
  <PresentationFormat>Širokoúhlá obrazovka</PresentationFormat>
  <Paragraphs>20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Motiv Office</vt:lpstr>
      <vt:lpstr>Interpunkce ve větě jednoduché</vt:lpstr>
      <vt:lpstr>Interpunkce ve větě jednoduché</vt:lpstr>
      <vt:lpstr>Interpunkce ve větě jednoduché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Interpunkce ve větě jednoduché</dc:title>
  <dc:creator>Ivana Kolářová</dc:creator>
  <cp:lastModifiedBy>Ivana Kolářová</cp:lastModifiedBy>
  <cp:revision>2</cp:revision>
  <dcterms:created xsi:type="dcterms:W3CDTF">2021-01-29T14:00:14Z</dcterms:created>
  <dcterms:modified xsi:type="dcterms:W3CDTF">2021-01-29T14:17:29Z</dcterms:modified>
</cp:coreProperties>
</file>