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5" r:id="rId15"/>
    <p:sldId id="276" r:id="rId16"/>
    <p:sldId id="269" r:id="rId17"/>
    <p:sldId id="274" r:id="rId18"/>
    <p:sldId id="270" r:id="rId19"/>
    <p:sldId id="271" r:id="rId20"/>
    <p:sldId id="272" r:id="rId21"/>
    <p:sldId id="26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8CC98-B797-408D-A69B-629B16226E4F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D27FF-3C2E-41C3-8B1B-7A72A1CF8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98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27FF-3C2E-41C3-8B1B-7A72A1CF839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8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596FC4-A1CC-4388-BA00-E580BD537096}" type="datetimeFigureOut">
              <a:rPr lang="cs-CZ" smtClean="0"/>
              <a:pPr/>
              <a:t>18.10.2022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4319CF-FF3A-4F3F-9E81-43C8DC4F0D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4005064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fonetikA</a:t>
            </a:r>
            <a:r>
              <a:rPr lang="cs-CZ" dirty="0"/>
              <a:t> a fonologie Českého jazyka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Dagmar Sochorová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PSYCHOLOGIE</a:t>
            </a:r>
          </a:p>
          <a:p>
            <a:r>
              <a:rPr lang="cs-CZ" dirty="0"/>
              <a:t>SOCIOLOGIE</a:t>
            </a:r>
          </a:p>
          <a:p>
            <a:r>
              <a:rPr lang="cs-CZ" dirty="0"/>
              <a:t>MUZIKOLOGIE</a:t>
            </a:r>
          </a:p>
          <a:p>
            <a:r>
              <a:rPr lang="cs-CZ" dirty="0"/>
              <a:t>ESTETIKA</a:t>
            </a:r>
          </a:p>
          <a:p>
            <a:r>
              <a:rPr lang="cs-CZ" dirty="0"/>
              <a:t>TEORIE INFORMACE, KYBERNETIKA</a:t>
            </a:r>
          </a:p>
          <a:p>
            <a:r>
              <a:rPr lang="cs-CZ" dirty="0"/>
              <a:t>AKUSTIKA</a:t>
            </a:r>
          </a:p>
          <a:p>
            <a:pPr lvl="1"/>
            <a:r>
              <a:rPr lang="cs-CZ" dirty="0"/>
              <a:t>Oddělujeme akustiku řeči a akustickou fonetiku.</a:t>
            </a:r>
          </a:p>
          <a:p>
            <a:pPr lvl="1"/>
            <a:r>
              <a:rPr lang="cs-CZ" dirty="0"/>
              <a:t>Akustika řeči se zabývá zkoumáním řečového signálu z hlediska čistě fyzikálního a teprve sekundárně obrací pozornost na hledisko jazykové.</a:t>
            </a:r>
          </a:p>
          <a:p>
            <a:pPr lvl="1"/>
            <a:r>
              <a:rPr lang="cs-CZ" dirty="0"/>
              <a:t>Akustická fonetika se zabývá zkoumáním téhož řečového signálu, ale pojímá jej jako zvukovou realizaci jazykového kódu.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fonetiky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Při fonetickém zkoumání jazyka se uplatňují dva přístupy:</a:t>
            </a:r>
          </a:p>
          <a:p>
            <a:pPr lvl="1"/>
            <a:r>
              <a:rPr lang="cs-CZ" dirty="0"/>
              <a:t>1) fyzikální (akustický)</a:t>
            </a:r>
          </a:p>
          <a:p>
            <a:pPr lvl="1"/>
            <a:r>
              <a:rPr lang="cs-CZ" dirty="0"/>
              <a:t>2) biologický (fyziologický, artikulační)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Ad 1) Fyzikální – lidský hlas vzniká chvěním pružného tělesa (hlasivek), je zesilován v rezonančních dutinách a je přenášen chvěním vzduchových částic.</a:t>
            </a:r>
          </a:p>
          <a:p>
            <a:pPr lvl="2"/>
            <a:r>
              <a:rPr lang="cs-CZ" dirty="0"/>
              <a:t>Jedná se o jev, který je předmětem zkoumání fyzikální disciplíny zvané akustika.</a:t>
            </a:r>
          </a:p>
          <a:p>
            <a:pPr lvl="2"/>
            <a:r>
              <a:rPr lang="cs-CZ" dirty="0"/>
              <a:t>Aplikace metod akustiky při popisu lidské řeči se proto nazývá akustická fonetika.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/>
              <a:t>Ad 2) Jelikož zvuky lidské řeči jsou produktem jistých tělesných orgánů živého organismu (mluvidel), je možno zkoumat je i z hlediska biologického, přesněji fyziologického nebo artikulačního.</a:t>
            </a:r>
          </a:p>
          <a:p>
            <a:pPr lvl="2"/>
            <a:r>
              <a:rPr lang="cs-CZ" dirty="0"/>
              <a:t>Taková zkoumání provádí organogenetická (artikulační) fonetika.</a:t>
            </a:r>
          </a:p>
          <a:p>
            <a:pPr lvl="2"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fonetické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Metoda přímého pozorování</a:t>
            </a:r>
          </a:p>
          <a:p>
            <a:r>
              <a:rPr lang="cs-CZ" b="1" dirty="0"/>
              <a:t>Metoda přímého poslechu</a:t>
            </a:r>
          </a:p>
          <a:p>
            <a:r>
              <a:rPr lang="cs-CZ" b="1" dirty="0"/>
              <a:t>Pneumografie </a:t>
            </a:r>
            <a:r>
              <a:rPr lang="cs-CZ" dirty="0"/>
              <a:t>(sleduje činnost plic a dýchání pomocí pneumografu)</a:t>
            </a:r>
          </a:p>
          <a:p>
            <a:r>
              <a:rPr lang="cs-CZ" b="1" dirty="0"/>
              <a:t>Laryngoskopie</a:t>
            </a:r>
            <a:r>
              <a:rPr lang="cs-CZ" dirty="0"/>
              <a:t> (sleduje činnost hrtanu a hlasivek pomocí laryngoskopu)</a:t>
            </a:r>
          </a:p>
          <a:p>
            <a:r>
              <a:rPr lang="cs-CZ" b="1" dirty="0" err="1"/>
              <a:t>Palatografie</a:t>
            </a:r>
            <a:r>
              <a:rPr lang="cs-CZ" b="1" dirty="0"/>
              <a:t> </a:t>
            </a:r>
            <a:r>
              <a:rPr lang="cs-CZ" dirty="0"/>
              <a:t>(sleduje, na jakém místě paterní klenby a jakým způsobem se při výslovnosti hlásky jazyk dotýká paterní klenby)</a:t>
            </a:r>
          </a:p>
          <a:p>
            <a:r>
              <a:rPr lang="cs-CZ" b="1" dirty="0" err="1"/>
              <a:t>Lingvografie</a:t>
            </a:r>
            <a:r>
              <a:rPr lang="cs-CZ" b="1" dirty="0"/>
              <a:t> </a:t>
            </a:r>
            <a:r>
              <a:rPr lang="cs-CZ" dirty="0"/>
              <a:t>(sleduje podíl jazyka na artikulaci)</a:t>
            </a:r>
          </a:p>
          <a:p>
            <a:r>
              <a:rPr lang="cs-CZ" b="1" dirty="0"/>
              <a:t>Rentgenografie</a:t>
            </a:r>
            <a:r>
              <a:rPr lang="cs-CZ" dirty="0"/>
              <a:t> a </a:t>
            </a:r>
            <a:r>
              <a:rPr lang="cs-CZ" b="1" dirty="0" err="1"/>
              <a:t>rentgenokinematografie</a:t>
            </a:r>
            <a:r>
              <a:rPr lang="cs-CZ" dirty="0"/>
              <a:t> (zjišťují z profilu nastavení mluvních orgánů)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A6854-4BE6-2045-8AC1-1A042E5C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laryngoskopie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81AE6A4-083A-3AD4-F894-9F4ED45C343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44025" t="27864" r="21739" b="6467"/>
          <a:stretch/>
        </p:blipFill>
        <p:spPr>
          <a:xfrm>
            <a:off x="4566862" y="2168860"/>
            <a:ext cx="3168352" cy="341848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D185E4-37C3-740E-AFD9-0C076AE58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00" t="23400" r="21651" b="6600"/>
          <a:stretch/>
        </p:blipFill>
        <p:spPr>
          <a:xfrm>
            <a:off x="827583" y="1844824"/>
            <a:ext cx="34851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B726C-08D4-A5D8-FD2F-BDEF9419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Palatografie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328B7B5-2572-2860-6F36-768CC405B61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3793" t="39630" r="21624" b="19018"/>
          <a:stretch/>
        </p:blipFill>
        <p:spPr>
          <a:xfrm>
            <a:off x="1259632" y="2276872"/>
            <a:ext cx="6624735" cy="3456384"/>
          </a:xfrm>
        </p:spPr>
      </p:pic>
    </p:spTree>
    <p:extLst>
      <p:ext uri="{BB962C8B-B14F-4D97-AF65-F5344CB8AC3E}">
        <p14:creationId xmlns:p14="http://schemas.microsoft.com/office/powerpoint/2010/main" val="310133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FONETICKÁ TRANSKRIPCE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 potřeby věrného zachycení podoby řeči se používá tzv. </a:t>
            </a:r>
            <a:r>
              <a:rPr lang="cs-CZ" b="1" dirty="0"/>
              <a:t>fonetická transkripce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1. Jako fonetickou transkripci označujeme takový systém grafického přepisu, kde téže hlásce odpovídá vždy jeden a tentýž grafický znak a témuž znaku odpovídá vždy pouze jediná hláska. Fonetickou transkripci píšeme v hranatých závorkách </a:t>
            </a:r>
            <a:r>
              <a:rPr lang="en-US" dirty="0"/>
              <a:t>[]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2. K přepisu zvukové podoby češtiny užíváme v podstatě znaků české abecedy, a to tak, že každé hlásce přiřazujeme znak, kterým hlásku obvykle v písmu označujeme. </a:t>
            </a:r>
          </a:p>
          <a:p>
            <a:pPr lvl="2"/>
            <a:r>
              <a:rPr lang="cs-CZ" dirty="0"/>
              <a:t>Ale! Souhlásku </a:t>
            </a:r>
            <a:r>
              <a:rPr lang="cs-CZ" i="1" dirty="0"/>
              <a:t>ch</a:t>
            </a:r>
            <a:r>
              <a:rPr lang="cs-CZ" dirty="0"/>
              <a:t> – označujeme znakem </a:t>
            </a:r>
            <a:r>
              <a:rPr lang="en-US" dirty="0"/>
              <a:t>[x], </a:t>
            </a:r>
            <a:r>
              <a:rPr lang="cs-CZ" dirty="0"/>
              <a:t>př. </a:t>
            </a:r>
            <a:r>
              <a:rPr lang="cs-CZ" i="1" dirty="0"/>
              <a:t>chytrý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 err="1"/>
              <a:t>xitrí</a:t>
            </a:r>
            <a:r>
              <a:rPr lang="en-US" dirty="0"/>
              <a:t>]</a:t>
            </a:r>
            <a:r>
              <a:rPr lang="cs-CZ" dirty="0"/>
              <a:t>   </a:t>
            </a:r>
          </a:p>
          <a:p>
            <a:pPr lvl="2"/>
            <a:r>
              <a:rPr lang="cs-CZ" dirty="0"/>
              <a:t>Samohlásku </a:t>
            </a:r>
            <a:r>
              <a:rPr lang="cs-CZ" i="1" dirty="0"/>
              <a:t>i</a:t>
            </a:r>
            <a:r>
              <a:rPr lang="cs-CZ" dirty="0"/>
              <a:t> označujeme </a:t>
            </a:r>
            <a:r>
              <a:rPr lang="en-US" dirty="0"/>
              <a:t>[</a:t>
            </a:r>
            <a:r>
              <a:rPr lang="cs-CZ" dirty="0"/>
              <a:t>i</a:t>
            </a:r>
            <a:r>
              <a:rPr lang="en-US" dirty="0"/>
              <a:t>] </a:t>
            </a:r>
            <a:r>
              <a:rPr lang="cs-CZ" dirty="0"/>
              <a:t>a nikoli </a:t>
            </a:r>
            <a:r>
              <a:rPr lang="en-US" dirty="0"/>
              <a:t>[</a:t>
            </a:r>
            <a:r>
              <a:rPr lang="cs-CZ" dirty="0"/>
              <a:t>y</a:t>
            </a:r>
            <a:r>
              <a:rPr lang="en-US" dirty="0"/>
              <a:t>] </a:t>
            </a:r>
            <a:r>
              <a:rPr lang="cs-CZ" dirty="0"/>
              <a:t> 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5B746-E5E1-1747-5298-D1631DA2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11570-9840-1B0F-06F1-34096C0B0D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C02A3-61F3-29BD-A465-7150D49C3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26200" r="33463" b="8000"/>
          <a:stretch/>
        </p:blipFill>
        <p:spPr>
          <a:xfrm>
            <a:off x="3059831" y="1560221"/>
            <a:ext cx="401752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/>
              <a:t>3. Česká transkripce uchovává v podstatě diakritický princip českého pravopisu. Jen výjimečně zavádí česká transkripce znaky, které nejsou v inventáři českých grafémů běžné, např.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770485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FONETIKA A FONOLOGIE</a:t>
            </a:r>
            <a:br>
              <a:rPr lang="cs-CZ" dirty="0"/>
            </a:br>
            <a:r>
              <a:rPr lang="cs-CZ" dirty="0"/>
              <a:t>- vymezení základních pojmů -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Fonetika i fonologie – vědní disciplíny, které studují a popisují zvukovou složku lidské komunikace tvořenou za pomoci mluvních orgánů.</a:t>
            </a:r>
          </a:p>
          <a:p>
            <a:r>
              <a:rPr lang="cs-CZ" dirty="0"/>
              <a:t>FONETIKA = studuje činnost mluvních orgánů při řeči, charakter výsledného zvuku a jeho sluchové hodnocení.</a:t>
            </a:r>
          </a:p>
          <a:p>
            <a:pPr lvl="1"/>
            <a:r>
              <a:rPr lang="cs-CZ" dirty="0"/>
              <a:t>Fonetika je nauka o hláskách (fónech).</a:t>
            </a:r>
          </a:p>
          <a:p>
            <a:r>
              <a:rPr lang="cs-CZ" dirty="0"/>
              <a:t>FONOLOGIE = zaměřuje se na ty složky zvukového signálu, které jsou v daném jazyce významotvorné, hodnotí tedy zvukový materiál z lingvistického hlediska.</a:t>
            </a:r>
          </a:p>
          <a:p>
            <a:pPr lvl="1"/>
            <a:r>
              <a:rPr lang="cs-CZ" dirty="0"/>
              <a:t>Fonologie je nauka o fonémech.</a:t>
            </a:r>
          </a:p>
          <a:p>
            <a:pPr marL="365760" lvl="1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648072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dirty="0"/>
              <a:t>Děkuji za pozornost.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3425B-FA40-4590-855C-53114AB1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8E354-838B-4C17-9B70-F5F880C7BA2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FONÉM</a:t>
            </a:r>
          </a:p>
          <a:p>
            <a:pPr lvl="1"/>
            <a:r>
              <a:rPr lang="cs-CZ" dirty="0"/>
              <a:t>Fonémy jsou ty hlásky, které mají schopnost v daném jazyce vytvářet a odlišovat význam slov. </a:t>
            </a:r>
          </a:p>
          <a:p>
            <a:pPr lvl="1"/>
            <a:r>
              <a:rPr lang="cs-CZ" dirty="0"/>
              <a:t>Nejjednodušší metoda zjišťování fonémů určitého jazyka je založena na srovnávání dvojic slov lišících se jen jedinou hláskou.</a:t>
            </a:r>
          </a:p>
          <a:p>
            <a:pPr lvl="2"/>
            <a:r>
              <a:rPr lang="cs-CZ" dirty="0"/>
              <a:t>Př. Souhlásky </a:t>
            </a:r>
            <a:r>
              <a:rPr lang="cs-CZ" i="1" dirty="0"/>
              <a:t>p</a:t>
            </a:r>
            <a:r>
              <a:rPr lang="cs-CZ" dirty="0"/>
              <a:t> a </a:t>
            </a:r>
            <a:r>
              <a:rPr lang="cs-CZ" i="1" dirty="0"/>
              <a:t>b</a:t>
            </a:r>
            <a:r>
              <a:rPr lang="cs-CZ" dirty="0"/>
              <a:t> nebo </a:t>
            </a:r>
            <a:r>
              <a:rPr lang="cs-CZ" i="1" dirty="0"/>
              <a:t>v</a:t>
            </a:r>
            <a:r>
              <a:rPr lang="cs-CZ" dirty="0"/>
              <a:t> a </a:t>
            </a:r>
            <a:r>
              <a:rPr lang="cs-CZ" i="1" dirty="0"/>
              <a:t>l </a:t>
            </a:r>
            <a:r>
              <a:rPr lang="cs-CZ" dirty="0"/>
              <a:t>jsou fonémy, protože vytvoří v češtině nové slovo: </a:t>
            </a:r>
            <a:r>
              <a:rPr lang="cs-CZ" i="1" dirty="0"/>
              <a:t>peru – beru, ves – les</a:t>
            </a:r>
            <a:r>
              <a:rPr lang="cs-CZ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9208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ORTOEPIE A ORTOFONIE</a:t>
            </a:r>
            <a:br>
              <a:rPr lang="cs-CZ" dirty="0"/>
            </a:br>
            <a:r>
              <a:rPr lang="cs-CZ" dirty="0"/>
              <a:t>- vymezení základních pojmů -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ORTOEPIE = stabilizovaná norma spisovné výslovnosti (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orthos</a:t>
            </a:r>
            <a:r>
              <a:rPr lang="cs-CZ" dirty="0"/>
              <a:t> = správný, </a:t>
            </a:r>
            <a:r>
              <a:rPr lang="cs-CZ" dirty="0" err="1"/>
              <a:t>epein</a:t>
            </a:r>
            <a:r>
              <a:rPr lang="cs-CZ" dirty="0"/>
              <a:t> = mluvit)</a:t>
            </a:r>
          </a:p>
          <a:p>
            <a:pPr lvl="1"/>
            <a:r>
              <a:rPr lang="cs-CZ" dirty="0"/>
              <a:t>Soubor obecně platných zásad a pravidel spisovné výslovnosti.</a:t>
            </a:r>
          </a:p>
          <a:p>
            <a:pPr lvl="1"/>
            <a:r>
              <a:rPr lang="cs-CZ" dirty="0"/>
              <a:t>Norma existuje přímo v jazyce, jedná se o soubor objektivně existujících pravidel, která uživatelé daného jazyka pociťují jako závazná.</a:t>
            </a:r>
          </a:p>
          <a:p>
            <a:pPr lvl="1"/>
            <a:r>
              <a:rPr lang="cs-CZ" dirty="0"/>
              <a:t>Pravidla normativní výslovnosti se vztahují jak na výslovnost jednotlivých hlásek, hláskových spojení a na normativní přizvukování, tak na členění souvislé řeči: na frázování (logické a rytmické členění věty), větný (logický) přízvuk a intonaci vět a větných úseků.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ORTOFONIE – součást ortoepie</a:t>
            </a:r>
          </a:p>
          <a:p>
            <a:pPr lvl="1"/>
            <a:r>
              <a:rPr lang="cs-CZ" dirty="0"/>
              <a:t>Z celku ortoepie vyčleňujeme ortofonii (z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orthos</a:t>
            </a:r>
            <a:r>
              <a:rPr lang="cs-CZ" dirty="0"/>
              <a:t> = správný, </a:t>
            </a:r>
            <a:r>
              <a:rPr lang="cs-CZ" dirty="0" err="1"/>
              <a:t>foné</a:t>
            </a:r>
            <a:r>
              <a:rPr lang="cs-CZ" dirty="0"/>
              <a:t> = hlas), která podává pravidla normativní výslovnosti jednotlivých hlásek.</a:t>
            </a:r>
          </a:p>
          <a:p>
            <a:pPr lvl="2"/>
            <a:r>
              <a:rPr lang="cs-CZ" dirty="0"/>
              <a:t>Hlásky jsou základními zvukovými prvky řeči. Obvykle se dělí na samohlásky a souhlásky.</a:t>
            </a:r>
          </a:p>
          <a:p>
            <a:pPr lvl="2"/>
            <a:r>
              <a:rPr lang="cs-CZ" dirty="0"/>
              <a:t>Samohlásky mají schopnost tvořit slabiky, souhlásky tuto schopnost nemají. </a:t>
            </a:r>
          </a:p>
          <a:p>
            <a:pPr lvl="2"/>
            <a:r>
              <a:rPr lang="cs-CZ" dirty="0"/>
              <a:t>Při tvoření samohlásek - snaha ponechat  dutinu ústní co nejvíce volnou, aby výdechový proud mohl volně vycházet, zatímco při tvoření souhlásek se do cesty výdechovému proudu staví nějaká překážka. </a:t>
            </a:r>
          </a:p>
          <a:p>
            <a:pPr lvl="2"/>
            <a:r>
              <a:rPr lang="cs-CZ" dirty="0"/>
              <a:t>Akustickým důsledkem tvoření samohlásek – tóny, důsledkem tvoření souhlásek – šumy.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VYMEZENÍ PŘEDMĚTU FONETIKY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Fonetika – věda zkoumající artikulační, akustickou a percepční stránku zvukových prvků, a to tak, jak se projevují v mluvených, resp. zvukových projevech.</a:t>
            </a:r>
          </a:p>
          <a:p>
            <a:r>
              <a:rPr lang="cs-CZ" dirty="0"/>
              <a:t>Fonologie se z šíře vymezené fonetiky vyčlenila jako samostatný lingvistický obor ve 20. letech 20. století. </a:t>
            </a:r>
          </a:p>
          <a:p>
            <a:r>
              <a:rPr lang="cs-CZ" dirty="0"/>
              <a:t>Zatímco fonetika se přednostně zaměřuje na zkoumání zvukových prvků jazyka z hlediska jejich objektivních (artikulačních, akustických apod.) vlastností, pro fonologii jsou relevantní jen ty vlastnosti zvukových prvků, které mají v daném jazyce určitou komunikativní funkci.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Fonetika v širším smyslu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nejširším smyslu slova je fonetika vědní disciplína, která zkoumá zvukovou stránku jazyka ze všech aspektů – zkoumá fyziologickou činnost mluvidel, akustickou podstatu zvuků, které vytvářejí zvukovou (tj. mluvenou, popř. zpívanou) řeč, zabývá se vnímáním všech zvukových elementů a identifikací řečových prvků, neztrácí však ze zřetele ani funkční hodnocení všech těchto jevů v mluvených projevech.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Takto pojatá vědní disciplína má svá zvláštní odvětví, která spolu navzájem souvisejí.</a:t>
            </a:r>
          </a:p>
          <a:p>
            <a:pPr lvl="1"/>
            <a:r>
              <a:rPr lang="cs-CZ" dirty="0"/>
              <a:t>OBECNÁ FONETIKA = podává výklady týkající se zvukové stránky jazyků vůbec (např. zkoumá otázku podstaty slabiky, souvislosti přízvuku a melodie, obecné otázky produkce a percepce řeči apod.).</a:t>
            </a:r>
          </a:p>
          <a:p>
            <a:pPr lvl="1"/>
            <a:r>
              <a:rPr lang="cs-CZ" dirty="0"/>
              <a:t>FONETIKA KONKRÉTNÍHO JAZYKA (např. češtiny) – lze ji porovnat s fonetikou jiného jazyka, a to způsobem konfrontačním.</a:t>
            </a:r>
          </a:p>
          <a:p>
            <a:pPr lvl="1"/>
            <a:r>
              <a:rPr lang="cs-CZ" dirty="0"/>
              <a:t>FONETIKA SYNCHRONNÍ – zabývá se jazyky v jedné vývojové etapě, např. jazyky současnými.</a:t>
            </a:r>
          </a:p>
          <a:p>
            <a:pPr lvl="1"/>
            <a:r>
              <a:rPr lang="cs-CZ" dirty="0"/>
              <a:t>FONETIKA DIACHRONNÍ (historická) – všímá si historického vývoje zvukových jevů v daných jazycích.</a:t>
            </a:r>
          </a:p>
          <a:p>
            <a:pPr lvl="1"/>
            <a:r>
              <a:rPr lang="cs-CZ" dirty="0"/>
              <a:t>FONETIKA APLIKOVANÁ – výsledky fonetických výzkumů artikulační i akustické stránky řeči nacházejí své uplatnění v praxi.  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SPOLUPRÁCE FONETIKY S OSTATNÍMI VĚDNÍMI OBORY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LINGVISTIKA</a:t>
            </a:r>
          </a:p>
          <a:p>
            <a:r>
              <a:rPr lang="cs-CZ" dirty="0"/>
              <a:t>ORTOEPIE</a:t>
            </a:r>
          </a:p>
          <a:p>
            <a:r>
              <a:rPr lang="cs-CZ" dirty="0"/>
              <a:t>DIALEKTOLOGIE (zejm. při vytváření lingvistických atlasů)</a:t>
            </a:r>
          </a:p>
          <a:p>
            <a:r>
              <a:rPr lang="cs-CZ" dirty="0"/>
              <a:t>ANATOMIE A FYZIOLOGIE (poznatky o utváření a funkci mluvních a sluchových orgánů, funkci signálních soustav, jejich význam pro komunikaci prostřednictvím řeči)</a:t>
            </a:r>
          </a:p>
          <a:p>
            <a:r>
              <a:rPr lang="cs-CZ" dirty="0"/>
              <a:t>SPECIÁLNÍ PEDAGOGIKA, zejména LOGOPEDIE (výchova ke správné mluvě a předcházení a odstraňování poruch řeči)</a:t>
            </a:r>
          </a:p>
          <a:p>
            <a:r>
              <a:rPr lang="cs-CZ" dirty="0"/>
              <a:t>FONIATRIE (lékařská věda o léčení a nápravě poruch hlasu a mluvních orgánů)</a:t>
            </a:r>
          </a:p>
          <a:p>
            <a:r>
              <a:rPr lang="cs-CZ" dirty="0"/>
              <a:t>AUDIOLOGIE (věda o fyziologii a patologii sluchového orgánu a slyšení)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221</TotalTime>
  <Words>1113</Words>
  <Application>Microsoft Office PowerPoint</Application>
  <PresentationFormat>Předvádění na obrazovce (4:3)</PresentationFormat>
  <Paragraphs>85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Calibri</vt:lpstr>
      <vt:lpstr>Tw Cen MT</vt:lpstr>
      <vt:lpstr>Wingdings</vt:lpstr>
      <vt:lpstr>Wingdings 2</vt:lpstr>
      <vt:lpstr>Medián</vt:lpstr>
      <vt:lpstr>fonetikA a fonologie Českého jazyka </vt:lpstr>
      <vt:lpstr>FONETIKA A FONOLOGIE - vymezení základních pojmů -</vt:lpstr>
      <vt:lpstr>Prezentace aplikace PowerPoint</vt:lpstr>
      <vt:lpstr>ORTOEPIE A ORTOFONIE - vymezení základních pojmů - </vt:lpstr>
      <vt:lpstr>Prezentace aplikace PowerPoint</vt:lpstr>
      <vt:lpstr>VYMEZENÍ PŘEDMĚTU FONETIKY</vt:lpstr>
      <vt:lpstr>Fonetika v širším smyslu</vt:lpstr>
      <vt:lpstr>Prezentace aplikace PowerPoint</vt:lpstr>
      <vt:lpstr>SPOLUPRÁCE FONETIKY S OSTATNÍMI VĚDNÍMI OBORY </vt:lpstr>
      <vt:lpstr>Prezentace aplikace PowerPoint</vt:lpstr>
      <vt:lpstr>Dělení fonetiky</vt:lpstr>
      <vt:lpstr>Prezentace aplikace PowerPoint</vt:lpstr>
      <vt:lpstr>Metody fonetické analýzy</vt:lpstr>
      <vt:lpstr>Ukázka laryngoskopie</vt:lpstr>
      <vt:lpstr>Palatografie</vt:lpstr>
      <vt:lpstr>FONETICKÁ TRANSKRIPCE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Kapitoly z fonetiky  a fonologie Českého jazyka 30. 9. 2013</dc:title>
  <dc:creator>strejckova</dc:creator>
  <cp:lastModifiedBy>Dagmar Sochorová</cp:lastModifiedBy>
  <cp:revision>23</cp:revision>
  <dcterms:created xsi:type="dcterms:W3CDTF">2013-09-29T20:02:40Z</dcterms:created>
  <dcterms:modified xsi:type="dcterms:W3CDTF">2022-10-18T21:59:32Z</dcterms:modified>
</cp:coreProperties>
</file>