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6" r:id="rId11"/>
    <p:sldId id="267" r:id="rId12"/>
    <p:sldId id="265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8A03D-F7C4-4096-9860-F2328333A28E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CEB57-48B3-4DFF-9C06-DDE53F079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47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FCEB57-48B3-4DFF-9C06-DDE53F079AA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397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Jazykový ÚZUS, NORMA </a:t>
            </a:r>
            <a:br>
              <a:rPr lang="cs-CZ" dirty="0"/>
            </a:br>
            <a:r>
              <a:rPr lang="cs-CZ" dirty="0"/>
              <a:t>a KODIFIKACE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Dagmar Sochorová</a:t>
            </a:r>
          </a:p>
        </p:txBody>
      </p:sp>
    </p:spTree>
    <p:extLst>
      <p:ext uri="{BB962C8B-B14F-4D97-AF65-F5344CB8AC3E}">
        <p14:creationId xmlns:p14="http://schemas.microsoft.com/office/powerpoint/2010/main" val="2571532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2A0611-EEE3-A89C-5D13-060AB4502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F2391B-B6DF-51A6-2069-709EA6BED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461706"/>
          </a:xfrm>
        </p:spPr>
        <p:txBody>
          <a:bodyPr/>
          <a:lstStyle/>
          <a:p>
            <a:r>
              <a:rPr lang="cs-CZ" dirty="0"/>
              <a:t>Norma se vyvíjí stále a nepřetržitě.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X</a:t>
            </a:r>
          </a:p>
          <a:p>
            <a:r>
              <a:rPr lang="cs-CZ" dirty="0"/>
              <a:t>Kodifikace nemůže zachycovat jednotlivé změny jinak než po etapách, staticky.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E9669C25-EAB4-3D57-7EFB-AC770C69AD78}"/>
              </a:ext>
            </a:extLst>
          </p:cNvPr>
          <p:cNvCxnSpPr>
            <a:cxnSpLocks/>
          </p:cNvCxnSpPr>
          <p:nvPr/>
        </p:nvCxnSpPr>
        <p:spPr>
          <a:xfrm flipV="1">
            <a:off x="1551963" y="2860646"/>
            <a:ext cx="1459685" cy="864066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pojnice: pravoúhlá 20">
            <a:extLst>
              <a:ext uri="{FF2B5EF4-FFF2-40B4-BE49-F238E27FC236}">
                <a16:creationId xmlns:a16="http://schemas.microsoft.com/office/drawing/2014/main" id="{2130D542-C24A-014E-0FD6-2F9E9C104A41}"/>
              </a:ext>
            </a:extLst>
          </p:cNvPr>
          <p:cNvCxnSpPr>
            <a:cxnSpLocks/>
          </p:cNvCxnSpPr>
          <p:nvPr/>
        </p:nvCxnSpPr>
        <p:spPr>
          <a:xfrm rot="10800000" flipV="1">
            <a:off x="3691157" y="6040072"/>
            <a:ext cx="947957" cy="538295"/>
          </a:xfrm>
          <a:prstGeom prst="bentConnector3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pojnice: pravoúhlá 24">
            <a:extLst>
              <a:ext uri="{FF2B5EF4-FFF2-40B4-BE49-F238E27FC236}">
                <a16:creationId xmlns:a16="http://schemas.microsoft.com/office/drawing/2014/main" id="{F2BC5D3C-35BA-97AB-419F-C3743F1D60BA}"/>
              </a:ext>
            </a:extLst>
          </p:cNvPr>
          <p:cNvCxnSpPr>
            <a:cxnSpLocks/>
          </p:cNvCxnSpPr>
          <p:nvPr/>
        </p:nvCxnSpPr>
        <p:spPr>
          <a:xfrm rot="5400000">
            <a:off x="4483918" y="5381537"/>
            <a:ext cx="813731" cy="503341"/>
          </a:xfrm>
          <a:prstGeom prst="bentConnector3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>
            <a:extLst>
              <a:ext uri="{FF2B5EF4-FFF2-40B4-BE49-F238E27FC236}">
                <a16:creationId xmlns:a16="http://schemas.microsoft.com/office/drawing/2014/main" id="{32D08496-BFB6-2719-FA57-FE62CFFD6BB8}"/>
              </a:ext>
            </a:extLst>
          </p:cNvPr>
          <p:cNvCxnSpPr/>
          <p:nvPr/>
        </p:nvCxnSpPr>
        <p:spPr>
          <a:xfrm>
            <a:off x="5142452" y="5226342"/>
            <a:ext cx="595618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085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631B91-C5BD-09DE-F6D4-AC60AC8BE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ECE8A6-7CAF-69E1-F202-FDC3BEE8B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Statičnost může kodifikace překonat tím, že respektuje a předjímá pohyb v normě uváděním dublet.</a:t>
            </a:r>
          </a:p>
          <a:p>
            <a:pPr lvl="2"/>
            <a:r>
              <a:rPr lang="cs-CZ" dirty="0"/>
              <a:t>Př. </a:t>
            </a:r>
            <a:r>
              <a:rPr lang="cs-CZ" i="1" dirty="0"/>
              <a:t>Diskuse i diskuze</a:t>
            </a:r>
            <a:r>
              <a:rPr lang="cs-CZ" dirty="0"/>
              <a:t>, gen. </a:t>
            </a:r>
            <a:r>
              <a:rPr lang="cs-CZ" i="1" dirty="0"/>
              <a:t>tří i třech</a:t>
            </a:r>
            <a:r>
              <a:rPr lang="cs-CZ" dirty="0"/>
              <a:t>, </a:t>
            </a:r>
            <a:r>
              <a:rPr lang="cs-CZ" dirty="0" err="1"/>
              <a:t>nom</a:t>
            </a:r>
            <a:r>
              <a:rPr lang="cs-CZ" dirty="0"/>
              <a:t>. </a:t>
            </a:r>
            <a:r>
              <a:rPr lang="cs-CZ" dirty="0" err="1"/>
              <a:t>pl</a:t>
            </a:r>
            <a:r>
              <a:rPr lang="cs-CZ" dirty="0"/>
              <a:t>. </a:t>
            </a:r>
            <a:r>
              <a:rPr lang="cs-CZ" i="1" dirty="0"/>
              <a:t>husiti i husité</a:t>
            </a:r>
            <a:r>
              <a:rPr lang="cs-CZ" dirty="0"/>
              <a:t>, lok. </a:t>
            </a:r>
            <a:r>
              <a:rPr lang="cs-CZ" dirty="0" err="1"/>
              <a:t>pl</a:t>
            </a:r>
            <a:r>
              <a:rPr lang="cs-CZ" dirty="0"/>
              <a:t>. </a:t>
            </a:r>
            <a:r>
              <a:rPr lang="cs-CZ" i="1" dirty="0"/>
              <a:t>v balíčcích i balíčkách </a:t>
            </a:r>
            <a:r>
              <a:rPr lang="cs-CZ" dirty="0"/>
              <a:t>aj.)  </a:t>
            </a:r>
          </a:p>
          <a:p>
            <a:r>
              <a:rPr lang="cs-CZ" dirty="0"/>
              <a:t>Rozlišení a terminologické zpřesnění dvojice souvztažných pojmů norma a kodifikace vypracovali představitelé tzv. Pražské školy v 30. letech jako součást teorie spisovného jazyka a jazykové kultury.  </a:t>
            </a:r>
          </a:p>
        </p:txBody>
      </p:sp>
    </p:spTree>
    <p:extLst>
      <p:ext uri="{BB962C8B-B14F-4D97-AF65-F5344CB8AC3E}">
        <p14:creationId xmlns:p14="http://schemas.microsoft.com/office/powerpoint/2010/main" val="1756439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27D503-79FF-4ADE-2FEB-3BE264896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Jazyková kultura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616146-CF76-2AED-AA63-A3CD5E60E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Jazyková správnost </a:t>
            </a:r>
            <a:r>
              <a:rPr lang="cs-CZ" dirty="0"/>
              <a:t>x </a:t>
            </a:r>
            <a:r>
              <a:rPr lang="cs-CZ" dirty="0">
                <a:solidFill>
                  <a:srgbClr val="C00000"/>
                </a:solidFill>
              </a:rPr>
              <a:t>jazyková kultura</a:t>
            </a:r>
          </a:p>
          <a:p>
            <a:r>
              <a:rPr lang="cs-CZ" dirty="0">
                <a:solidFill>
                  <a:srgbClr val="C00000"/>
                </a:solidFill>
              </a:rPr>
              <a:t>Jazyková správnost:</a:t>
            </a:r>
            <a:r>
              <a:rPr lang="cs-CZ" dirty="0"/>
              <a:t> </a:t>
            </a:r>
            <a:r>
              <a:rPr lang="cs-CZ" sz="1800" b="0" dirty="0">
                <a:effectLst/>
                <a:ea typeface="Times New Roman" panose="02020603050405020304" pitchFamily="18" charset="0"/>
              </a:rPr>
              <a:t>Dodržování normy a kodifikace jazyka</a:t>
            </a:r>
            <a:endParaRPr lang="cs-CZ" sz="1800" b="1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rgbClr val="C00000"/>
                </a:solidFill>
              </a:rPr>
              <a:t>Jazyková kultura:</a:t>
            </a:r>
            <a:r>
              <a:rPr lang="cs-CZ" dirty="0"/>
              <a:t> </a:t>
            </a:r>
            <a:r>
              <a:rPr lang="cs-CZ" sz="1800" b="0" dirty="0">
                <a:effectLst/>
                <a:ea typeface="Times New Roman" panose="02020603050405020304" pitchFamily="18" charset="0"/>
              </a:rPr>
              <a:t>Úroveň jazykového vyjadřování, snaha o jeho kvalitu. Zahrnuje nejen jazykovou správnost, ale i vhodnost, přesnost, přiměřenost, výstižnost, působivost, zřetelnost, adresnost, … jazykového projevu.</a:t>
            </a:r>
            <a:endParaRPr lang="cs-CZ" sz="1800" b="1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Dlouhá historie – od 20. let 20. století (Pražský lingvistický kroužek, sborník Spisovná čeština a jazyková kultura, 1932).</a:t>
            </a:r>
          </a:p>
          <a:p>
            <a:r>
              <a:rPr lang="cs-CZ" dirty="0"/>
              <a:t>Dnes jsou problematice jazykové kultury věnovány odborné časopisy </a:t>
            </a:r>
            <a:r>
              <a:rPr lang="cs-CZ" b="1" dirty="0"/>
              <a:t>Naše řeč </a:t>
            </a:r>
            <a:r>
              <a:rPr lang="cs-CZ" dirty="0"/>
              <a:t>(od r. 1917) a </a:t>
            </a:r>
            <a:r>
              <a:rPr lang="cs-CZ" b="1" dirty="0"/>
              <a:t>Slovo a slovesnost </a:t>
            </a:r>
            <a:r>
              <a:rPr lang="cs-CZ" dirty="0"/>
              <a:t>(od r. 1935). </a:t>
            </a:r>
          </a:p>
        </p:txBody>
      </p:sp>
    </p:spTree>
    <p:extLst>
      <p:ext uri="{BB962C8B-B14F-4D97-AF65-F5344CB8AC3E}">
        <p14:creationId xmlns:p14="http://schemas.microsoft.com/office/powerpoint/2010/main" val="2480270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627782-388A-905A-5670-690B1325E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FA79D8-FDBF-061E-3AD5-F72002B81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	</a:t>
            </a:r>
          </a:p>
          <a:p>
            <a:pPr marL="0" indent="0">
              <a:buNone/>
            </a:pPr>
            <a:r>
              <a:rPr lang="cs-CZ" dirty="0"/>
              <a:t>		KULTURA JAZYKA	KULTURA ŘEČI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   KULTIVOVÁNÍ JAZYKA	KULTIVOVÁNÍ ŘEČI</a:t>
            </a: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CEEB9356-D938-440E-244D-79DB416E329C}"/>
              </a:ext>
            </a:extLst>
          </p:cNvPr>
          <p:cNvCxnSpPr>
            <a:cxnSpLocks/>
          </p:cNvCxnSpPr>
          <p:nvPr/>
        </p:nvCxnSpPr>
        <p:spPr>
          <a:xfrm>
            <a:off x="1979802" y="3993160"/>
            <a:ext cx="6837027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0E4EA113-3477-0935-60B6-5AE1513E1ED3}"/>
              </a:ext>
            </a:extLst>
          </p:cNvPr>
          <p:cNvCxnSpPr>
            <a:cxnSpLocks/>
          </p:cNvCxnSpPr>
          <p:nvPr/>
        </p:nvCxnSpPr>
        <p:spPr>
          <a:xfrm>
            <a:off x="5561901" y="2502716"/>
            <a:ext cx="0" cy="3288485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783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032AF4-D0A8-D00F-0F88-0E98E1CC2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06F4C3-CAC9-CD84-324F-73FE609C3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2741166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Pojem má dlouhou tradici (F. Trávníček, B. Havránek v první pol. 20. stol.).</a:t>
            </a:r>
          </a:p>
          <a:p>
            <a:r>
              <a:rPr lang="cs-CZ" dirty="0"/>
              <a:t>Zvykové užívání jazykových prostředků v komunikaci.</a:t>
            </a:r>
          </a:p>
          <a:p>
            <a:r>
              <a:rPr lang="cs-CZ" b="1" dirty="0"/>
              <a:t>výraz je v úzu </a:t>
            </a:r>
            <a:r>
              <a:rPr lang="cs-CZ" dirty="0"/>
              <a:t>x </a:t>
            </a:r>
            <a:r>
              <a:rPr lang="cs-CZ" b="1" dirty="0"/>
              <a:t>spisovný úzus</a:t>
            </a:r>
          </a:p>
          <a:p>
            <a:r>
              <a:rPr lang="cs-CZ" b="1" dirty="0">
                <a:solidFill>
                  <a:srgbClr val="C00000"/>
                </a:solidFill>
              </a:rPr>
              <a:t>Spisovný úzus </a:t>
            </a:r>
            <a:r>
              <a:rPr lang="cs-CZ" dirty="0"/>
              <a:t>– chce-li se zdůraznit, že jde o výraz užívaný v rámci spisovného jazyka bez ohledu na to, zda je tento výraz kodifikován či nikoli.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480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Úzus psané řeči </a:t>
            </a:r>
            <a:r>
              <a:rPr lang="cs-CZ" dirty="0"/>
              <a:t>– územ rozumíme i takové užívání nějakého jazykového prostředku, které je poměrně velmi málo frekventované a v tomto smyslu vzácné, pokud nejde o libovolně utvořený či použitý výraz rychle pomíjivý.  </a:t>
            </a:r>
          </a:p>
          <a:p>
            <a:pPr lvl="2"/>
            <a:r>
              <a:rPr lang="cs-CZ" dirty="0"/>
              <a:t>Př. </a:t>
            </a:r>
            <a:r>
              <a:rPr lang="cs-CZ" i="1" dirty="0" err="1"/>
              <a:t>zatoužící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117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Soubor jazykových prostředků, které jsou ve vžité podobě užívány jazykovým společenstvím.</a:t>
            </a:r>
          </a:p>
          <a:p>
            <a:r>
              <a:rPr lang="cs-CZ" dirty="0"/>
              <a:t>I ty prostředky, které jsou utvořeny nesystémově, lingvisté akceptují, jestliže jsou přijaty jazykovým společenstvím.</a:t>
            </a:r>
          </a:p>
          <a:p>
            <a:pPr marL="1143000" lvl="4">
              <a:spcBef>
                <a:spcPts val="1000"/>
              </a:spcBef>
            </a:pPr>
            <a:r>
              <a:rPr lang="cs-CZ" dirty="0"/>
              <a:t>Př. </a:t>
            </a:r>
            <a:r>
              <a:rPr lang="cs-CZ" i="1" dirty="0"/>
              <a:t>šlehačka</a:t>
            </a:r>
          </a:p>
          <a:p>
            <a:r>
              <a:rPr lang="cs-CZ" dirty="0">
                <a:solidFill>
                  <a:srgbClr val="C00000"/>
                </a:solidFill>
              </a:rPr>
              <a:t>Spisovný úzus </a:t>
            </a:r>
            <a:r>
              <a:rPr lang="cs-CZ" dirty="0"/>
              <a:t>– současná literární praxe, </a:t>
            </a:r>
            <a:r>
              <a:rPr lang="cs-CZ" dirty="0" err="1"/>
              <a:t>jaz</a:t>
            </a:r>
            <a:r>
              <a:rPr lang="cs-CZ" dirty="0"/>
              <a:t>. povědomí pro spis. jazyk v intelektuálních vrstvách a jejich ústní praxe. 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dirty="0">
                <a:solidFill>
                  <a:srgbClr val="C00000"/>
                </a:solidFill>
              </a:rPr>
              <a:t>Převládající úzus </a:t>
            </a:r>
            <a:r>
              <a:rPr lang="cs-CZ" dirty="0"/>
              <a:t>– varianty, kterým dává většina mluvčích přednost (např. </a:t>
            </a:r>
            <a:r>
              <a:rPr lang="cs-CZ" i="1" dirty="0"/>
              <a:t>v Plasech</a:t>
            </a:r>
            <a:r>
              <a:rPr lang="cs-CZ" dirty="0"/>
              <a:t> je obvyklejší než </a:t>
            </a:r>
            <a:r>
              <a:rPr lang="cs-CZ" i="1" dirty="0"/>
              <a:t>v Plasích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45252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Pojem není v české lingvistice pojímán zcela jednotně. </a:t>
            </a:r>
          </a:p>
          <a:p>
            <a:r>
              <a:rPr lang="cs-CZ" dirty="0"/>
              <a:t>Obvykle se vztahuje na jazyk spisovný (</a:t>
            </a:r>
            <a:r>
              <a:rPr lang="cs-CZ" b="1" dirty="0">
                <a:solidFill>
                  <a:srgbClr val="C00000"/>
                </a:solidFill>
              </a:rPr>
              <a:t>spisovná norma</a:t>
            </a:r>
            <a:r>
              <a:rPr lang="cs-CZ" dirty="0"/>
              <a:t>):</a:t>
            </a:r>
          </a:p>
          <a:p>
            <a:pPr lvl="1"/>
            <a:r>
              <a:rPr lang="cs-CZ" dirty="0"/>
              <a:t>Soubor jazykových prostředků, které v komunikaci fungují s vědomím jejich uživatelů jako spisovné a ve spisovné komunikaci náležité, žádoucí.  </a:t>
            </a:r>
            <a:r>
              <a:rPr lang="cs-CZ" dirty="0">
                <a:latin typeface="Century Gothic" panose="020B0502020202020204" pitchFamily="34" charset="0"/>
              </a:rPr>
              <a:t>→ </a:t>
            </a:r>
            <a:r>
              <a:rPr lang="cs-CZ" b="1" dirty="0">
                <a:solidFill>
                  <a:srgbClr val="C00000"/>
                </a:solidFill>
              </a:rPr>
              <a:t>noremní jazykový prostředek </a:t>
            </a:r>
            <a:r>
              <a:rPr lang="cs-CZ" dirty="0"/>
              <a:t>je nejen ten, který je zaznamenán ve slovníku spisovné češtiny či v gramatice, ale i takový, který dosud v žádné jazykové příručce zaznamenán nebyl, pokud je jako noremní kulturní veřejností vnímán. </a:t>
            </a:r>
          </a:p>
        </p:txBody>
      </p:sp>
    </p:spTree>
    <p:extLst>
      <p:ext uri="{BB962C8B-B14F-4D97-AF65-F5344CB8AC3E}">
        <p14:creationId xmlns:p14="http://schemas.microsoft.com/office/powerpoint/2010/main" val="663643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17648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Soubor jazykových prostředků, které jsou jazykovým společenstvím pravidelně užívány a považovány za závazné </a:t>
            </a:r>
            <a:r>
              <a:rPr lang="cs-CZ" sz="1800" dirty="0"/>
              <a:t>(Havránek, 1932).</a:t>
            </a:r>
          </a:p>
          <a:p>
            <a:r>
              <a:rPr lang="cs-CZ" dirty="0"/>
              <a:t>Postupem doby – obsah pojmu rozšířen o pravidla, podle nichž se </a:t>
            </a:r>
            <a:r>
              <a:rPr lang="cs-CZ" dirty="0" err="1"/>
              <a:t>jaz</a:t>
            </a:r>
            <a:r>
              <a:rPr lang="cs-CZ" dirty="0"/>
              <a:t>. prostředky obvykle navzájem spojují (Kraus a kol., 1981):</a:t>
            </a:r>
          </a:p>
          <a:p>
            <a:pPr marL="1143000" lvl="4">
              <a:spcBef>
                <a:spcPts val="1000"/>
              </a:spcBef>
            </a:pPr>
            <a:r>
              <a:rPr lang="cs-CZ" dirty="0"/>
              <a:t>Př. do lesa, přes most, za vodou i za vodu, jde o věc, závislý na alkoholu, viditelný, snímatelný </a:t>
            </a:r>
          </a:p>
          <a:p>
            <a:r>
              <a:rPr lang="cs-CZ" dirty="0"/>
              <a:t>Do jazykové normy patří slova a tvary, kterém se skutečně užívají, jsou obecně přijatelné a které jsou pociťovány jako závazné.</a:t>
            </a:r>
          </a:p>
          <a:p>
            <a:pPr lvl="2"/>
            <a:r>
              <a:rPr lang="cs-CZ" dirty="0"/>
              <a:t>Př. Futurum slovesa </a:t>
            </a:r>
            <a:r>
              <a:rPr lang="cs-CZ" i="1" dirty="0"/>
              <a:t>jít</a:t>
            </a:r>
            <a:r>
              <a:rPr lang="cs-CZ" dirty="0"/>
              <a:t> není </a:t>
            </a:r>
            <a:r>
              <a:rPr lang="cs-CZ" i="1" dirty="0"/>
              <a:t>budu jít</a:t>
            </a:r>
            <a:r>
              <a:rPr lang="cs-CZ" dirty="0"/>
              <a:t>, ale </a:t>
            </a:r>
            <a:r>
              <a:rPr lang="cs-CZ" i="1" dirty="0"/>
              <a:t>půjdu</a:t>
            </a:r>
            <a:r>
              <a:rPr lang="cs-CZ" dirty="0"/>
              <a:t>). </a:t>
            </a:r>
          </a:p>
          <a:p>
            <a:r>
              <a:rPr lang="cs-CZ" dirty="0"/>
              <a:t>Jazyková norma je variantní </a:t>
            </a:r>
          </a:p>
          <a:p>
            <a:pPr lvl="2"/>
            <a:r>
              <a:rPr lang="cs-CZ" dirty="0"/>
              <a:t>Př. </a:t>
            </a:r>
            <a:r>
              <a:rPr lang="cs-CZ" i="1" dirty="0"/>
              <a:t>V jazyku </a:t>
            </a:r>
            <a:r>
              <a:rPr lang="cs-CZ" dirty="0"/>
              <a:t>i </a:t>
            </a:r>
            <a:r>
              <a:rPr lang="cs-CZ" i="1" dirty="0"/>
              <a:t>v jazyce</a:t>
            </a:r>
            <a:r>
              <a:rPr lang="cs-CZ" dirty="0"/>
              <a:t>, </a:t>
            </a:r>
            <a:r>
              <a:rPr lang="cs-CZ" i="1" dirty="0"/>
              <a:t>pracuji</a:t>
            </a:r>
            <a:r>
              <a:rPr lang="cs-CZ" dirty="0"/>
              <a:t> i </a:t>
            </a:r>
            <a:r>
              <a:rPr lang="cs-CZ" i="1" dirty="0"/>
              <a:t>pracuju</a:t>
            </a:r>
            <a:r>
              <a:rPr lang="cs-CZ" dirty="0"/>
              <a:t>, </a:t>
            </a:r>
            <a:r>
              <a:rPr lang="cs-CZ" i="1" dirty="0"/>
              <a:t>na rukou </a:t>
            </a:r>
            <a:r>
              <a:rPr lang="cs-CZ" dirty="0"/>
              <a:t>i </a:t>
            </a:r>
            <a:r>
              <a:rPr lang="cs-CZ" i="1" dirty="0"/>
              <a:t>na rukách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8137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4084D9-5BB2-B9DD-D943-1FA2BFED5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Norma spisovného jazyka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2AD2F1D-D0A9-5F8F-A51B-C29F7BA04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849309"/>
          </a:xfrm>
        </p:spPr>
        <p:txBody>
          <a:bodyPr>
            <a:normAutofit/>
          </a:bodyPr>
          <a:lstStyle/>
          <a:p>
            <a:r>
              <a:rPr lang="cs-CZ" dirty="0"/>
              <a:t>Dlouhodobě centrálním pojmem teorie a praxe jazykové kultury (viz dále).</a:t>
            </a:r>
          </a:p>
          <a:p>
            <a:r>
              <a:rPr lang="cs-CZ" dirty="0"/>
              <a:t>Soubor prostředků spisovného jazyka, které jsou pociťovány jako závazné. </a:t>
            </a:r>
          </a:p>
          <a:p>
            <a:r>
              <a:rPr lang="cs-CZ" dirty="0"/>
              <a:t>Variantní – některé varianty jsou prostředkem vývoje normy spisovného jazyka (např. tvary </a:t>
            </a:r>
            <a:r>
              <a:rPr lang="cs-CZ" i="1" dirty="0" err="1"/>
              <a:t>pekou</a:t>
            </a:r>
            <a:r>
              <a:rPr lang="cs-CZ" i="1" dirty="0"/>
              <a:t> a pec – pečou a peč, tvary píši, píší – píšu, píšou</a:t>
            </a:r>
            <a:r>
              <a:rPr lang="cs-CZ" dirty="0"/>
              <a:t>).</a:t>
            </a:r>
          </a:p>
          <a:p>
            <a:r>
              <a:rPr lang="cs-CZ" dirty="0"/>
              <a:t>Pramenem pro její poznání – úzus.</a:t>
            </a:r>
          </a:p>
          <a:p>
            <a:r>
              <a:rPr lang="cs-CZ" dirty="0"/>
              <a:t>Svou normu mají i útvary nespisovné – shoduje se s územ, její závaznost je neuvědomělá.</a:t>
            </a:r>
          </a:p>
        </p:txBody>
      </p:sp>
    </p:spTree>
    <p:extLst>
      <p:ext uri="{BB962C8B-B14F-4D97-AF65-F5344CB8AC3E}">
        <p14:creationId xmlns:p14="http://schemas.microsoft.com/office/powerpoint/2010/main" val="4189202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B8DC93-C437-A29F-61EE-6B0C2C77A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Jazykové normy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D3FFE1-23BF-DFA9-74F9-655D4EDF8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084201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Norma výslovnostní (ortoepická)</a:t>
            </a:r>
          </a:p>
          <a:p>
            <a:pPr lvl="1"/>
            <a:r>
              <a:rPr lang="cs-CZ" dirty="0"/>
              <a:t>Závazná zvuková realizace jazyka v mluvených promluvách. </a:t>
            </a:r>
          </a:p>
          <a:p>
            <a:r>
              <a:rPr lang="cs-CZ" dirty="0">
                <a:solidFill>
                  <a:srgbClr val="C00000"/>
                </a:solidFill>
              </a:rPr>
              <a:t>Norma pravopisná (ortografická)</a:t>
            </a:r>
          </a:p>
          <a:p>
            <a:pPr lvl="1"/>
            <a:r>
              <a:rPr lang="cs-CZ" dirty="0"/>
              <a:t>Závazné užívání grafických prostředků při vyjadřování se psaným jazykem.</a:t>
            </a:r>
          </a:p>
          <a:p>
            <a:r>
              <a:rPr lang="cs-CZ" dirty="0">
                <a:solidFill>
                  <a:srgbClr val="C00000"/>
                </a:solidFill>
              </a:rPr>
              <a:t>Norma mluvnická (gramatická)</a:t>
            </a:r>
          </a:p>
          <a:p>
            <a:pPr lvl="1"/>
            <a:r>
              <a:rPr lang="cs-CZ" dirty="0"/>
              <a:t>Užívání a respektování jen určitého souboru tvarů slov (</a:t>
            </a:r>
            <a:r>
              <a:rPr lang="cs-CZ" dirty="0">
                <a:solidFill>
                  <a:srgbClr val="C00000"/>
                </a:solidFill>
              </a:rPr>
              <a:t>norma tvaroslovná, morfologická</a:t>
            </a:r>
            <a:r>
              <a:rPr lang="cs-CZ" dirty="0"/>
              <a:t>), užívání určitého souboru skladebných prostředků a větných typů (</a:t>
            </a:r>
            <a:r>
              <a:rPr lang="cs-CZ" dirty="0">
                <a:solidFill>
                  <a:srgbClr val="C00000"/>
                </a:solidFill>
              </a:rPr>
              <a:t>norma skladebná, syntaktická</a:t>
            </a:r>
            <a:r>
              <a:rPr lang="cs-CZ" dirty="0"/>
              <a:t>).</a:t>
            </a:r>
          </a:p>
          <a:p>
            <a:r>
              <a:rPr lang="cs-CZ" dirty="0">
                <a:solidFill>
                  <a:srgbClr val="C00000"/>
                </a:solidFill>
              </a:rPr>
              <a:t>Norma slovní zásoby (lexikální)</a:t>
            </a:r>
          </a:p>
        </p:txBody>
      </p:sp>
    </p:spTree>
    <p:extLst>
      <p:ext uri="{BB962C8B-B14F-4D97-AF65-F5344CB8AC3E}">
        <p14:creationId xmlns:p14="http://schemas.microsoft.com/office/powerpoint/2010/main" val="3622761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kodifikace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Obsahem kodifikace jazykové normy je vědecké poznání a utvrzení objektivně existující normy spis. jazyka i </a:t>
            </a:r>
            <a:r>
              <a:rPr lang="cs-CZ" b="1" dirty="0"/>
              <a:t>zachycení výsledků této poznávací činnosti ve slovnících, mluvnicích, pravopisných a výslovnostních pravidlech nebo jiných příručkách</a:t>
            </a:r>
            <a:r>
              <a:rPr lang="cs-CZ" dirty="0"/>
              <a:t>.</a:t>
            </a:r>
          </a:p>
          <a:p>
            <a:r>
              <a:rPr lang="cs-CZ" dirty="0"/>
              <a:t>Norma je vlastní všem jazykovým útvarům x kodifikace se vztahuje hlavně k jazyku spisovnému.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00170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TM04033919[[fn=Obvod]]</Template>
  <TotalTime>216</TotalTime>
  <Words>821</Words>
  <Application>Microsoft Office PowerPoint</Application>
  <PresentationFormat>Širokoúhlá obrazovka</PresentationFormat>
  <Paragraphs>68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Tw Cen MT</vt:lpstr>
      <vt:lpstr>Obvod</vt:lpstr>
      <vt:lpstr>Jazykový ÚZUS, NORMA  a KODIFIKACE</vt:lpstr>
      <vt:lpstr>úzus</vt:lpstr>
      <vt:lpstr>Prezentace aplikace PowerPoint</vt:lpstr>
      <vt:lpstr>ÚZUS</vt:lpstr>
      <vt:lpstr>NORMA</vt:lpstr>
      <vt:lpstr>NORMA</vt:lpstr>
      <vt:lpstr>Norma spisovného jazyka</vt:lpstr>
      <vt:lpstr>Jazykové normy</vt:lpstr>
      <vt:lpstr>kodifikace</vt:lpstr>
      <vt:lpstr>Prezentace aplikace PowerPoint</vt:lpstr>
      <vt:lpstr>Prezentace aplikace PowerPoint</vt:lpstr>
      <vt:lpstr>Jazyková kultura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Jazykový ÚZUS, NORMA  a KODIFIKACE</dc:title>
  <dc:creator>Dagmar Sochorová</dc:creator>
  <cp:lastModifiedBy>Dagmar Sochorová</cp:lastModifiedBy>
  <cp:revision>18</cp:revision>
  <dcterms:created xsi:type="dcterms:W3CDTF">2022-10-10T10:02:08Z</dcterms:created>
  <dcterms:modified xsi:type="dcterms:W3CDTF">2022-10-11T21:59:08Z</dcterms:modified>
</cp:coreProperties>
</file>