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60" r:id="rId3"/>
    <p:sldId id="276" r:id="rId4"/>
    <p:sldId id="261" r:id="rId5"/>
    <p:sldId id="263" r:id="rId6"/>
    <p:sldId id="262" r:id="rId7"/>
    <p:sldId id="264" r:id="rId8"/>
    <p:sldId id="266" r:id="rId9"/>
    <p:sldId id="265" r:id="rId10"/>
    <p:sldId id="267" r:id="rId11"/>
    <p:sldId id="277" r:id="rId12"/>
    <p:sldId id="268" r:id="rId13"/>
    <p:sldId id="270" r:id="rId14"/>
    <p:sldId id="269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258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863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7139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461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0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32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47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56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426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566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40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920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88" r:id="rId4"/>
    <p:sldLayoutId id="2147483689" r:id="rId5"/>
    <p:sldLayoutId id="2147483694" r:id="rId6"/>
    <p:sldLayoutId id="2147483690" r:id="rId7"/>
    <p:sldLayoutId id="2147483691" r:id="rId8"/>
    <p:sldLayoutId id="2147483692" r:id="rId9"/>
    <p:sldLayoutId id="2147483693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files/attachment/nareci/cd2/17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wUdh6epI7o?feature=oembed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CA22F210-7186-4074-94C5-FAD2C2EB1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Úvodní barva na bílém povrchu">
            <a:extLst>
              <a:ext uri="{FF2B5EF4-FFF2-40B4-BE49-F238E27FC236}">
                <a16:creationId xmlns:a16="http://schemas.microsoft.com/office/drawing/2014/main" id="{42E87F35-EB1F-0B0D-33A9-8678D22F6A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130" b="17870"/>
          <a:stretch/>
        </p:blipFill>
        <p:spPr>
          <a:xfrm>
            <a:off x="20" y="-2"/>
            <a:ext cx="12191980" cy="6858002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11C4FED8-D85F-4B52-875F-AB6873B50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23361" y="0"/>
            <a:ext cx="8168639" cy="6858000"/>
          </a:xfrm>
          <a:prstGeom prst="rect">
            <a:avLst/>
          </a:prstGeom>
          <a:gradFill>
            <a:gsLst>
              <a:gs pos="58000">
                <a:schemeClr val="tx1">
                  <a:alpha val="55000"/>
                </a:schemeClr>
              </a:gs>
              <a:gs pos="33000">
                <a:schemeClr val="tx1">
                  <a:alpha val="40000"/>
                </a:schemeClr>
              </a:gs>
              <a:gs pos="3000">
                <a:schemeClr val="tx1">
                  <a:alpha val="0"/>
                </a:schemeClr>
              </a:gs>
              <a:gs pos="100000">
                <a:schemeClr val="tx1">
                  <a:alpha val="5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7372547-F9DF-660A-1644-2FD627223F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29237" y="863600"/>
            <a:ext cx="6007100" cy="3366494"/>
          </a:xfrm>
        </p:spPr>
        <p:txBody>
          <a:bodyPr anchor="b">
            <a:normAutofit/>
          </a:bodyPr>
          <a:lstStyle/>
          <a:p>
            <a:pPr>
              <a:lnSpc>
                <a:spcPct val="115000"/>
              </a:lnSpc>
            </a:pPr>
            <a:r>
              <a:rPr lang="cs-CZ" sz="4700">
                <a:solidFill>
                  <a:schemeClr val="bg1"/>
                </a:solidFill>
              </a:rPr>
              <a:t>Útvary českého národního jazyka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0C1753D-BDFB-5161-246E-871435A30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0511" y="4290191"/>
            <a:ext cx="6081953" cy="1345689"/>
          </a:xfrm>
        </p:spPr>
        <p:txBody>
          <a:bodyPr anchor="t">
            <a:normAutofit/>
          </a:bodyPr>
          <a:lstStyle/>
          <a:p>
            <a:pPr>
              <a:lnSpc>
                <a:spcPct val="140000"/>
              </a:lnSpc>
            </a:pPr>
            <a:endParaRPr lang="cs-CZ">
              <a:solidFill>
                <a:schemeClr val="bg1"/>
              </a:solidFill>
            </a:endParaRPr>
          </a:p>
          <a:p>
            <a:pPr>
              <a:lnSpc>
                <a:spcPct val="140000"/>
              </a:lnSpc>
            </a:pPr>
            <a:r>
              <a:rPr lang="cs-CZ">
                <a:solidFill>
                  <a:schemeClr val="bg1"/>
                </a:solidFill>
              </a:rPr>
              <a:t>Dagmar Sochorová</a:t>
            </a:r>
          </a:p>
        </p:txBody>
      </p:sp>
    </p:spTree>
    <p:extLst>
      <p:ext uri="{BB962C8B-B14F-4D97-AF65-F5344CB8AC3E}">
        <p14:creationId xmlns:p14="http://schemas.microsoft.com/office/powerpoint/2010/main" val="588231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Úvodní barva na bílém povrchu">
            <a:extLst>
              <a:ext uri="{FF2B5EF4-FFF2-40B4-BE49-F238E27FC236}">
                <a16:creationId xmlns:a16="http://schemas.microsoft.com/office/drawing/2014/main" id="{6B4B810A-FCB0-AF07-D0E2-F194F0DF2D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965" b="2"/>
          <a:stretch/>
        </p:blipFill>
        <p:spPr>
          <a:xfrm>
            <a:off x="20" y="719747"/>
            <a:ext cx="4458058" cy="538967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E5E0819-8B70-1BA5-968C-ED4DB6826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9472" y="1056362"/>
            <a:ext cx="6627226" cy="1154102"/>
          </a:xfrm>
        </p:spPr>
        <p:txBody>
          <a:bodyPr>
            <a:normAutofit/>
          </a:bodyPr>
          <a:lstStyle/>
          <a:p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 NÁŘEČÍ (DIALEKTY)</a:t>
            </a:r>
            <a:endParaRPr lang="cs-CZ" sz="2800" dirty="0"/>
          </a:p>
        </p:txBody>
      </p:sp>
      <p:sp>
        <p:nvSpPr>
          <p:cNvPr id="42" name="Content Placeholder 19">
            <a:extLst>
              <a:ext uri="{FF2B5EF4-FFF2-40B4-BE49-F238E27FC236}">
                <a16:creationId xmlns:a16="http://schemas.microsoft.com/office/drawing/2014/main" id="{F186C3AB-8089-92B2-037C-E6255A0CF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857" y="2268656"/>
            <a:ext cx="6627226" cy="4294704"/>
          </a:xfrm>
        </p:spPr>
        <p:txBody>
          <a:bodyPr anchor="t">
            <a:normAutofit fontScale="55000" lnSpcReduction="20000"/>
          </a:bodyPr>
          <a:lstStyle/>
          <a:p>
            <a:pPr algn="just"/>
            <a:r>
              <a:rPr lang="cs-CZ" sz="2600" b="1" dirty="0">
                <a:effectLst/>
                <a:latin typeface="+mj-lt"/>
                <a:ea typeface="Times New Roman" panose="02020603050405020304" pitchFamily="18" charset="0"/>
              </a:rPr>
              <a:t>4 základní nářeční skupiny:</a:t>
            </a:r>
          </a:p>
          <a:p>
            <a:pPr algn="just"/>
            <a:r>
              <a:rPr lang="cs-CZ" sz="2600" b="1" dirty="0">
                <a:effectLst/>
                <a:latin typeface="+mj-lt"/>
                <a:ea typeface="Times New Roman" panose="02020603050405020304" pitchFamily="18" charset="0"/>
              </a:rPr>
              <a:t> </a:t>
            </a:r>
          </a:p>
          <a:p>
            <a:pPr algn="just"/>
            <a:r>
              <a:rPr lang="cs-CZ" sz="2600" b="1" dirty="0">
                <a:effectLst/>
                <a:latin typeface="+mj-lt"/>
                <a:ea typeface="Times New Roman" panose="02020603050405020304" pitchFamily="18" charset="0"/>
              </a:rPr>
              <a:t>1. nářečí česká: </a:t>
            </a:r>
            <a:r>
              <a:rPr lang="cs-CZ" sz="2600" b="0" dirty="0">
                <a:effectLst/>
                <a:latin typeface="+mj-lt"/>
                <a:ea typeface="Times New Roman" panose="02020603050405020304" pitchFamily="18" charset="0"/>
              </a:rPr>
              <a:t>území Čech a </a:t>
            </a:r>
            <a:r>
              <a:rPr lang="cs-CZ" sz="2600" b="0" dirty="0" err="1">
                <a:effectLst/>
                <a:latin typeface="+mj-lt"/>
                <a:ea typeface="Times New Roman" panose="02020603050405020304" pitchFamily="18" charset="0"/>
              </a:rPr>
              <a:t>jz</a:t>
            </a:r>
            <a:r>
              <a:rPr lang="cs-CZ" sz="2600" b="0" dirty="0">
                <a:effectLst/>
                <a:latin typeface="+mj-lt"/>
                <a:ea typeface="Times New Roman" panose="02020603050405020304" pitchFamily="18" charset="0"/>
              </a:rPr>
              <a:t>. Moravy</a:t>
            </a:r>
            <a:endParaRPr lang="cs-CZ" sz="2600" b="1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cs-CZ" sz="2600" b="1" dirty="0">
                <a:effectLst/>
                <a:latin typeface="+mj-lt"/>
                <a:ea typeface="Times New Roman" panose="02020603050405020304" pitchFamily="18" charset="0"/>
              </a:rPr>
              <a:t>2. nářečí středomoravská: </a:t>
            </a:r>
            <a:r>
              <a:rPr lang="cs-CZ" sz="2600" b="0" dirty="0">
                <a:effectLst/>
                <a:latin typeface="+mj-lt"/>
                <a:ea typeface="Times New Roman" panose="02020603050405020304" pitchFamily="18" charset="0"/>
              </a:rPr>
              <a:t>západní a střední část </a:t>
            </a:r>
            <a:endParaRPr lang="cs-CZ" sz="2600" b="1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cs-CZ" sz="2600" b="0" dirty="0">
                <a:effectLst/>
                <a:latin typeface="+mj-lt"/>
                <a:ea typeface="Times New Roman" panose="02020603050405020304" pitchFamily="18" charset="0"/>
              </a:rPr>
              <a:t>Moravy</a:t>
            </a:r>
            <a:endParaRPr lang="cs-CZ" sz="2600" b="1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cs-CZ" sz="2600" b="1" dirty="0">
                <a:effectLst/>
                <a:latin typeface="+mj-lt"/>
                <a:ea typeface="Times New Roman" panose="02020603050405020304" pitchFamily="18" charset="0"/>
              </a:rPr>
              <a:t>3. nářečí východomoravská: </a:t>
            </a:r>
            <a:r>
              <a:rPr lang="cs-CZ" sz="2600" b="0" dirty="0">
                <a:effectLst/>
                <a:latin typeface="+mj-lt"/>
                <a:ea typeface="Times New Roman" panose="02020603050405020304" pitchFamily="18" charset="0"/>
              </a:rPr>
              <a:t>oblast Valašska a </a:t>
            </a:r>
            <a:endParaRPr lang="cs-CZ" sz="2600" b="1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cs-CZ" sz="2600" b="0" dirty="0">
                <a:effectLst/>
                <a:latin typeface="+mj-lt"/>
                <a:ea typeface="Times New Roman" panose="02020603050405020304" pitchFamily="18" charset="0"/>
              </a:rPr>
              <a:t>Slovácka</a:t>
            </a:r>
            <a:endParaRPr lang="cs-CZ" sz="2600" b="1" dirty="0">
              <a:effectLst/>
              <a:latin typeface="+mj-lt"/>
              <a:ea typeface="Times New Roman" panose="02020603050405020304" pitchFamily="18" charset="0"/>
            </a:endParaRPr>
          </a:p>
          <a:p>
            <a:pPr marL="114300" indent="-114300" algn="just"/>
            <a:r>
              <a:rPr lang="cs-CZ" sz="2600" b="1" dirty="0">
                <a:effectLst/>
                <a:latin typeface="+mj-lt"/>
                <a:ea typeface="Times New Roman" panose="02020603050405020304" pitchFamily="18" charset="0"/>
              </a:rPr>
              <a:t>4.</a:t>
            </a:r>
            <a:r>
              <a:rPr lang="cs-CZ" sz="2600" b="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600" b="1" dirty="0">
                <a:effectLst/>
                <a:latin typeface="+mj-lt"/>
                <a:ea typeface="Times New Roman" panose="02020603050405020304" pitchFamily="18" charset="0"/>
              </a:rPr>
              <a:t>nářečí slezská (lašská): </a:t>
            </a:r>
            <a:r>
              <a:rPr lang="cs-CZ" sz="2600" b="0" dirty="0">
                <a:effectLst/>
                <a:latin typeface="+mj-lt"/>
                <a:ea typeface="Times New Roman" panose="02020603050405020304" pitchFamily="18" charset="0"/>
              </a:rPr>
              <a:t>sv. Morava a Slezsko</a:t>
            </a:r>
            <a:endParaRPr lang="cs-CZ" sz="2600" b="1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cs-CZ" sz="2600" b="1" dirty="0">
                <a:effectLst/>
                <a:latin typeface="+mj-lt"/>
                <a:ea typeface="Times New Roman" panose="02020603050405020304" pitchFamily="18" charset="0"/>
              </a:rPr>
              <a:t> 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600" b="1" dirty="0">
                <a:effectLst/>
                <a:latin typeface="+mj-lt"/>
                <a:ea typeface="Times New Roman" panose="02020603050405020304" pitchFamily="18" charset="0"/>
              </a:rPr>
              <a:t>Nespisovný útvar, nekodifikovaný, má svou normu.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711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4EE865D-5A59-4DD1-A94D-A8DBE4A9E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 descr="Obsah obrázku mapa&#10;&#10;Popis byl vytvořen automaticky">
            <a:hlinkClick r:id="rId3"/>
            <a:hlinkHover r:id="" action="ppaction://hlinkshowjump?jump=nextslide"/>
            <a:extLst>
              <a:ext uri="{FF2B5EF4-FFF2-40B4-BE49-F238E27FC236}">
                <a16:creationId xmlns:a16="http://schemas.microsoft.com/office/drawing/2014/main" id="{C66A2E5D-628C-3894-EFCF-23AE77FE86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6898"/>
          <a:stretch/>
        </p:blipFill>
        <p:spPr>
          <a:xfrm>
            <a:off x="19" y="71130"/>
            <a:ext cx="12191981" cy="6857990"/>
          </a:xfrm>
          <a:prstGeom prst="rect">
            <a:avLst/>
          </a:prstGeom>
        </p:spPr>
      </p:pic>
      <p:pic>
        <p:nvPicPr>
          <p:cNvPr id="6" name="Online médium 5" title="Plk na nedělo rozezní éter hanáčtinou">
            <a:hlinkClick r:id="" action="ppaction://media"/>
            <a:extLst>
              <a:ext uri="{FF2B5EF4-FFF2-40B4-BE49-F238E27FC236}">
                <a16:creationId xmlns:a16="http://schemas.microsoft.com/office/drawing/2014/main" id="{D8CF6CCC-1B65-99AE-B326-DCCC8DE3073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404069" y="5422900"/>
            <a:ext cx="25400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7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Úvodní barva na bílém povrchu">
            <a:extLst>
              <a:ext uri="{FF2B5EF4-FFF2-40B4-BE49-F238E27FC236}">
                <a16:creationId xmlns:a16="http://schemas.microsoft.com/office/drawing/2014/main" id="{6B4B810A-FCB0-AF07-D0E2-F194F0DF2D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965" b="2"/>
          <a:stretch/>
        </p:blipFill>
        <p:spPr>
          <a:xfrm>
            <a:off x="20" y="719747"/>
            <a:ext cx="4458058" cy="538967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E5E0819-8B70-1BA5-968C-ED4DB6826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9472" y="1056362"/>
            <a:ext cx="6627226" cy="1154102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Times New Roman" panose="02020603050405020304" pitchFamily="18" charset="0"/>
              </a:rPr>
              <a:t>Sociální členění</a:t>
            </a:r>
            <a:endParaRPr lang="cs-CZ" sz="2800" dirty="0"/>
          </a:p>
        </p:txBody>
      </p:sp>
      <p:sp>
        <p:nvSpPr>
          <p:cNvPr id="42" name="Content Placeholder 19">
            <a:extLst>
              <a:ext uri="{FF2B5EF4-FFF2-40B4-BE49-F238E27FC236}">
                <a16:creationId xmlns:a16="http://schemas.microsoft.com/office/drawing/2014/main" id="{F186C3AB-8089-92B2-037C-E6255A0CF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857" y="2268656"/>
            <a:ext cx="6627226" cy="3505938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A) PROFESNÍ MLUVA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B) SLANG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C) ARGOT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812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Úvodní barva na bílém povrchu">
            <a:extLst>
              <a:ext uri="{FF2B5EF4-FFF2-40B4-BE49-F238E27FC236}">
                <a16:creationId xmlns:a16="http://schemas.microsoft.com/office/drawing/2014/main" id="{6B4B810A-FCB0-AF07-D0E2-F194F0DF2D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965" b="2"/>
          <a:stretch/>
        </p:blipFill>
        <p:spPr>
          <a:xfrm>
            <a:off x="20" y="719747"/>
            <a:ext cx="4458058" cy="538967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E5E0819-8B70-1BA5-968C-ED4DB6826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9472" y="1056362"/>
            <a:ext cx="6627226" cy="1154102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Times New Roman" panose="02020603050405020304" pitchFamily="18" charset="0"/>
              </a:rPr>
              <a:t>A) PROFESNÍ MLUVA</a:t>
            </a:r>
            <a:endParaRPr lang="cs-CZ" sz="2800" dirty="0"/>
          </a:p>
        </p:txBody>
      </p:sp>
      <p:sp>
        <p:nvSpPr>
          <p:cNvPr id="42" name="Content Placeholder 19">
            <a:extLst>
              <a:ext uri="{FF2B5EF4-FFF2-40B4-BE49-F238E27FC236}">
                <a16:creationId xmlns:a16="http://schemas.microsoft.com/office/drawing/2014/main" id="{F186C3AB-8089-92B2-037C-E6255A0CF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857" y="2268656"/>
            <a:ext cx="6627226" cy="3505938"/>
          </a:xfrm>
        </p:spPr>
        <p:txBody>
          <a:bodyPr anchor="t"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Příznačná pro určitá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pracovní prostředí</a:t>
            </a:r>
            <a:r>
              <a:rPr lang="cs-CZ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228600" algn="l"/>
                <a:tab pos="457200" algn="l"/>
              </a:tabLst>
            </a:pP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Univerbizované odborné termíny (</a:t>
            </a:r>
            <a:r>
              <a:rPr lang="cs-CZ" sz="1800" b="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slepák</a:t>
            </a:r>
            <a:r>
              <a:rPr lang="cs-CZ" sz="18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slepé střevo</a:t>
            </a: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zčásti i expresivní výrazy.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228600" algn="l"/>
                <a:tab pos="457200" algn="l"/>
              </a:tabLst>
            </a:pPr>
            <a:r>
              <a:rPr lang="cs-CZ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Jednoznačnost, výrazová úspornost.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228600" algn="l"/>
                <a:tab pos="457200" algn="l"/>
              </a:tabLst>
            </a:pPr>
            <a:r>
              <a:rPr lang="cs-CZ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espisovný útvar.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228600" algn="l"/>
                <a:tab pos="457200" algn="l"/>
              </a:tabLst>
            </a:pPr>
            <a:r>
              <a:rPr lang="cs-CZ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Př. </a:t>
            </a:r>
            <a:r>
              <a:rPr lang="cs-CZ" b="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zlepšovák, dopravák, okrskář </a:t>
            </a:r>
            <a:r>
              <a:rPr lang="cs-CZ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aj.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indent="-114300" algn="just"/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167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Úvodní barva na bílém povrchu">
            <a:extLst>
              <a:ext uri="{FF2B5EF4-FFF2-40B4-BE49-F238E27FC236}">
                <a16:creationId xmlns:a16="http://schemas.microsoft.com/office/drawing/2014/main" id="{6B4B810A-FCB0-AF07-D0E2-F194F0DF2D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965" b="2"/>
          <a:stretch/>
        </p:blipFill>
        <p:spPr>
          <a:xfrm>
            <a:off x="20" y="719747"/>
            <a:ext cx="4458058" cy="538967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E5E0819-8B70-1BA5-968C-ED4DB6826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9472" y="1056362"/>
            <a:ext cx="6627226" cy="1154102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Times New Roman" panose="02020603050405020304" pitchFamily="18" charset="0"/>
              </a:rPr>
              <a:t>B) SLANG</a:t>
            </a:r>
            <a:endParaRPr lang="cs-CZ" sz="2800" dirty="0"/>
          </a:p>
        </p:txBody>
      </p:sp>
      <p:sp>
        <p:nvSpPr>
          <p:cNvPr id="42" name="Content Placeholder 19">
            <a:extLst>
              <a:ext uri="{FF2B5EF4-FFF2-40B4-BE49-F238E27FC236}">
                <a16:creationId xmlns:a16="http://schemas.microsoft.com/office/drawing/2014/main" id="{F186C3AB-8089-92B2-037C-E6255A0CF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857" y="2268656"/>
            <a:ext cx="6627226" cy="3505938"/>
          </a:xfrm>
        </p:spPr>
        <p:txBody>
          <a:bodyPr anchor="t">
            <a:normAutofit fontScale="925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Charakteristická slovní zásoba určité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zájmové skupiny.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Slangové vyjadřování se tvoří a přijímá jako projevení společenské solidarity.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Podstatou jeho vytváření je jazy</a:t>
            </a:r>
            <a:r>
              <a:rPr lang="cs-CZ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ková hra.</a:t>
            </a:r>
            <a:endParaRPr lang="cs-CZ" sz="18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Časté expresivní metaforické výrazy.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espisovný útvar.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Př. </a:t>
            </a:r>
            <a:r>
              <a:rPr lang="cs-CZ" b="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="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ikrák</a:t>
            </a:r>
            <a:r>
              <a:rPr lang="cs-CZ" sz="18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magneťák, trhák, </a:t>
            </a:r>
            <a:r>
              <a:rPr lang="cs-CZ" sz="1800" b="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pajdák</a:t>
            </a:r>
            <a:r>
              <a:rPr lang="cs-CZ" sz="18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b="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asák</a:t>
            </a:r>
            <a:r>
              <a:rPr lang="cs-CZ" sz="18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profák </a:t>
            </a: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aj. 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5841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Úvodní barva na bílém povrchu">
            <a:extLst>
              <a:ext uri="{FF2B5EF4-FFF2-40B4-BE49-F238E27FC236}">
                <a16:creationId xmlns:a16="http://schemas.microsoft.com/office/drawing/2014/main" id="{6B4B810A-FCB0-AF07-D0E2-F194F0DF2D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965" b="2"/>
          <a:stretch/>
        </p:blipFill>
        <p:spPr>
          <a:xfrm>
            <a:off x="20" y="719747"/>
            <a:ext cx="4458058" cy="538967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E5E0819-8B70-1BA5-968C-ED4DB6826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9472" y="1056362"/>
            <a:ext cx="6627226" cy="1154102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Times New Roman" panose="02020603050405020304" pitchFamily="18" charset="0"/>
              </a:rPr>
              <a:t>C) ARGOT</a:t>
            </a:r>
            <a:endParaRPr lang="cs-CZ" sz="2800" dirty="0"/>
          </a:p>
        </p:txBody>
      </p:sp>
      <p:sp>
        <p:nvSpPr>
          <p:cNvPr id="42" name="Content Placeholder 19">
            <a:extLst>
              <a:ext uri="{FF2B5EF4-FFF2-40B4-BE49-F238E27FC236}">
                <a16:creationId xmlns:a16="http://schemas.microsoft.com/office/drawing/2014/main" id="{F186C3AB-8089-92B2-037C-E6255A0CF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857" y="2268656"/>
            <a:ext cx="6627226" cy="3505938"/>
          </a:xfrm>
        </p:spPr>
        <p:txBody>
          <a:bodyPr anchor="t"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harakteristická slovní zásoba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společensky</a:t>
            </a:r>
          </a:p>
          <a:p>
            <a:pPr marL="114300" indent="-114300" algn="just"/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izolovaných vrstev</a:t>
            </a: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(např. zloději, žebráci, prostitutky, bezdomovci).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  <a:tabLst>
                <a:tab pos="114300" algn="l"/>
                <a:tab pos="457200" algn="l"/>
              </a:tabLst>
            </a:pPr>
            <a:r>
              <a:rPr lang="cs-CZ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Smyslem je skrýt sémantiku výrazu, složí tedy k</a:t>
            </a: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utajení významu.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</a:t>
            </a: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spisovný útvar.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</a:t>
            </a:r>
            <a:r>
              <a:rPr lang="cs-CZ" b="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roští, tráva, kůň, háčko, piko </a:t>
            </a:r>
            <a:r>
              <a:rPr lang="cs-CZ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aj. 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indent="-114300" algn="just"/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684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Úvodní barva na bílém povrchu">
            <a:extLst>
              <a:ext uri="{FF2B5EF4-FFF2-40B4-BE49-F238E27FC236}">
                <a16:creationId xmlns:a16="http://schemas.microsoft.com/office/drawing/2014/main" id="{6B4B810A-FCB0-AF07-D0E2-F194F0DF2D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965" b="2"/>
          <a:stretch/>
        </p:blipFill>
        <p:spPr>
          <a:xfrm>
            <a:off x="20" y="719747"/>
            <a:ext cx="4458058" cy="538967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E5E0819-8B70-1BA5-968C-ED4DB6826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9472" y="1056362"/>
            <a:ext cx="6627226" cy="1154102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Times New Roman" panose="02020603050405020304" pitchFamily="18" charset="0"/>
              </a:rPr>
              <a:t>Strukturní členění</a:t>
            </a:r>
            <a:endParaRPr lang="cs-CZ" sz="2800" dirty="0"/>
          </a:p>
        </p:txBody>
      </p:sp>
      <p:sp>
        <p:nvSpPr>
          <p:cNvPr id="42" name="Content Placeholder 19">
            <a:extLst>
              <a:ext uri="{FF2B5EF4-FFF2-40B4-BE49-F238E27FC236}">
                <a16:creationId xmlns:a16="http://schemas.microsoft.com/office/drawing/2014/main" id="{F186C3AB-8089-92B2-037C-E6255A0CF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857" y="2268656"/>
            <a:ext cx="6627226" cy="3505938"/>
          </a:xfrm>
        </p:spPr>
        <p:txBody>
          <a:bodyPr anchor="t">
            <a:normAutofit/>
          </a:bodyPr>
          <a:lstStyle/>
          <a:p>
            <a:pPr marL="342900" indent="-342900" algn="just">
              <a:buAutoNum type="alphaLcParenR"/>
            </a:pPr>
            <a:r>
              <a:rPr lang="cs-CZ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Strukturní útvary</a:t>
            </a:r>
          </a:p>
          <a:p>
            <a:pPr marL="342900" indent="-342900" algn="just">
              <a:buAutoNum type="alphaLcParenR"/>
            </a:pP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Nestrukturní útvary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966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Úvodní barva na bílém povrchu">
            <a:extLst>
              <a:ext uri="{FF2B5EF4-FFF2-40B4-BE49-F238E27FC236}">
                <a16:creationId xmlns:a16="http://schemas.microsoft.com/office/drawing/2014/main" id="{6B4B810A-FCB0-AF07-D0E2-F194F0DF2D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965" b="2"/>
          <a:stretch/>
        </p:blipFill>
        <p:spPr>
          <a:xfrm>
            <a:off x="20" y="719747"/>
            <a:ext cx="4458058" cy="538967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E5E0819-8B70-1BA5-968C-ED4DB6826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9472" y="1056362"/>
            <a:ext cx="6627226" cy="1154102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Times New Roman" panose="02020603050405020304" pitchFamily="18" charset="0"/>
              </a:rPr>
              <a:t>Strukturní útvary</a:t>
            </a:r>
            <a:endParaRPr lang="cs-CZ" sz="2800" dirty="0"/>
          </a:p>
        </p:txBody>
      </p:sp>
      <p:sp>
        <p:nvSpPr>
          <p:cNvPr id="42" name="Content Placeholder 19">
            <a:extLst>
              <a:ext uri="{FF2B5EF4-FFF2-40B4-BE49-F238E27FC236}">
                <a16:creationId xmlns:a16="http://schemas.microsoft.com/office/drawing/2014/main" id="{F186C3AB-8089-92B2-037C-E6255A0CF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857" y="2268656"/>
            <a:ext cx="6627226" cy="3505938"/>
          </a:xfrm>
        </p:spPr>
        <p:txBody>
          <a:bodyPr anchor="t">
            <a:normAutofit/>
          </a:bodyPr>
          <a:lstStyle/>
          <a:p>
            <a:pPr algn="just"/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Mají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jazykovou strukturu </a:t>
            </a: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všech jazykových rovinách.</a:t>
            </a:r>
          </a:p>
          <a:p>
            <a:pPr algn="just"/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/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spisovná čeština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obecná čeština a další interdialekty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dialekty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474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Úvodní barva na bílém povrchu">
            <a:extLst>
              <a:ext uri="{FF2B5EF4-FFF2-40B4-BE49-F238E27FC236}">
                <a16:creationId xmlns:a16="http://schemas.microsoft.com/office/drawing/2014/main" id="{6B4B810A-FCB0-AF07-D0E2-F194F0DF2D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965" b="2"/>
          <a:stretch/>
        </p:blipFill>
        <p:spPr>
          <a:xfrm>
            <a:off x="20" y="719747"/>
            <a:ext cx="4458058" cy="538967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E5E0819-8B70-1BA5-968C-ED4DB6826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9472" y="1056362"/>
            <a:ext cx="6627226" cy="1154102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Times New Roman" panose="02020603050405020304" pitchFamily="18" charset="0"/>
              </a:rPr>
              <a:t>Nestrukturní útvary</a:t>
            </a:r>
            <a:endParaRPr lang="cs-CZ" sz="2800" dirty="0"/>
          </a:p>
        </p:txBody>
      </p:sp>
      <p:sp>
        <p:nvSpPr>
          <p:cNvPr id="42" name="Content Placeholder 19">
            <a:extLst>
              <a:ext uri="{FF2B5EF4-FFF2-40B4-BE49-F238E27FC236}">
                <a16:creationId xmlns:a16="http://schemas.microsoft.com/office/drawing/2014/main" id="{F186C3AB-8089-92B2-037C-E6255A0CF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857" y="2268656"/>
            <a:ext cx="6627226" cy="3505938"/>
          </a:xfrm>
        </p:spPr>
        <p:txBody>
          <a:bodyPr anchor="t">
            <a:normAutofit/>
          </a:bodyPr>
          <a:lstStyle/>
          <a:p>
            <a:pPr algn="just"/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Mají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jen specifické lexikum </a:t>
            </a: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(slovní zásobu).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/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slang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profesní mluva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argot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801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Úvodní barva na bílém povrchu">
            <a:extLst>
              <a:ext uri="{FF2B5EF4-FFF2-40B4-BE49-F238E27FC236}">
                <a16:creationId xmlns:a16="http://schemas.microsoft.com/office/drawing/2014/main" id="{6B4B810A-FCB0-AF07-D0E2-F194F0DF2D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965" b="2"/>
          <a:stretch/>
        </p:blipFill>
        <p:spPr>
          <a:xfrm>
            <a:off x="20" y="719747"/>
            <a:ext cx="4458058" cy="538967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E5E0819-8B70-1BA5-968C-ED4DB6826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9472" y="1056362"/>
            <a:ext cx="6627226" cy="1154102"/>
          </a:xfrm>
        </p:spPr>
        <p:txBody>
          <a:bodyPr>
            <a:normAutofit/>
          </a:bodyPr>
          <a:lstStyle/>
          <a:p>
            <a:endParaRPr lang="cs-CZ" sz="2800" dirty="0"/>
          </a:p>
        </p:txBody>
      </p:sp>
      <p:sp>
        <p:nvSpPr>
          <p:cNvPr id="42" name="Content Placeholder 19">
            <a:extLst>
              <a:ext uri="{FF2B5EF4-FFF2-40B4-BE49-F238E27FC236}">
                <a16:creationId xmlns:a16="http://schemas.microsoft.com/office/drawing/2014/main" id="{F186C3AB-8089-92B2-037C-E6255A0CF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857" y="2268656"/>
            <a:ext cx="6627226" cy="3505938"/>
          </a:xfrm>
        </p:spPr>
        <p:txBody>
          <a:bodyPr anchor="t"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		Děkuji za pozornost.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708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2">
            <a:extLst>
              <a:ext uri="{FF2B5EF4-FFF2-40B4-BE49-F238E27FC236}">
                <a16:creationId xmlns:a16="http://schemas.microsoft.com/office/drawing/2014/main" id="{099405E2-1A96-4DBA-A9DC-4C2A1B421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24">
            <a:extLst>
              <a:ext uri="{FF2B5EF4-FFF2-40B4-BE49-F238E27FC236}">
                <a16:creationId xmlns:a16="http://schemas.microsoft.com/office/drawing/2014/main" id="{932FF329-3A87-4F66-BA01-91CD63C81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0"/>
            <a:ext cx="4420926" cy="68381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Úvodní barva na bílém povrchu">
            <a:extLst>
              <a:ext uri="{FF2B5EF4-FFF2-40B4-BE49-F238E27FC236}">
                <a16:creationId xmlns:a16="http://schemas.microsoft.com/office/drawing/2014/main" id="{6B4B810A-FCB0-AF07-D0E2-F194F0DF2D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965" b="2"/>
          <a:stretch/>
        </p:blipFill>
        <p:spPr>
          <a:xfrm>
            <a:off x="20" y="719747"/>
            <a:ext cx="4458058" cy="5389675"/>
          </a:xfrm>
          <a:prstGeom prst="rect">
            <a:avLst/>
          </a:prstGeom>
        </p:spPr>
      </p:pic>
      <p:sp>
        <p:nvSpPr>
          <p:cNvPr id="39" name="Rectangle 26">
            <a:extLst>
              <a:ext uri="{FF2B5EF4-FFF2-40B4-BE49-F238E27FC236}">
                <a16:creationId xmlns:a16="http://schemas.microsoft.com/office/drawing/2014/main" id="{BCF4857D-F003-4CA1-82AB-00900B100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146359"/>
            <a:ext cx="4426072" cy="71164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28">
            <a:extLst>
              <a:ext uri="{FF2B5EF4-FFF2-40B4-BE49-F238E27FC236}">
                <a16:creationId xmlns:a16="http://schemas.microsoft.com/office/drawing/2014/main" id="{79855050-A75B-4DD0-9B56-8B1C7722D8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426076" y="748578"/>
            <a:ext cx="7765922" cy="541903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E5E0819-8B70-1BA5-968C-ED4DB6826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9472" y="1056362"/>
            <a:ext cx="6627226" cy="1154102"/>
          </a:xfrm>
        </p:spPr>
        <p:txBody>
          <a:bodyPr>
            <a:normAutofit fontScale="90000"/>
          </a:bodyPr>
          <a:lstStyle/>
          <a:p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Český národní jazyk a jeho stratifikace</a:t>
            </a:r>
            <a:endParaRPr lang="cs-CZ" sz="2800" dirty="0"/>
          </a:p>
        </p:txBody>
      </p:sp>
      <p:sp>
        <p:nvSpPr>
          <p:cNvPr id="41" name="Rectangle 30">
            <a:extLst>
              <a:ext uri="{FF2B5EF4-FFF2-40B4-BE49-F238E27FC236}">
                <a16:creationId xmlns:a16="http://schemas.microsoft.com/office/drawing/2014/main" id="{5E6738EB-6FF0-4AF9-8462-57F4494B8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8774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Content Placeholder 19">
            <a:extLst>
              <a:ext uri="{FF2B5EF4-FFF2-40B4-BE49-F238E27FC236}">
                <a16:creationId xmlns:a16="http://schemas.microsoft.com/office/drawing/2014/main" id="{F186C3AB-8089-92B2-037C-E6255A0CF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857" y="2268656"/>
            <a:ext cx="6627226" cy="3505938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Český národní jazyk je z hlediska uplatnění svých výrazových prostředků bohatě diferencován.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Diferenciace:</a:t>
            </a:r>
          </a:p>
          <a:p>
            <a:pPr marL="285750" lvl="2" indent="-285750"/>
            <a:r>
              <a:rPr lang="cs-CZ" dirty="0"/>
              <a:t> existence jednotlivých útvarů a </a:t>
            </a:r>
            <a:r>
              <a:rPr lang="cs-CZ" dirty="0" err="1"/>
              <a:t>poloútvarů</a:t>
            </a:r>
            <a:r>
              <a:rPr lang="cs-CZ" dirty="0"/>
              <a:t> národního jazyka</a:t>
            </a:r>
          </a:p>
          <a:p>
            <a:pPr marL="285750" lvl="2" indent="-285750"/>
            <a:r>
              <a:rPr lang="cs-CZ" dirty="0"/>
              <a:t>aspekt teritoriální a sociální</a:t>
            </a:r>
          </a:p>
          <a:p>
            <a:pPr marL="285750" lvl="2" indent="-285750"/>
            <a:r>
              <a:rPr lang="cs-CZ" dirty="0"/>
              <a:t>útvary prestižní a neprestižní</a:t>
            </a:r>
          </a:p>
          <a:p>
            <a:pPr marL="285750" lvl="2" indent="-285750"/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3" name="Rectangle 32">
            <a:extLst>
              <a:ext uri="{FF2B5EF4-FFF2-40B4-BE49-F238E27FC236}">
                <a16:creationId xmlns:a16="http://schemas.microsoft.com/office/drawing/2014/main" id="{DB791336-FCAA-4174-9303-B3F374861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94069" y="6167615"/>
            <a:ext cx="7794882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A212158-300D-44D0-9CCE-472C3F669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0942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88521F4-D44A-42C5-9BDB-5CA255540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4070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385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2">
            <a:extLst>
              <a:ext uri="{FF2B5EF4-FFF2-40B4-BE49-F238E27FC236}">
                <a16:creationId xmlns:a16="http://schemas.microsoft.com/office/drawing/2014/main" id="{099405E2-1A96-4DBA-A9DC-4C2A1B421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24">
            <a:extLst>
              <a:ext uri="{FF2B5EF4-FFF2-40B4-BE49-F238E27FC236}">
                <a16:creationId xmlns:a16="http://schemas.microsoft.com/office/drawing/2014/main" id="{932FF329-3A87-4F66-BA01-91CD63C81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0"/>
            <a:ext cx="4420926" cy="68381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Úvodní barva na bílém povrchu">
            <a:extLst>
              <a:ext uri="{FF2B5EF4-FFF2-40B4-BE49-F238E27FC236}">
                <a16:creationId xmlns:a16="http://schemas.microsoft.com/office/drawing/2014/main" id="{6B4B810A-FCB0-AF07-D0E2-F194F0DF2D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965" b="2"/>
          <a:stretch/>
        </p:blipFill>
        <p:spPr>
          <a:xfrm>
            <a:off x="20" y="719747"/>
            <a:ext cx="4458058" cy="5389675"/>
          </a:xfrm>
          <a:prstGeom prst="rect">
            <a:avLst/>
          </a:prstGeom>
        </p:spPr>
      </p:pic>
      <p:sp>
        <p:nvSpPr>
          <p:cNvPr id="39" name="Rectangle 26">
            <a:extLst>
              <a:ext uri="{FF2B5EF4-FFF2-40B4-BE49-F238E27FC236}">
                <a16:creationId xmlns:a16="http://schemas.microsoft.com/office/drawing/2014/main" id="{BCF4857D-F003-4CA1-82AB-00900B100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146359"/>
            <a:ext cx="4426072" cy="71164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28">
            <a:extLst>
              <a:ext uri="{FF2B5EF4-FFF2-40B4-BE49-F238E27FC236}">
                <a16:creationId xmlns:a16="http://schemas.microsoft.com/office/drawing/2014/main" id="{79855050-A75B-4DD0-9B56-8B1C7722D8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426076" y="748578"/>
            <a:ext cx="7765922" cy="541903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E5E0819-8B70-1BA5-968C-ED4DB6826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9472" y="1056362"/>
            <a:ext cx="6627226" cy="1154102"/>
          </a:xfrm>
        </p:spPr>
        <p:txBody>
          <a:bodyPr>
            <a:normAutofit/>
          </a:bodyPr>
          <a:lstStyle/>
          <a:p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Útvary českého národního jazyka</a:t>
            </a:r>
            <a:endParaRPr lang="cs-CZ" sz="2800" dirty="0"/>
          </a:p>
        </p:txBody>
      </p:sp>
      <p:sp>
        <p:nvSpPr>
          <p:cNvPr id="41" name="Rectangle 30">
            <a:extLst>
              <a:ext uri="{FF2B5EF4-FFF2-40B4-BE49-F238E27FC236}">
                <a16:creationId xmlns:a16="http://schemas.microsoft.com/office/drawing/2014/main" id="{5E6738EB-6FF0-4AF9-8462-57F4494B8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8774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Content Placeholder 19">
            <a:extLst>
              <a:ext uri="{FF2B5EF4-FFF2-40B4-BE49-F238E27FC236}">
                <a16:creationId xmlns:a16="http://schemas.microsoft.com/office/drawing/2014/main" id="{F186C3AB-8089-92B2-037C-E6255A0CF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857" y="2268656"/>
            <a:ext cx="6627226" cy="3505938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Historicky vzniklý soubor funkčně odlišných útvarů.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>
                <a:effectLst/>
                <a:latin typeface="+mj-lt"/>
                <a:ea typeface="Times New Roman" panose="02020603050405020304" pitchFamily="18" charset="0"/>
              </a:rPr>
              <a:t>Útvary jsou relativně samostatné, jejich hranice jsou však neostré.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3" name="Rectangle 32">
            <a:extLst>
              <a:ext uri="{FF2B5EF4-FFF2-40B4-BE49-F238E27FC236}">
                <a16:creationId xmlns:a16="http://schemas.microsoft.com/office/drawing/2014/main" id="{DB791336-FCAA-4174-9303-B3F374861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94069" y="6167615"/>
            <a:ext cx="7794882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A212158-300D-44D0-9CCE-472C3F669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0942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88521F4-D44A-42C5-9BDB-5CA255540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4070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06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2">
            <a:extLst>
              <a:ext uri="{FF2B5EF4-FFF2-40B4-BE49-F238E27FC236}">
                <a16:creationId xmlns:a16="http://schemas.microsoft.com/office/drawing/2014/main" id="{099405E2-1A96-4DBA-A9DC-4C2A1B421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24">
            <a:extLst>
              <a:ext uri="{FF2B5EF4-FFF2-40B4-BE49-F238E27FC236}">
                <a16:creationId xmlns:a16="http://schemas.microsoft.com/office/drawing/2014/main" id="{932FF329-3A87-4F66-BA01-91CD63C81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0"/>
            <a:ext cx="4420926" cy="68381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Úvodní barva na bílém povrchu">
            <a:extLst>
              <a:ext uri="{FF2B5EF4-FFF2-40B4-BE49-F238E27FC236}">
                <a16:creationId xmlns:a16="http://schemas.microsoft.com/office/drawing/2014/main" id="{6B4B810A-FCB0-AF07-D0E2-F194F0DF2D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965" b="2"/>
          <a:stretch/>
        </p:blipFill>
        <p:spPr>
          <a:xfrm>
            <a:off x="20" y="719747"/>
            <a:ext cx="4458058" cy="5389675"/>
          </a:xfrm>
          <a:prstGeom prst="rect">
            <a:avLst/>
          </a:prstGeom>
        </p:spPr>
      </p:pic>
      <p:sp>
        <p:nvSpPr>
          <p:cNvPr id="39" name="Rectangle 26">
            <a:extLst>
              <a:ext uri="{FF2B5EF4-FFF2-40B4-BE49-F238E27FC236}">
                <a16:creationId xmlns:a16="http://schemas.microsoft.com/office/drawing/2014/main" id="{BCF4857D-F003-4CA1-82AB-00900B100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146359"/>
            <a:ext cx="4426072" cy="71164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28">
            <a:extLst>
              <a:ext uri="{FF2B5EF4-FFF2-40B4-BE49-F238E27FC236}">
                <a16:creationId xmlns:a16="http://schemas.microsoft.com/office/drawing/2014/main" id="{79855050-A75B-4DD0-9B56-8B1C7722D8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426076" y="748578"/>
            <a:ext cx="7765922" cy="541903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E5E0819-8B70-1BA5-968C-ED4DB6826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9472" y="1056362"/>
            <a:ext cx="6627226" cy="1154102"/>
          </a:xfrm>
        </p:spPr>
        <p:txBody>
          <a:bodyPr>
            <a:normAutofit/>
          </a:bodyPr>
          <a:lstStyle/>
          <a:p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Útvary českého národního jazyka</a:t>
            </a:r>
            <a:endParaRPr lang="cs-CZ" sz="2800" dirty="0"/>
          </a:p>
        </p:txBody>
      </p:sp>
      <p:sp>
        <p:nvSpPr>
          <p:cNvPr id="41" name="Rectangle 30">
            <a:extLst>
              <a:ext uri="{FF2B5EF4-FFF2-40B4-BE49-F238E27FC236}">
                <a16:creationId xmlns:a16="http://schemas.microsoft.com/office/drawing/2014/main" id="{5E6738EB-6FF0-4AF9-8462-57F4494B8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8774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Content Placeholder 19">
            <a:extLst>
              <a:ext uri="{FF2B5EF4-FFF2-40B4-BE49-F238E27FC236}">
                <a16:creationId xmlns:a16="http://schemas.microsoft.com/office/drawing/2014/main" id="{F186C3AB-8089-92B2-037C-E6255A0CF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857" y="2268656"/>
            <a:ext cx="6627226" cy="3505938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Členění útvarů:</a:t>
            </a:r>
          </a:p>
          <a:p>
            <a:pPr lvl="4" indent="0">
              <a:buNone/>
            </a:pPr>
            <a:r>
              <a:rPr lang="cs-CZ" b="1" dirty="0">
                <a:effectLst/>
                <a:latin typeface="+mj-lt"/>
                <a:ea typeface="Times New Roman" panose="02020603050405020304" pitchFamily="18" charset="0"/>
              </a:rPr>
              <a:t>	- Teritoriální členění</a:t>
            </a:r>
          </a:p>
          <a:p>
            <a:pPr lvl="4" indent="0">
              <a:buNone/>
            </a:pPr>
            <a:r>
              <a:rPr lang="cs-CZ" b="1" dirty="0">
                <a:latin typeface="+mj-lt"/>
                <a:ea typeface="Times New Roman" panose="02020603050405020304" pitchFamily="18" charset="0"/>
              </a:rPr>
              <a:t>	- Sociální členění</a:t>
            </a:r>
          </a:p>
          <a:p>
            <a:pPr lvl="4" indent="0">
              <a:buNone/>
            </a:pPr>
            <a:r>
              <a:rPr lang="cs-CZ" b="1" dirty="0">
                <a:latin typeface="+mj-lt"/>
                <a:ea typeface="Times New Roman" panose="02020603050405020304" pitchFamily="18" charset="0"/>
              </a:rPr>
              <a:t>	- Strukturní členění</a:t>
            </a:r>
          </a:p>
          <a:p>
            <a:pPr lvl="4" indent="0">
              <a:buNone/>
            </a:pPr>
            <a:endParaRPr lang="cs-CZ" b="1" dirty="0">
              <a:effectLst/>
              <a:latin typeface="+mj-lt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3" name="Rectangle 32">
            <a:extLst>
              <a:ext uri="{FF2B5EF4-FFF2-40B4-BE49-F238E27FC236}">
                <a16:creationId xmlns:a16="http://schemas.microsoft.com/office/drawing/2014/main" id="{DB791336-FCAA-4174-9303-B3F374861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94069" y="6167615"/>
            <a:ext cx="7794882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A212158-300D-44D0-9CCE-472C3F669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0942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88521F4-D44A-42C5-9BDB-5CA255540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4070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03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2">
            <a:extLst>
              <a:ext uri="{FF2B5EF4-FFF2-40B4-BE49-F238E27FC236}">
                <a16:creationId xmlns:a16="http://schemas.microsoft.com/office/drawing/2014/main" id="{099405E2-1A96-4DBA-A9DC-4C2A1B421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24">
            <a:extLst>
              <a:ext uri="{FF2B5EF4-FFF2-40B4-BE49-F238E27FC236}">
                <a16:creationId xmlns:a16="http://schemas.microsoft.com/office/drawing/2014/main" id="{932FF329-3A87-4F66-BA01-91CD63C81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0"/>
            <a:ext cx="4420926" cy="68381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Úvodní barva na bílém povrchu">
            <a:extLst>
              <a:ext uri="{FF2B5EF4-FFF2-40B4-BE49-F238E27FC236}">
                <a16:creationId xmlns:a16="http://schemas.microsoft.com/office/drawing/2014/main" id="{6B4B810A-FCB0-AF07-D0E2-F194F0DF2D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965" b="2"/>
          <a:stretch/>
        </p:blipFill>
        <p:spPr>
          <a:xfrm>
            <a:off x="20" y="719747"/>
            <a:ext cx="4458058" cy="5389675"/>
          </a:xfrm>
          <a:prstGeom prst="rect">
            <a:avLst/>
          </a:prstGeom>
        </p:spPr>
      </p:pic>
      <p:sp>
        <p:nvSpPr>
          <p:cNvPr id="39" name="Rectangle 26">
            <a:extLst>
              <a:ext uri="{FF2B5EF4-FFF2-40B4-BE49-F238E27FC236}">
                <a16:creationId xmlns:a16="http://schemas.microsoft.com/office/drawing/2014/main" id="{BCF4857D-F003-4CA1-82AB-00900B100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146359"/>
            <a:ext cx="4426072" cy="71164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28">
            <a:extLst>
              <a:ext uri="{FF2B5EF4-FFF2-40B4-BE49-F238E27FC236}">
                <a16:creationId xmlns:a16="http://schemas.microsoft.com/office/drawing/2014/main" id="{79855050-A75B-4DD0-9B56-8B1C7722D8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426076" y="748578"/>
            <a:ext cx="7765922" cy="541903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E5E0819-8B70-1BA5-968C-ED4DB6826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9472" y="1056362"/>
            <a:ext cx="6627226" cy="1154102"/>
          </a:xfrm>
        </p:spPr>
        <p:txBody>
          <a:bodyPr>
            <a:normAutofit/>
          </a:bodyPr>
          <a:lstStyle/>
          <a:p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Spisovná čeština</a:t>
            </a:r>
            <a:endParaRPr lang="cs-CZ" sz="2800" dirty="0"/>
          </a:p>
        </p:txBody>
      </p:sp>
      <p:sp>
        <p:nvSpPr>
          <p:cNvPr id="41" name="Rectangle 30">
            <a:extLst>
              <a:ext uri="{FF2B5EF4-FFF2-40B4-BE49-F238E27FC236}">
                <a16:creationId xmlns:a16="http://schemas.microsoft.com/office/drawing/2014/main" id="{5E6738EB-6FF0-4AF9-8462-57F4494B8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8774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Content Placeholder 19">
            <a:extLst>
              <a:ext uri="{FF2B5EF4-FFF2-40B4-BE49-F238E27FC236}">
                <a16:creationId xmlns:a16="http://schemas.microsoft.com/office/drawing/2014/main" id="{F186C3AB-8089-92B2-037C-E6255A0CF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857" y="2268656"/>
            <a:ext cx="6627226" cy="3505938"/>
          </a:xfrm>
        </p:spPr>
        <p:txBody>
          <a:bodyPr anchor="t">
            <a:normAutofit/>
          </a:bodyPr>
          <a:lstStyle/>
          <a:p>
            <a:pPr marL="285750" lvl="4" indent="-285750">
              <a:buFontTx/>
              <a:buChar char="-"/>
            </a:pPr>
            <a:r>
              <a:rPr lang="cs-CZ" b="1" dirty="0">
                <a:effectLst/>
                <a:latin typeface="+mj-lt"/>
                <a:ea typeface="Times New Roman" panose="02020603050405020304" pitchFamily="18" charset="0"/>
              </a:rPr>
              <a:t>Základním útvarem českého národního jazyka</a:t>
            </a:r>
          </a:p>
          <a:p>
            <a:pPr marL="285750" lvl="4" indent="-285750">
              <a:buFontTx/>
              <a:buChar char="-"/>
            </a:pPr>
            <a:r>
              <a:rPr lang="cs-CZ" b="1" dirty="0">
                <a:latin typeface="+mj-lt"/>
                <a:ea typeface="Times New Roman" panose="02020603050405020304" pitchFamily="18" charset="0"/>
              </a:rPr>
              <a:t>Je zcela kodifikována</a:t>
            </a:r>
          </a:p>
          <a:p>
            <a:pPr marL="285750" lvl="4" indent="-285750">
              <a:buFontTx/>
              <a:buChar char="-"/>
            </a:pPr>
            <a:r>
              <a:rPr lang="cs-CZ" b="1" dirty="0">
                <a:effectLst/>
                <a:latin typeface="+mj-lt"/>
                <a:ea typeface="Times New Roman" panose="02020603050405020304" pitchFamily="18" charset="0"/>
              </a:rPr>
              <a:t>Zachycen a kodifikován v lingvistické literatuře, v mluvnicích a ve slovnících spisovné češtiny.</a:t>
            </a:r>
          </a:p>
          <a:p>
            <a:pPr marL="285750" lvl="4" indent="-285750">
              <a:buFontTx/>
              <a:buChar char="-"/>
            </a:pPr>
            <a:r>
              <a:rPr lang="cs-CZ" b="1" dirty="0">
                <a:latin typeface="+mj-lt"/>
                <a:ea typeface="Times New Roman" panose="02020603050405020304" pitchFamily="18" charset="0"/>
              </a:rPr>
              <a:t>Slouží oficiální komunikaci, má reprezentativní funkci.</a:t>
            </a:r>
          </a:p>
          <a:p>
            <a:pPr marL="285750" lvl="4" indent="-285750">
              <a:buFontTx/>
              <a:buChar char="-"/>
            </a:pPr>
            <a:r>
              <a:rPr lang="cs-CZ" b="1" dirty="0">
                <a:effectLst/>
                <a:latin typeface="+mj-lt"/>
                <a:ea typeface="Times New Roman" panose="02020603050405020304" pitchFamily="18" charset="0"/>
              </a:rPr>
              <a:t>Útvar prestižní</a:t>
            </a:r>
          </a:p>
          <a:p>
            <a:pPr marL="285750" lvl="4" indent="-285750">
              <a:buFontTx/>
              <a:buChar char="-"/>
            </a:pPr>
            <a:r>
              <a:rPr lang="cs-CZ" b="1" dirty="0">
                <a:latin typeface="+mj-lt"/>
                <a:ea typeface="Times New Roman" panose="02020603050405020304" pitchFamily="18" charset="0"/>
              </a:rPr>
              <a:t>HOVOROVÁ ČEŠTINA</a:t>
            </a:r>
          </a:p>
          <a:p>
            <a:pPr lvl="4" indent="0">
              <a:buNone/>
            </a:pPr>
            <a:r>
              <a:rPr lang="cs-CZ" b="1" dirty="0">
                <a:effectLst/>
                <a:latin typeface="+mj-lt"/>
                <a:ea typeface="Times New Roman" panose="02020603050405020304" pitchFamily="18" charset="0"/>
              </a:rPr>
              <a:t> 	- mluvená forma spisovné češtiny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3" name="Rectangle 32">
            <a:extLst>
              <a:ext uri="{FF2B5EF4-FFF2-40B4-BE49-F238E27FC236}">
                <a16:creationId xmlns:a16="http://schemas.microsoft.com/office/drawing/2014/main" id="{DB791336-FCAA-4174-9303-B3F374861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94069" y="6167615"/>
            <a:ext cx="7794882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A212158-300D-44D0-9CCE-472C3F669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0942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88521F4-D44A-42C5-9BDB-5CA255540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4070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66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Úvodní barva na bílém povrchu">
            <a:extLst>
              <a:ext uri="{FF2B5EF4-FFF2-40B4-BE49-F238E27FC236}">
                <a16:creationId xmlns:a16="http://schemas.microsoft.com/office/drawing/2014/main" id="{6B4B810A-FCB0-AF07-D0E2-F194F0DF2D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965" b="2"/>
          <a:stretch/>
        </p:blipFill>
        <p:spPr>
          <a:xfrm>
            <a:off x="20" y="719747"/>
            <a:ext cx="4458058" cy="538967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E5E0819-8B70-1BA5-968C-ED4DB6826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9472" y="1056362"/>
            <a:ext cx="6627226" cy="1154102"/>
          </a:xfrm>
        </p:spPr>
        <p:txBody>
          <a:bodyPr>
            <a:normAutofit/>
          </a:bodyPr>
          <a:lstStyle/>
          <a:p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Teritoriální členění</a:t>
            </a:r>
            <a:endParaRPr lang="cs-CZ" sz="2800" dirty="0"/>
          </a:p>
        </p:txBody>
      </p:sp>
      <p:sp>
        <p:nvSpPr>
          <p:cNvPr id="42" name="Content Placeholder 19">
            <a:extLst>
              <a:ext uri="{FF2B5EF4-FFF2-40B4-BE49-F238E27FC236}">
                <a16:creationId xmlns:a16="http://schemas.microsoft.com/office/drawing/2014/main" id="{F186C3AB-8089-92B2-037C-E6255A0CF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857" y="2268656"/>
            <a:ext cx="6627226" cy="3505938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1" dirty="0">
              <a:effectLst/>
              <a:latin typeface="+mj-lt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A) Obecná čeština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B) Interdialekty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C) Nářečí (dialekty)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924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Úvodní barva na bílém povrchu">
            <a:extLst>
              <a:ext uri="{FF2B5EF4-FFF2-40B4-BE49-F238E27FC236}">
                <a16:creationId xmlns:a16="http://schemas.microsoft.com/office/drawing/2014/main" id="{6B4B810A-FCB0-AF07-D0E2-F194F0DF2D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965" b="2"/>
          <a:stretch/>
        </p:blipFill>
        <p:spPr>
          <a:xfrm>
            <a:off x="20" y="719747"/>
            <a:ext cx="4458058" cy="538967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E5E0819-8B70-1BA5-968C-ED4DB6826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9472" y="1056362"/>
            <a:ext cx="6627226" cy="1154102"/>
          </a:xfrm>
        </p:spPr>
        <p:txBody>
          <a:bodyPr>
            <a:normAutofit/>
          </a:bodyPr>
          <a:lstStyle/>
          <a:p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OBECNÁ ČEŠTINA</a:t>
            </a:r>
            <a:endParaRPr lang="cs-CZ" sz="2800" dirty="0"/>
          </a:p>
        </p:txBody>
      </p:sp>
      <p:sp>
        <p:nvSpPr>
          <p:cNvPr id="42" name="Content Placeholder 19">
            <a:extLst>
              <a:ext uri="{FF2B5EF4-FFF2-40B4-BE49-F238E27FC236}">
                <a16:creationId xmlns:a16="http://schemas.microsoft.com/office/drawing/2014/main" id="{F186C3AB-8089-92B2-037C-E6255A0CF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857" y="2268656"/>
            <a:ext cx="6627226" cy="3505938"/>
          </a:xfrm>
        </p:spPr>
        <p:txBody>
          <a:bodyPr anchor="t">
            <a:normAutofit fontScale="6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1" dirty="0">
              <a:effectLst/>
              <a:latin typeface="+mj-lt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b="1" dirty="0">
                <a:effectLst/>
                <a:latin typeface="+mj-lt"/>
                <a:ea typeface="Times New Roman" panose="02020603050405020304" pitchFamily="18" charset="0"/>
              </a:rPr>
              <a:t>Vznikla na základě středočeského nářečí – nespisovný 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ú</a:t>
            </a:r>
            <a:r>
              <a:rPr lang="cs-CZ" sz="1800" b="1" dirty="0">
                <a:effectLst/>
                <a:latin typeface="+mj-lt"/>
                <a:ea typeface="Times New Roman" panose="02020603050405020304" pitchFamily="18" charset="0"/>
              </a:rPr>
              <a:t>tvar </a:t>
            </a:r>
            <a:r>
              <a:rPr lang="cs-CZ" sz="1800" b="1" dirty="0" err="1">
                <a:effectLst/>
                <a:latin typeface="+mj-lt"/>
                <a:ea typeface="Times New Roman" panose="02020603050405020304" pitchFamily="18" charset="0"/>
              </a:rPr>
              <a:t>interdialektové</a:t>
            </a:r>
            <a:r>
              <a:rPr lang="cs-CZ" sz="1800" b="1" dirty="0">
                <a:effectLst/>
                <a:latin typeface="+mj-lt"/>
                <a:ea typeface="Times New Roman" panose="02020603050405020304" pitchFamily="18" charset="0"/>
              </a:rPr>
              <a:t> podoby.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b="1" dirty="0">
                <a:effectLst/>
                <a:latin typeface="+mj-lt"/>
                <a:ea typeface="Times New Roman" panose="02020603050405020304" pitchFamily="18" charset="0"/>
              </a:rPr>
              <a:t>V současnosti rozšířena na území Čech a na Moravě především ve velkých městech.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b="1" dirty="0">
                <a:effectLst/>
                <a:latin typeface="+mj-lt"/>
                <a:ea typeface="Times New Roman" panose="02020603050405020304" pitchFamily="18" charset="0"/>
              </a:rPr>
              <a:t>Nespisovný útvar, nekodifikovaný, má svou normu.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Typické </a:t>
            </a:r>
            <a:r>
              <a:rPr lang="cs-CZ" sz="1800" b="1" dirty="0">
                <a:effectLst/>
                <a:latin typeface="+mj-lt"/>
                <a:ea typeface="Times New Roman" panose="02020603050405020304" pitchFamily="18" charset="0"/>
              </a:rPr>
              <a:t>rysy: </a:t>
            </a:r>
            <a:r>
              <a:rPr lang="cs-CZ" sz="1800" b="0" i="1" dirty="0">
                <a:effectLst/>
                <a:latin typeface="+mj-lt"/>
                <a:ea typeface="Times New Roman" panose="02020603050405020304" pitchFamily="18" charset="0"/>
              </a:rPr>
              <a:t>mal</a:t>
            </a:r>
            <a:r>
              <a:rPr lang="cs-CZ" sz="1800" b="1" i="1" dirty="0">
                <a:effectLst/>
                <a:latin typeface="+mj-lt"/>
                <a:ea typeface="Times New Roman" panose="02020603050405020304" pitchFamily="18" charset="0"/>
              </a:rPr>
              <a:t>ý </a:t>
            </a:r>
            <a:r>
              <a:rPr lang="cs-CZ" sz="1800" b="0" i="1" dirty="0">
                <a:effectLst/>
                <a:latin typeface="+mj-lt"/>
                <a:ea typeface="Times New Roman" panose="02020603050405020304" pitchFamily="18" charset="0"/>
              </a:rPr>
              <a:t>město, </a:t>
            </a:r>
            <a:r>
              <a:rPr lang="cs-CZ" sz="1800" b="0" i="1" dirty="0" err="1">
                <a:effectLst/>
                <a:latin typeface="+mj-lt"/>
                <a:ea typeface="Times New Roman" panose="02020603050405020304" pitchFamily="18" charset="0"/>
              </a:rPr>
              <a:t>pěkn</a:t>
            </a:r>
            <a:r>
              <a:rPr lang="cs-CZ" sz="1800" b="1" i="1" dirty="0" err="1">
                <a:effectLst/>
                <a:latin typeface="+mj-lt"/>
                <a:ea typeface="Times New Roman" panose="02020603050405020304" pitchFamily="18" charset="0"/>
              </a:rPr>
              <a:t>ej</a:t>
            </a:r>
            <a:r>
              <a:rPr lang="cs-CZ" sz="1800" b="0" i="1" dirty="0"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cs-CZ" sz="1800" b="0" i="1" dirty="0" err="1">
                <a:effectLst/>
                <a:latin typeface="+mj-lt"/>
                <a:ea typeface="Times New Roman" panose="02020603050405020304" pitchFamily="18" charset="0"/>
              </a:rPr>
              <a:t>ub</a:t>
            </a:r>
            <a:r>
              <a:rPr lang="cs-CZ" sz="1800" b="1" i="1" dirty="0" err="1">
                <a:effectLst/>
                <a:latin typeface="+mj-lt"/>
                <a:ea typeface="Times New Roman" panose="02020603050405020304" pitchFamily="18" charset="0"/>
              </a:rPr>
              <a:t>ej</a:t>
            </a:r>
            <a:r>
              <a:rPr lang="cs-CZ" sz="1800" b="0" i="1" dirty="0" err="1">
                <a:effectLst/>
                <a:latin typeface="+mj-lt"/>
                <a:ea typeface="Times New Roman" panose="02020603050405020304" pitchFamily="18" charset="0"/>
              </a:rPr>
              <a:t>vat</a:t>
            </a:r>
            <a:r>
              <a:rPr lang="cs-CZ" sz="1800" b="0" i="1" dirty="0"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cs-CZ" sz="1800" b="1" i="1" dirty="0" err="1">
                <a:effectLst/>
                <a:latin typeface="+mj-lt"/>
                <a:ea typeface="Times New Roman" panose="02020603050405020304" pitchFamily="18" charset="0"/>
              </a:rPr>
              <a:t>v</a:t>
            </a:r>
            <a:r>
              <a:rPr lang="cs-CZ" sz="1800" b="0" i="1" dirty="0" err="1">
                <a:effectLst/>
                <a:latin typeface="+mj-lt"/>
                <a:ea typeface="Times New Roman" panose="02020603050405020304" pitchFamily="18" charset="0"/>
              </a:rPr>
              <a:t>okno</a:t>
            </a:r>
            <a:r>
              <a:rPr lang="cs-CZ" sz="1800" b="0" i="1" dirty="0">
                <a:effectLst/>
                <a:latin typeface="+mj-lt"/>
                <a:ea typeface="Times New Roman" panose="02020603050405020304" pitchFamily="18" charset="0"/>
              </a:rPr>
              <a:t>, my </a:t>
            </a:r>
            <a:r>
              <a:rPr lang="cs-CZ" sz="1800" b="1" i="1" dirty="0" err="1">
                <a:effectLst/>
                <a:latin typeface="+mj-lt"/>
                <a:ea typeface="Times New Roman" panose="02020603050405020304" pitchFamily="18" charset="0"/>
              </a:rPr>
              <a:t>sme</a:t>
            </a:r>
            <a:r>
              <a:rPr lang="cs-CZ" sz="1800" b="0" i="1" dirty="0">
                <a:effectLst/>
                <a:latin typeface="+mj-lt"/>
                <a:ea typeface="Times New Roman" panose="02020603050405020304" pitchFamily="18" charset="0"/>
              </a:rPr>
              <a:t>,</a:t>
            </a:r>
            <a:r>
              <a:rPr lang="cs-CZ" sz="1800" b="1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endParaRPr lang="cs-CZ" sz="1800" b="1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cs-CZ" sz="1800" b="0" i="1" dirty="0">
                <a:effectLst/>
                <a:latin typeface="+mj-lt"/>
                <a:ea typeface="Times New Roman" panose="02020603050405020304" pitchFamily="18" charset="0"/>
              </a:rPr>
              <a:t>on ře</a:t>
            </a:r>
            <a:r>
              <a:rPr lang="cs-CZ" sz="1800" b="1" i="1" dirty="0">
                <a:effectLst/>
                <a:latin typeface="+mj-lt"/>
                <a:ea typeface="Times New Roman" panose="02020603050405020304" pitchFamily="18" charset="0"/>
              </a:rPr>
              <a:t>k</a:t>
            </a:r>
            <a:r>
              <a:rPr lang="cs-CZ" sz="1800" b="0" i="1" dirty="0">
                <a:effectLst/>
                <a:latin typeface="+mj-lt"/>
                <a:ea typeface="Times New Roman" panose="02020603050405020304" pitchFamily="18" charset="0"/>
              </a:rPr>
              <a:t>, tě</a:t>
            </a:r>
            <a:r>
              <a:rPr lang="cs-CZ" sz="1800" b="1" i="1" dirty="0">
                <a:effectLst/>
                <a:latin typeface="+mj-lt"/>
                <a:ea typeface="Times New Roman" panose="02020603050405020304" pitchFamily="18" charset="0"/>
              </a:rPr>
              <a:t>ma </a:t>
            </a:r>
            <a:r>
              <a:rPr lang="cs-CZ" sz="1800" b="0" i="1" dirty="0" err="1">
                <a:effectLst/>
                <a:latin typeface="+mj-lt"/>
                <a:ea typeface="Times New Roman" panose="02020603050405020304" pitchFamily="18" charset="0"/>
              </a:rPr>
              <a:t>cesta</a:t>
            </a:r>
            <a:r>
              <a:rPr lang="cs-CZ" sz="1800" b="1" i="1" dirty="0" err="1">
                <a:effectLst/>
                <a:latin typeface="+mj-lt"/>
                <a:ea typeface="Times New Roman" panose="02020603050405020304" pitchFamily="18" charset="0"/>
              </a:rPr>
              <a:t>ma</a:t>
            </a:r>
            <a:r>
              <a:rPr lang="cs-CZ" sz="1800" b="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800" b="0" dirty="0">
                <a:effectLst/>
                <a:latin typeface="+mj-lt"/>
                <a:ea typeface="Times New Roman" panose="02020603050405020304" pitchFamily="18" charset="0"/>
              </a:rPr>
              <a:t>atd.</a:t>
            </a:r>
            <a:endParaRPr lang="cs-CZ" sz="1800" b="1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cs-CZ" sz="1800" b="1" dirty="0">
                <a:effectLst/>
                <a:latin typeface="+mj-lt"/>
                <a:ea typeface="Times New Roman" panose="02020603050405020304" pitchFamily="18" charset="0"/>
              </a:rPr>
              <a:t> 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R</a:t>
            </a:r>
            <a:r>
              <a:rPr lang="cs-CZ" sz="1800" b="1" dirty="0">
                <a:effectLst/>
                <a:latin typeface="+mj-lt"/>
                <a:ea typeface="Times New Roman" panose="02020603050405020304" pitchFamily="18" charset="0"/>
              </a:rPr>
              <a:t>ozšířena v krásné literatuře, médiích, proniká do mnohých útvarů polooficiálních a veřejných.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154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Úvodní barva na bílém povrchu">
            <a:extLst>
              <a:ext uri="{FF2B5EF4-FFF2-40B4-BE49-F238E27FC236}">
                <a16:creationId xmlns:a16="http://schemas.microsoft.com/office/drawing/2014/main" id="{6B4B810A-FCB0-AF07-D0E2-F194F0DF2D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965" b="2"/>
          <a:stretch/>
        </p:blipFill>
        <p:spPr>
          <a:xfrm>
            <a:off x="20" y="719747"/>
            <a:ext cx="4458058" cy="538967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E5E0819-8B70-1BA5-968C-ED4DB6826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9472" y="1056362"/>
            <a:ext cx="6627226" cy="1154102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INTERDIALEKTY</a:t>
            </a:r>
            <a:endParaRPr lang="cs-CZ" sz="2800" dirty="0"/>
          </a:p>
        </p:txBody>
      </p:sp>
      <p:sp>
        <p:nvSpPr>
          <p:cNvPr id="42" name="Content Placeholder 19">
            <a:extLst>
              <a:ext uri="{FF2B5EF4-FFF2-40B4-BE49-F238E27FC236}">
                <a16:creationId xmlns:a16="http://schemas.microsoft.com/office/drawing/2014/main" id="{F186C3AB-8089-92B2-037C-E6255A0CF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857" y="2268656"/>
            <a:ext cx="6627226" cy="3505938"/>
          </a:xfrm>
        </p:spPr>
        <p:txBody>
          <a:bodyPr anchor="t"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>
                <a:effectLst/>
                <a:latin typeface="+mj-lt"/>
                <a:ea typeface="Times New Roman" panose="02020603050405020304" pitchFamily="18" charset="0"/>
              </a:rPr>
              <a:t>N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adnářeční</a:t>
            </a: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nespisovné jazykové útvary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důsledku vzrůstajících spol. kontaktů se jednotlivá nářečí sbližují, ztrácejí své specifické rysy a uchovávají znaky společné větším oblastem.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Interdialekty si uchovávají některé teritoriální charakteristické jazykové rysy několika blízkých dialektů. 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cs-C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áklad městské mluvy, zejm. mladší generace na většině území Moravy a Slezska.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846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Úvodní barva na bílém povrchu">
            <a:extLst>
              <a:ext uri="{FF2B5EF4-FFF2-40B4-BE49-F238E27FC236}">
                <a16:creationId xmlns:a16="http://schemas.microsoft.com/office/drawing/2014/main" id="{6B4B810A-FCB0-AF07-D0E2-F194F0DF2D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965" b="2"/>
          <a:stretch/>
        </p:blipFill>
        <p:spPr>
          <a:xfrm>
            <a:off x="20" y="719747"/>
            <a:ext cx="4458058" cy="538967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E5E0819-8B70-1BA5-968C-ED4DB6826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9472" y="1056362"/>
            <a:ext cx="6627226" cy="1154102"/>
          </a:xfrm>
        </p:spPr>
        <p:txBody>
          <a:bodyPr>
            <a:normAutofit/>
          </a:bodyPr>
          <a:lstStyle/>
          <a:p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 NÁŘEČÍ (DIALEKTY)</a:t>
            </a:r>
            <a:endParaRPr lang="cs-CZ" sz="2800" dirty="0"/>
          </a:p>
        </p:txBody>
      </p:sp>
      <p:sp>
        <p:nvSpPr>
          <p:cNvPr id="42" name="Content Placeholder 19">
            <a:extLst>
              <a:ext uri="{FF2B5EF4-FFF2-40B4-BE49-F238E27FC236}">
                <a16:creationId xmlns:a16="http://schemas.microsoft.com/office/drawing/2014/main" id="{F186C3AB-8089-92B2-037C-E6255A0CF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857" y="2268656"/>
            <a:ext cx="6627226" cy="3505938"/>
          </a:xfrm>
        </p:spPr>
        <p:txBody>
          <a:bodyPr anchor="t"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1" dirty="0">
              <a:effectLst/>
              <a:latin typeface="+mj-lt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iferenciace našich nářečí proběhla na základě </a:t>
            </a:r>
          </a:p>
          <a:p>
            <a:pPr algn="just"/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hláskových změn z konce 14. až poloviny 16. století.</a:t>
            </a:r>
          </a:p>
          <a:p>
            <a:pPr algn="just"/>
            <a:r>
              <a:rPr lang="cs-CZ" sz="1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ý &gt; ej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ú &gt; ou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aj &gt; ej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é &gt; í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556875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AnalogousFromLightSeedLeftStep">
      <a:dk1>
        <a:srgbClr val="000000"/>
      </a:dk1>
      <a:lt1>
        <a:srgbClr val="FFFFFF"/>
      </a:lt1>
      <a:dk2>
        <a:srgbClr val="3B213A"/>
      </a:dk2>
      <a:lt2>
        <a:srgbClr val="E3E2E8"/>
      </a:lt2>
      <a:accent1>
        <a:srgbClr val="93A94E"/>
      </a:accent1>
      <a:accent2>
        <a:srgbClr val="B6A03C"/>
      </a:accent2>
      <a:accent3>
        <a:srgbClr val="EA8946"/>
      </a:accent3>
      <a:accent4>
        <a:srgbClr val="EB4E4F"/>
      </a:accent4>
      <a:accent5>
        <a:srgbClr val="EE6EA5"/>
      </a:accent5>
      <a:accent6>
        <a:srgbClr val="EB4ED2"/>
      </a:accent6>
      <a:hlink>
        <a:srgbClr val="7A69AE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584</Words>
  <Application>Microsoft Office PowerPoint</Application>
  <PresentationFormat>Širokoúhlá obrazovka</PresentationFormat>
  <Paragraphs>105</Paragraphs>
  <Slides>19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Meiryo</vt:lpstr>
      <vt:lpstr>Arial</vt:lpstr>
      <vt:lpstr>Corbel</vt:lpstr>
      <vt:lpstr>Times New Roman</vt:lpstr>
      <vt:lpstr>ShojiVTI</vt:lpstr>
      <vt:lpstr>Útvary českého národního jazyka</vt:lpstr>
      <vt:lpstr>Český národní jazyk a jeho stratifikace</vt:lpstr>
      <vt:lpstr>Útvary českého národního jazyka</vt:lpstr>
      <vt:lpstr>Útvary českého národního jazyka</vt:lpstr>
      <vt:lpstr>Spisovná čeština</vt:lpstr>
      <vt:lpstr>Teritoriální členění</vt:lpstr>
      <vt:lpstr>A) OBECNÁ ČEŠTINA</vt:lpstr>
      <vt:lpstr>B) INTERDIALEKTY</vt:lpstr>
      <vt:lpstr>C) NÁŘEČÍ (DIALEKTY)</vt:lpstr>
      <vt:lpstr>C) NÁŘEČÍ (DIALEKTY)</vt:lpstr>
      <vt:lpstr>Prezentace aplikace PowerPoint</vt:lpstr>
      <vt:lpstr>Sociální členění</vt:lpstr>
      <vt:lpstr>A) PROFESNÍ MLUVA</vt:lpstr>
      <vt:lpstr>B) SLANG</vt:lpstr>
      <vt:lpstr>C) ARGOT</vt:lpstr>
      <vt:lpstr>Strukturní členění</vt:lpstr>
      <vt:lpstr>Strukturní útvary</vt:lpstr>
      <vt:lpstr>Nestrukturní útvary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Útvary českého národního jazyka</dc:title>
  <dc:creator>Dagmar Sochorová</dc:creator>
  <cp:lastModifiedBy>Dagmar Sochorová</cp:lastModifiedBy>
  <cp:revision>14</cp:revision>
  <dcterms:created xsi:type="dcterms:W3CDTF">2022-10-04T10:32:37Z</dcterms:created>
  <dcterms:modified xsi:type="dcterms:W3CDTF">2022-10-05T07:36:45Z</dcterms:modified>
</cp:coreProperties>
</file>