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6" r:id="rId27"/>
    <p:sldId id="297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61" autoAdjust="0"/>
  </p:normalViewPr>
  <p:slideViewPr>
    <p:cSldViewPr snapToGrid="0">
      <p:cViewPr varScale="1">
        <p:scale>
          <a:sx n="76" d="100"/>
          <a:sy n="76" d="100"/>
        </p:scale>
        <p:origin x="91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28858-6B05-4957-B5F6-2F611D5F77F7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9B317-C347-440B-8190-17D5B1EB0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59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9B317-C347-440B-8190-17D5B1EB08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47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F306-4AF8-4014-8EB4-BAB278F9C291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0C68D64D-3C11-4068-84EC-8F23554348A7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94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F306-4AF8-4014-8EB4-BAB278F9C291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D64D-3C11-4068-84EC-8F23554348A7}" type="slidenum">
              <a:rPr lang="cs-CZ" smtClean="0"/>
              <a:t>‹#›</a:t>
            </a:fld>
            <a:endParaRPr lang="cs-CZ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13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F306-4AF8-4014-8EB4-BAB278F9C291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D64D-3C11-4068-84EC-8F23554348A7}" type="slidenum">
              <a:rPr lang="cs-CZ" smtClean="0"/>
              <a:t>‹#›</a:t>
            </a:fld>
            <a:endParaRPr lang="cs-CZ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06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4EBF306-4AF8-4014-8EB4-BAB278F9C291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D64D-3C11-4068-84EC-8F23554348A7}" type="slidenum">
              <a:rPr lang="cs-CZ" smtClean="0"/>
              <a:t>‹#›</a:t>
            </a:fld>
            <a:endParaRPr lang="cs-CZ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05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F306-4AF8-4014-8EB4-BAB278F9C291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D64D-3C11-4068-84EC-8F23554348A7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91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F306-4AF8-4014-8EB4-BAB278F9C291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D64D-3C11-4068-84EC-8F23554348A7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06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F306-4AF8-4014-8EB4-BAB278F9C291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D64D-3C11-4068-84EC-8F23554348A7}" type="slidenum">
              <a:rPr lang="cs-CZ" smtClean="0"/>
              <a:t>‹#›</a:t>
            </a:fld>
            <a:endParaRPr lang="cs-CZ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97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F306-4AF8-4014-8EB4-BAB278F9C291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D64D-3C11-4068-84EC-8F23554348A7}" type="slidenum">
              <a:rPr lang="cs-CZ" smtClean="0"/>
              <a:t>‹#›</a:t>
            </a:fld>
            <a:endParaRPr lang="cs-CZ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36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F306-4AF8-4014-8EB4-BAB278F9C291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D64D-3C11-4068-84EC-8F2355434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29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F306-4AF8-4014-8EB4-BAB278F9C291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D64D-3C11-4068-84EC-8F23554348A7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81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4EBF306-4AF8-4014-8EB4-BAB278F9C291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0C68D64D-3C11-4068-84EC-8F23554348A7}" type="slidenum">
              <a:rPr lang="cs-CZ" smtClean="0"/>
              <a:t>‹#›</a:t>
            </a:fld>
            <a:endParaRPr lang="cs-CZ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60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BF306-4AF8-4014-8EB4-BAB278F9C291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C68D64D-3C11-4068-84EC-8F2355434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7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IKGV2cTgq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2F2E2-1FE2-4346-B1D3-D966C3419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Číselné soustavy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E2DE6B-3E41-4FEC-B78A-1894A0CFB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463117"/>
          </a:xfrm>
        </p:spPr>
        <p:txBody>
          <a:bodyPr>
            <a:normAutofit fontScale="70000" lnSpcReduction="20000"/>
          </a:bodyPr>
          <a:lstStyle/>
          <a:p>
            <a:r>
              <a:rPr lang="cs-CZ" sz="2800"/>
              <a:t>převody mezi zápisy čísel v různých pozičních soustavách (zejména ze soustavy poziční desítkové do poziční nedesítkové a naopak), operace v pozičních soustavách s nedesítkovým základem (zejména se základy 2 až 8, 12 a 16), slovní úlohy a algebrogramy.</a:t>
            </a:r>
            <a:endParaRPr lang="cs-CZ" sz="2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896294B-E29F-41D9-97B5-EEE39BAD887F}"/>
              </a:ext>
            </a:extLst>
          </p:cNvPr>
          <p:cNvSpPr txBox="1"/>
          <p:nvPr/>
        </p:nvSpPr>
        <p:spPr>
          <a:xfrm flipH="1">
            <a:off x="8948931" y="5027584"/>
            <a:ext cx="345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Petra Bušková</a:t>
            </a:r>
          </a:p>
          <a:p>
            <a:r>
              <a:rPr lang="cs-CZ" dirty="0"/>
              <a:t>Helena Durnová</a:t>
            </a:r>
          </a:p>
          <a:p>
            <a:r>
              <a:rPr lang="cs-CZ" dirty="0"/>
              <a:t>Brno 2022</a:t>
            </a:r>
          </a:p>
        </p:txBody>
      </p:sp>
    </p:spTree>
    <p:extLst>
      <p:ext uri="{BB962C8B-B14F-4D97-AF65-F5344CB8AC3E}">
        <p14:creationId xmlns:p14="http://schemas.microsoft.com/office/powerpoint/2010/main" val="330528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394CDB-3076-4859-A16F-25A162832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Příklad 6 </a:t>
            </a:r>
            <a:r>
              <a:rPr lang="cs-CZ" dirty="0"/>
              <a:t>(k samostatnému řešení)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2B2FC5E-4F05-4FBA-8B78-52CB2BFE3B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2171769"/>
                <a:ext cx="9603275" cy="430444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dirty="0"/>
                  <a:t>Převeďte do zápisu v desítkové soustavě.</a:t>
                </a:r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3012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4001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11001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70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endParaRPr lang="cs-CZ" sz="800" dirty="0"/>
              </a:p>
              <a:p>
                <a:pPr marL="0" indent="0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:endParaRPr lang="cs-CZ" sz="800" dirty="0"/>
              </a:p>
              <a:p>
                <a:pPr marL="0" indent="0">
                  <a:buNone/>
                </a:pPr>
                <a:r>
                  <a:rPr lang="cs-CZ" sz="1000" dirty="0"/>
                  <a:t>Výsledky: a) 198, b) 501, c) 25, d) 1572, e) 1588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2B2FC5E-4F05-4FBA-8B78-52CB2BFE3B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2171769"/>
                <a:ext cx="9603275" cy="4304445"/>
              </a:xfrm>
              <a:blipFill>
                <a:blip r:embed="rId2"/>
                <a:stretch>
                  <a:fillRect l="-571" t="-7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000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F1E21FD2-451B-4A00-A76F-74039631CF9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cs-CZ" b="1" dirty="0"/>
                  <a:t>Převod z desítkové soustavy do soustavy o základu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</m:oMath>
                </a14:m>
                <a:br>
                  <a:rPr lang="cs-CZ" dirty="0"/>
                </a:br>
                <a:endParaRPr lang="cs-CZ" dirty="0"/>
              </a:p>
            </p:txBody>
          </p:sp>
        </mc:Choice>
        <mc:Fallback xmlns="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F1E21FD2-451B-4A00-A76F-74039631CF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32" t="-104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3C5BD1-0CBB-4AF9-8244-0DF0B4C2A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U těchto převodů používáme tři metody:</a:t>
            </a:r>
          </a:p>
          <a:p>
            <a:pPr marL="514350" indent="-514350">
              <a:buFont typeface="+mj-lt"/>
              <a:buAutoNum type="romanUcPeriod"/>
            </a:pPr>
            <a:r>
              <a:rPr lang="cs-CZ" dirty="0"/>
              <a:t>Dělení mocninami základu</a:t>
            </a:r>
          </a:p>
          <a:p>
            <a:pPr marL="514350" indent="-514350">
              <a:buFont typeface="+mj-lt"/>
              <a:buAutoNum type="romanUcPeriod"/>
            </a:pPr>
            <a:r>
              <a:rPr lang="cs-CZ" dirty="0"/>
              <a:t>Postupné dělení základem</a:t>
            </a:r>
          </a:p>
          <a:p>
            <a:pPr marL="514350" indent="-514350">
              <a:buFont typeface="+mj-lt"/>
              <a:buAutoNum type="romanUcPeriod"/>
            </a:pPr>
            <a:r>
              <a:rPr lang="cs-CZ" dirty="0"/>
              <a:t>Graficky (seskupování)</a:t>
            </a:r>
          </a:p>
        </p:txBody>
      </p:sp>
    </p:spTree>
    <p:extLst>
      <p:ext uri="{BB962C8B-B14F-4D97-AF65-F5344CB8AC3E}">
        <p14:creationId xmlns:p14="http://schemas.microsoft.com/office/powerpoint/2010/main" val="3758429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60719B-6B62-4828-90D4-D3B99B935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Metoda dělení mocninami základu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9A24F73-FCC4-43E4-A4A9-935D2BAA20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1555422"/>
                <a:ext cx="9603275" cy="434925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cs-CZ" b="1" u="sng" dirty="0"/>
                  <a:t>Příklad 7: </a:t>
                </a:r>
                <a:r>
                  <a:rPr lang="cs-CZ" dirty="0"/>
                  <a:t>Zapište číslo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</m:sub>
                    </m:sSub>
                  </m:oMath>
                </a14:m>
                <a:r>
                  <a:rPr lang="cs-CZ" dirty="0"/>
                  <a:t>v soustavě o základu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cs-CZ" b="1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Řešení: </a:t>
                </a:r>
              </a:p>
              <a:p>
                <a:pPr marL="0" indent="0">
                  <a:buNone/>
                </a:pPr>
                <a:r>
                  <a:rPr lang="cs-CZ" dirty="0"/>
                  <a:t>Dělíme postupně mocninami nového základu (snižujeme exponent), až dostaneme zbytek 0.</a:t>
                </a:r>
              </a:p>
              <a:p>
                <a:pPr marL="0" indent="0">
                  <a:buNone/>
                </a:pPr>
                <a:r>
                  <a:rPr lang="cs-CZ" dirty="0"/>
                  <a:t>Mocniny základu: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=1,  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=3,  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=9,  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=27 …</m:t>
                    </m:r>
                  </m:oMath>
                </a14:m>
                <a:br>
                  <a:rPr lang="cs-CZ" dirty="0"/>
                </a:br>
                <a:r>
                  <a:rPr lang="cs-CZ" dirty="0"/>
                  <a:t>Nejvyšší vhodná mocnina základu je druhá (hodnota 27 se do čísla 17 nevejde)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17: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  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𝑧𝑏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. 8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8: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=2  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𝑧𝑏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. 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2: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=2  (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𝑧𝑏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. 0)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Z výpočtu je vidět, že můžeme zapsat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17=1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122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dirty="0"/>
                  <a:t>.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9A24F73-FCC4-43E4-A4A9-935D2BAA20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1555422"/>
                <a:ext cx="9603275" cy="4349253"/>
              </a:xfrm>
              <a:blipFill>
                <a:blip r:embed="rId4"/>
                <a:stretch>
                  <a:fillRect l="-571" t="-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48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FF11A3-BE40-4BAD-8F5B-961B1301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Příklad 8 </a:t>
            </a:r>
            <a:r>
              <a:rPr lang="cs-CZ" dirty="0"/>
              <a:t>(k samostatnému řešení)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75F1854-CA51-43BF-80A5-3F7594BCC5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2171769"/>
                <a:ext cx="9603275" cy="45528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/>
                  <a:t>Zapište </a:t>
                </a:r>
                <a:r>
                  <a:rPr lang="cs-CZ" dirty="0"/>
                  <a:t>číslo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v soustavě o základu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cs-CZ" dirty="0"/>
                  <a:t>, využijte metodu dělení mocninami základu.</a:t>
                </a:r>
                <a:endParaRPr lang="cs-CZ" b="1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cs-CZ" dirty="0"/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561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cs-CZ" dirty="0"/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280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cs-CZ" dirty="0"/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sz="700" dirty="0"/>
              </a:p>
              <a:p>
                <a:pPr marL="0" indent="0">
                  <a:buNone/>
                </a:pPr>
                <a:r>
                  <a:rPr lang="cs-CZ" sz="1000" dirty="0"/>
                  <a:t>Výsledky: </a:t>
                </a:r>
                <a14:m>
                  <m:oMath xmlns:m="http://schemas.openxmlformats.org/officeDocument/2006/math"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cs-CZ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1001</m:t>
                        </m:r>
                      </m:e>
                      <m:sub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cs-CZ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20301</m:t>
                        </m:r>
                      </m:e>
                      <m:sub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cs-CZ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b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cs-CZ" sz="10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75F1854-CA51-43BF-80A5-3F7594BCC5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2171769"/>
                <a:ext cx="9603275" cy="4552882"/>
              </a:xfrm>
              <a:blipFill>
                <a:blip r:embed="rId2"/>
                <a:stretch>
                  <a:fillRect l="-635" t="-1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084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4FE93-2B2C-4819-B1E4-741D9E92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Metoda postupného dělení základem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EF64F74-0497-4DA1-ACFF-702656DE47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1828800"/>
                <a:ext cx="9603275" cy="41949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b="1" u="sng" dirty="0"/>
                  <a:t>Příklad 9:</a:t>
                </a:r>
                <a:r>
                  <a:rPr lang="cs-CZ" b="1" dirty="0"/>
                  <a:t> </a:t>
                </a:r>
                <a:r>
                  <a:rPr lang="cs-CZ" dirty="0"/>
                  <a:t>Zapište číslo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</m:sub>
                    </m:sSub>
                  </m:oMath>
                </a14:m>
                <a:r>
                  <a:rPr lang="cs-CZ" dirty="0"/>
                  <a:t>v soustavě o základu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cs-CZ" b="1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Řešení: </a:t>
                </a:r>
              </a:p>
              <a:p>
                <a:pPr marL="0" indent="0">
                  <a:buNone/>
                </a:pPr>
                <a:r>
                  <a:rPr lang="cs-CZ" dirty="0"/>
                  <a:t>Dělíme zadané číslo základem a zapíšeme zbytek. Následně dělíme výsledky předchozího dělení základem a zapisujeme zbytky tak dlouho, až dostaneme podíl 0.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19:3=6 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𝑧𝑏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. 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6:3=2  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𝑧𝑏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. 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2:3=0  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𝑧𝑏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. 2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Výsledek získáme jako zápis zbytků od konce, tedy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201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EF64F74-0497-4DA1-ACFF-702656DE47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1828800"/>
                <a:ext cx="9603275" cy="4194927"/>
              </a:xfrm>
              <a:blipFill>
                <a:blip r:embed="rId4"/>
                <a:stretch>
                  <a:fillRect l="-635" t="-1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251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FF11A3-BE40-4BAD-8F5B-961B13018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846901"/>
          </a:xfrm>
        </p:spPr>
        <p:txBody>
          <a:bodyPr/>
          <a:lstStyle/>
          <a:p>
            <a:r>
              <a:rPr lang="cs-CZ" u="sng" dirty="0"/>
              <a:t>Příklad 10 </a:t>
            </a:r>
            <a:r>
              <a:rPr lang="cs-CZ" dirty="0"/>
              <a:t>(k samostatnému řešení)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75F1854-CA51-43BF-80A5-3F7594BCC5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1943100"/>
                <a:ext cx="9603275" cy="49149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/>
                  <a:t>Zapište </a:t>
                </a:r>
                <a:r>
                  <a:rPr lang="cs-CZ" dirty="0"/>
                  <a:t>číslo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v soustavě o základu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cs-CZ" dirty="0"/>
                  <a:t>, využijte metodu postupného dělení základem</a:t>
                </a:r>
                <a:endParaRPr lang="cs-CZ" b="1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102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cs-CZ" dirty="0"/>
                  <a:t>	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12477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cs-CZ" dirty="0"/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197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cs-CZ" dirty="0"/>
                  <a:t>	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sz="700" dirty="0"/>
              </a:p>
              <a:p>
                <a:pPr marL="0" indent="0">
                  <a:buNone/>
                </a:pPr>
                <a:endParaRPr lang="cs-CZ" sz="700" dirty="0"/>
              </a:p>
              <a:p>
                <a:pPr marL="0" indent="0">
                  <a:buNone/>
                </a:pPr>
                <a:r>
                  <a:rPr lang="cs-CZ" sz="1000" dirty="0"/>
                  <a:t>Výsledky: </a:t>
                </a:r>
                <a14:m>
                  <m:oMath xmlns:m="http://schemas.openxmlformats.org/officeDocument/2006/math"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cs-CZ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146</m:t>
                        </m:r>
                      </m:e>
                      <m:sub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cs-CZ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  <m:sub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cs-CZ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145</m:t>
                        </m:r>
                      </m:e>
                      <m:sub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cs-CZ" sz="10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75F1854-CA51-43BF-80A5-3F7594BCC5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1943100"/>
                <a:ext cx="9603275" cy="4914901"/>
              </a:xfrm>
              <a:blipFill>
                <a:blip r:embed="rId2"/>
                <a:stretch>
                  <a:fillRect l="-635" t="-2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842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4FE93-2B2C-4819-B1E4-741D9E92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Metoda grafická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EF64F74-0497-4DA1-ACFF-702656DE47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1828800"/>
                <a:ext cx="9603275" cy="41949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b="1" u="sng" dirty="0"/>
                  <a:t>Příklad 11</a:t>
                </a:r>
                <a:r>
                  <a:rPr lang="cs-CZ" b="1" dirty="0"/>
                  <a:t>: </a:t>
                </a:r>
                <a:r>
                  <a:rPr lang="cs-CZ" dirty="0"/>
                  <a:t>Zapište číslo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</m:sub>
                    </m:sSub>
                  </m:oMath>
                </a14:m>
                <a:r>
                  <a:rPr lang="cs-CZ" dirty="0"/>
                  <a:t>v soustavě o základu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cs-CZ" b="1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Řešení: </a:t>
                </a:r>
              </a:p>
              <a:p>
                <a:pPr marL="0" indent="0">
                  <a:buNone/>
                </a:pPr>
                <a:r>
                  <a:rPr lang="cs-CZ" dirty="0"/>
                  <a:t>Zakreslíme 16 obrazců (bodů) do sloupečků 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cs-CZ" dirty="0"/>
                  <a:t> řádcích.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	   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+    2∙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  1∙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121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EF64F74-0497-4DA1-ACFF-702656DE47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1828800"/>
                <a:ext cx="9603275" cy="4194927"/>
              </a:xfrm>
              <a:blipFill>
                <a:blip r:embed="rId4"/>
                <a:stretch>
                  <a:fillRect l="-635" t="-1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ál 3">
            <a:extLst>
              <a:ext uri="{FF2B5EF4-FFF2-40B4-BE49-F238E27FC236}">
                <a16:creationId xmlns:a16="http://schemas.microsoft.com/office/drawing/2014/main" id="{0A396F73-657D-49DD-9600-CAEE9286806F}"/>
              </a:ext>
            </a:extLst>
          </p:cNvPr>
          <p:cNvSpPr/>
          <p:nvPr/>
        </p:nvSpPr>
        <p:spPr>
          <a:xfrm>
            <a:off x="2309567" y="3516198"/>
            <a:ext cx="263951" cy="263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5A73664F-A1CC-494D-9C31-EB10E043B322}"/>
              </a:ext>
            </a:extLst>
          </p:cNvPr>
          <p:cNvSpPr/>
          <p:nvPr/>
        </p:nvSpPr>
        <p:spPr>
          <a:xfrm>
            <a:off x="2790334" y="3516198"/>
            <a:ext cx="263951" cy="263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96FB8636-C974-4A36-A646-F8F79B5FEA04}"/>
              </a:ext>
            </a:extLst>
          </p:cNvPr>
          <p:cNvSpPr/>
          <p:nvPr/>
        </p:nvSpPr>
        <p:spPr>
          <a:xfrm>
            <a:off x="3271101" y="3516198"/>
            <a:ext cx="263951" cy="263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2F951EDE-772F-427E-BA5C-F130FAB7956C}"/>
              </a:ext>
            </a:extLst>
          </p:cNvPr>
          <p:cNvSpPr/>
          <p:nvPr/>
        </p:nvSpPr>
        <p:spPr>
          <a:xfrm>
            <a:off x="2309567" y="3987538"/>
            <a:ext cx="263951" cy="263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C72FA829-9B65-4574-8BD7-7450396192B9}"/>
              </a:ext>
            </a:extLst>
          </p:cNvPr>
          <p:cNvSpPr/>
          <p:nvPr/>
        </p:nvSpPr>
        <p:spPr>
          <a:xfrm>
            <a:off x="2790334" y="3987538"/>
            <a:ext cx="263951" cy="263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E2ADBE9F-5D1C-4A1B-AA94-7CDF18D6E7E2}"/>
              </a:ext>
            </a:extLst>
          </p:cNvPr>
          <p:cNvSpPr/>
          <p:nvPr/>
        </p:nvSpPr>
        <p:spPr>
          <a:xfrm>
            <a:off x="3271101" y="3987538"/>
            <a:ext cx="263951" cy="263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3F96531A-295A-4ECA-BC51-37559022403D}"/>
              </a:ext>
            </a:extLst>
          </p:cNvPr>
          <p:cNvSpPr/>
          <p:nvPr/>
        </p:nvSpPr>
        <p:spPr>
          <a:xfrm>
            <a:off x="2309567" y="4458878"/>
            <a:ext cx="263951" cy="263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89CEC40F-7580-40C6-9471-DE63E13C4626}"/>
              </a:ext>
            </a:extLst>
          </p:cNvPr>
          <p:cNvSpPr/>
          <p:nvPr/>
        </p:nvSpPr>
        <p:spPr>
          <a:xfrm>
            <a:off x="2790334" y="4458878"/>
            <a:ext cx="263951" cy="263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F2F25DBB-7C46-43A6-A963-61D070E5A779}"/>
              </a:ext>
            </a:extLst>
          </p:cNvPr>
          <p:cNvSpPr/>
          <p:nvPr/>
        </p:nvSpPr>
        <p:spPr>
          <a:xfrm>
            <a:off x="3271101" y="4458878"/>
            <a:ext cx="263951" cy="2639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BAC0D5FC-0D4D-4E4F-B719-18C65F45458F}"/>
              </a:ext>
            </a:extLst>
          </p:cNvPr>
          <p:cNvSpPr/>
          <p:nvPr/>
        </p:nvSpPr>
        <p:spPr>
          <a:xfrm>
            <a:off x="3836709" y="3516198"/>
            <a:ext cx="263951" cy="2639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47BCB28D-78AB-464A-8F28-596FBA5D3519}"/>
              </a:ext>
            </a:extLst>
          </p:cNvPr>
          <p:cNvSpPr/>
          <p:nvPr/>
        </p:nvSpPr>
        <p:spPr>
          <a:xfrm>
            <a:off x="4402316" y="3516198"/>
            <a:ext cx="263951" cy="2639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0936862E-B1F3-49CE-8C72-D97545413FB1}"/>
              </a:ext>
            </a:extLst>
          </p:cNvPr>
          <p:cNvSpPr/>
          <p:nvPr/>
        </p:nvSpPr>
        <p:spPr>
          <a:xfrm>
            <a:off x="3836709" y="3987538"/>
            <a:ext cx="263951" cy="2639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ABECCBD3-351B-4431-B7C0-A56453C44074}"/>
              </a:ext>
            </a:extLst>
          </p:cNvPr>
          <p:cNvSpPr/>
          <p:nvPr/>
        </p:nvSpPr>
        <p:spPr>
          <a:xfrm>
            <a:off x="4402316" y="3987538"/>
            <a:ext cx="263951" cy="2639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47AA596C-1461-4327-9053-10D67D98ACE5}"/>
              </a:ext>
            </a:extLst>
          </p:cNvPr>
          <p:cNvSpPr/>
          <p:nvPr/>
        </p:nvSpPr>
        <p:spPr>
          <a:xfrm>
            <a:off x="3836709" y="4458878"/>
            <a:ext cx="263951" cy="2639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03265EFB-8578-4CBC-9675-37C13C01B57B}"/>
              </a:ext>
            </a:extLst>
          </p:cNvPr>
          <p:cNvSpPr/>
          <p:nvPr/>
        </p:nvSpPr>
        <p:spPr>
          <a:xfrm>
            <a:off x="4402316" y="4458878"/>
            <a:ext cx="263951" cy="2639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7F2D18AA-7AD7-413B-8CA5-60EDDE48EA4F}"/>
              </a:ext>
            </a:extLst>
          </p:cNvPr>
          <p:cNvSpPr/>
          <p:nvPr/>
        </p:nvSpPr>
        <p:spPr>
          <a:xfrm>
            <a:off x="4967923" y="3516198"/>
            <a:ext cx="263951" cy="26395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CB4402C9-07C4-409D-B5C3-783BFB057243}"/>
              </a:ext>
            </a:extLst>
          </p:cNvPr>
          <p:cNvCxnSpPr/>
          <p:nvPr/>
        </p:nvCxnSpPr>
        <p:spPr>
          <a:xfrm>
            <a:off x="3714161" y="3429000"/>
            <a:ext cx="0" cy="12938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B80562D1-B1AC-4193-A091-97B2721A381B}"/>
              </a:ext>
            </a:extLst>
          </p:cNvPr>
          <p:cNvCxnSpPr/>
          <p:nvPr/>
        </p:nvCxnSpPr>
        <p:spPr>
          <a:xfrm>
            <a:off x="4242062" y="3429000"/>
            <a:ext cx="0" cy="12938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A2A45E9D-E282-4903-A591-813983BF226D}"/>
              </a:ext>
            </a:extLst>
          </p:cNvPr>
          <p:cNvCxnSpPr/>
          <p:nvPr/>
        </p:nvCxnSpPr>
        <p:spPr>
          <a:xfrm>
            <a:off x="4826524" y="3516198"/>
            <a:ext cx="0" cy="1206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2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FF11A3-BE40-4BAD-8F5B-961B1301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Příklad 12 </a:t>
            </a:r>
            <a:r>
              <a:rPr lang="cs-CZ" dirty="0"/>
              <a:t>(k samostatnému řešení)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75F1854-CA51-43BF-80A5-3F7594BCC5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2171768"/>
                <a:ext cx="9603275" cy="45052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Zapište číslo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v soustavě o základu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cs-CZ" dirty="0"/>
                  <a:t>, využijte grafickou metodu.</a:t>
                </a:r>
                <a:endParaRPr lang="cs-CZ" b="1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cs-CZ" dirty="0"/>
                  <a:t>	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cs-CZ" dirty="0"/>
                  <a:t>	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cs-CZ" dirty="0"/>
                  <a:t>	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sz="700" dirty="0"/>
              </a:p>
              <a:p>
                <a:pPr marL="0" indent="0">
                  <a:buNone/>
                </a:pPr>
                <a:endParaRPr lang="cs-CZ" sz="700" dirty="0"/>
              </a:p>
              <a:p>
                <a:pPr marL="0" indent="0">
                  <a:buNone/>
                </a:pPr>
                <a:r>
                  <a:rPr lang="cs-CZ" sz="1000" dirty="0"/>
                  <a:t>Výsledky: </a:t>
                </a:r>
                <a14:m>
                  <m:oMath xmlns:m="http://schemas.openxmlformats.org/officeDocument/2006/math"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cs-CZ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1110</m:t>
                        </m:r>
                      </m:e>
                      <m:sub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cs-CZ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133</m:t>
                        </m:r>
                      </m:e>
                      <m:sub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cs-CZ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b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cs-CZ" sz="10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75F1854-CA51-43BF-80A5-3F7594BCC5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2171768"/>
                <a:ext cx="9603275" cy="4505257"/>
              </a:xfrm>
              <a:blipFill>
                <a:blip r:embed="rId2"/>
                <a:stretch>
                  <a:fillRect l="-635" t="-1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225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44A5448D-15D4-43A3-8DBE-C187F899ED2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cs-CZ" b="1" dirty="0"/>
                  <a:t>Převod ze soustavy o základu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cs-CZ" b="1" dirty="0"/>
                  <a:t> do soustavy o základu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´≠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br>
                  <a:rPr lang="cs-CZ" dirty="0"/>
                </a:br>
                <a:endParaRPr lang="cs-CZ" dirty="0"/>
              </a:p>
            </p:txBody>
          </p:sp>
        </mc:Choice>
        <mc:Fallback xmlns="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44A5448D-15D4-43A3-8DBE-C187F899ED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332" t="-10405" b="-5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B7ADC53-A6F7-40DC-AECC-84D61D9961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cs-CZ" dirty="0"/>
                  <a:t>Můžeme využít </a:t>
                </a:r>
                <a:r>
                  <a:rPr lang="cs-CZ" u="sng" dirty="0"/>
                  <a:t>nepřímý převod</a:t>
                </a:r>
                <a:r>
                  <a:rPr lang="cs-CZ" dirty="0"/>
                  <a:t>, to je převod ze soustavy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≠10</m:t>
                    </m:r>
                  </m:oMath>
                </a14:m>
                <a:r>
                  <a:rPr lang="cs-CZ" dirty="0"/>
                  <a:t> do desítkové soustavy a následný převod z desítkové soustavy do soustavy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´≠10</m:t>
                    </m:r>
                  </m:oMath>
                </a14:m>
                <a:r>
                  <a:rPr lang="cs-CZ" dirty="0"/>
                  <a:t>.</a:t>
                </a:r>
              </a:p>
              <a:p>
                <a:pPr algn="just"/>
                <a:r>
                  <a:rPr lang="cs-CZ" dirty="0"/>
                  <a:t>Jestliže platí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´=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dirty="0"/>
                  <a:t> nebo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</m:d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cs-CZ" dirty="0"/>
                  <a:t>, tedy základ jedné soustavy je mocninou základu druhé soustavy, provádíme </a:t>
                </a:r>
                <a:r>
                  <a:rPr lang="cs-CZ" u="sng" dirty="0"/>
                  <a:t>přímý převod</a:t>
                </a:r>
                <a:r>
                  <a:rPr lang="cs-CZ" dirty="0"/>
                  <a:t> mezi soustavami.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B7ADC53-A6F7-40DC-AECC-84D61D9961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571" t="-185" r="-6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712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FF11A3-BE40-4BAD-8F5B-961B1301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/>
              <a:t>Příklad 13</a:t>
            </a:r>
            <a:endParaRPr lang="cs-CZ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75F1854-CA51-43BF-80A5-3F7594BCC5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1366889"/>
                <a:ext cx="9603275" cy="486246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cs-CZ"/>
                  <a:t>Převeďte </a:t>
                </a:r>
                <a:r>
                  <a:rPr lang="cs-CZ" dirty="0"/>
                  <a:t>číslo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zapsané v soustavě o základu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do soustavy o základu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´</m:t>
                    </m:r>
                  </m:oMath>
                </a14:m>
                <a:r>
                  <a:rPr lang="cs-CZ" dirty="0"/>
                  <a:t>.</a:t>
                </a:r>
                <a:endParaRPr lang="cs-CZ" b="0" i="1" dirty="0">
                  <a:latin typeface="Cambria Math" panose="02040503050406030204" pitchFamily="18" charset="0"/>
                </a:endParaRPr>
              </a:p>
              <a:p>
                <a:pPr marL="457200" indent="-457200" algn="just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11000110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´=4</m:t>
                    </m:r>
                  </m:oMath>
                </a14:m>
                <a:br>
                  <a:rPr lang="cs-CZ" dirty="0"/>
                </a:br>
                <a:br>
                  <a:rPr lang="cs-CZ" dirty="0"/>
                </a:br>
                <a:r>
                  <a:rPr lang="cs-CZ" dirty="0"/>
                  <a:t>Platí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=2, 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´=4=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s-CZ" dirty="0"/>
                  <a:t>  Protože nový základ je druhá mocnina původního základu, rozdělíme původní zápis čísla od konce na skupiny po dvou cifrách. Počet skupin určuje počet cifer v zápisu čísla ve čtyřkové soustavě.</a:t>
                </a:r>
              </a:p>
              <a:p>
                <a:pPr marL="0" indent="0" algn="just">
                  <a:buNone/>
                </a:pPr>
                <a:r>
                  <a:rPr lang="cs-CZ" dirty="0"/>
                  <a:t>     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cs-CZ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cs-CZ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  <m:r>
                          <a:rPr lang="cs-CZ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              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br>
                  <a:rPr lang="cs-CZ" dirty="0"/>
                </a:br>
                <a:r>
                  <a:rPr lang="cs-CZ" dirty="0"/>
                  <a:t>            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br>
                  <a:rPr lang="cs-CZ" b="0" dirty="0">
                    <a:ea typeface="Cambria Math" panose="02040503050406030204" pitchFamily="18" charset="0"/>
                  </a:rPr>
                </a:br>
                <a:r>
                  <a:rPr lang="cs-CZ" b="0" dirty="0">
                    <a:ea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br>
                  <a:rPr lang="cs-CZ" b="0" dirty="0">
                    <a:ea typeface="Cambria Math" panose="02040503050406030204" pitchFamily="18" charset="0"/>
                  </a:rPr>
                </a:br>
                <a:r>
                  <a:rPr lang="cs-CZ" b="0" dirty="0">
                    <a:ea typeface="Cambria Math" panose="02040503050406030204" pitchFamily="18" charset="0"/>
                  </a:rPr>
                  <a:t> 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cs-CZ" dirty="0"/>
              </a:p>
              <a:p>
                <a:pPr marL="0" indent="0" algn="just">
                  <a:buNone/>
                </a:pPr>
                <a:r>
                  <a:rPr lang="cs-CZ" dirty="0"/>
                  <a:t>       Dohromady vypadá zápis takto: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11000110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3012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       Provedeme zkoušku: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11000110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1∙2+1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0∙2+0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0∙2+1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1∙2+0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3∙4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+0∙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+1∙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+2∙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3012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sz="7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75F1854-CA51-43BF-80A5-3F7594BCC5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1366889"/>
                <a:ext cx="9603275" cy="4862462"/>
              </a:xfrm>
              <a:blipFill>
                <a:blip r:embed="rId4"/>
                <a:stretch>
                  <a:fillRect l="-381" t="-376" r="-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70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798C2-24FF-4B8B-B4AB-8099ABA5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Jednoznačnost vyjádření čísla v číselné soustavě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4588E29-3250-4D8A-A54C-CF5533391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1414021"/>
                <a:ext cx="9603275" cy="4666268"/>
              </a:xfrm>
            </p:spPr>
            <p:txBody>
              <a:bodyPr>
                <a:normAutofit fontScale="77500" lnSpcReduction="20000"/>
              </a:bodyPr>
              <a:lstStyle/>
              <a:p>
                <a:pPr algn="just"/>
                <a:r>
                  <a:rPr lang="cs-CZ" sz="1800" dirty="0"/>
                  <a:t>budeme pracovat s číselnými soustavami, ve kterých jsou využívány číslice 0, 1, 2, … 9, </a:t>
                </a:r>
              </a:p>
              <a:p>
                <a:pPr algn="just"/>
                <a:r>
                  <a:rPr lang="cs-CZ" sz="1800" dirty="0"/>
                  <a:t>v případně potřeby více symbolů využijeme písmena v abecedním pořádku</a:t>
                </a:r>
              </a:p>
              <a:p>
                <a:pPr algn="just"/>
                <a:r>
                  <a:rPr lang="cs-CZ" sz="1800" dirty="0"/>
                  <a:t>následující věta říká, že v každé z těchto číselných soustav lze jakékoli přirozené číslo vyjádřit jednoznačně (to mj. znamená, že příklady řešené zde i v písemkách mají jediný správný výsledek).</a:t>
                </a:r>
              </a:p>
              <a:p>
                <a:pPr marL="0" indent="0" algn="just">
                  <a:buNone/>
                </a:pPr>
                <a:r>
                  <a:rPr lang="cs-CZ" sz="1800" b="1" dirty="0"/>
                  <a:t>Věta 1: </a:t>
                </a:r>
                <a:r>
                  <a:rPr lang="cs-CZ" sz="1800" dirty="0"/>
                  <a:t>Každé přirozené číslo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cs-CZ" sz="1800" dirty="0"/>
                  <a:t> lze vyjádřit právě jedním zápisem ve tvaru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cs-CZ" sz="1800" b="1" dirty="0"/>
                  <a:t>,                         (1)</a:t>
                </a:r>
              </a:p>
              <a:p>
                <a:pPr marL="0" indent="0" algn="just">
                  <a:buNone/>
                </a:pPr>
                <a:r>
                  <a:rPr lang="cs-CZ" sz="1800" dirty="0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s-CZ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0≤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800" dirty="0"/>
                  <a:t> pro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800" i="1">
                        <a:latin typeface="Cambria Math" panose="02040503050406030204" pitchFamily="18" charset="0"/>
                      </a:rPr>
                      <m:t>i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=0, 1, …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−1;  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≠0, 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 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&gt;1, 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s-CZ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cs-CZ" sz="1800" dirty="0"/>
                  <a:t>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cs-CZ" sz="1800" dirty="0"/>
                  <a:t> - základ číselné soustavy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800" dirty="0"/>
                  <a:t>- číslice i-</a:t>
                </a:r>
                <a:r>
                  <a:rPr lang="cs-CZ" sz="1800" dirty="0" err="1"/>
                  <a:t>tého</a:t>
                </a:r>
                <a:r>
                  <a:rPr lang="cs-CZ" sz="1800" dirty="0"/>
                  <a:t> řádu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cs-CZ" sz="1800" dirty="0"/>
                  <a:t> - jednotka i-</a:t>
                </a:r>
                <a:r>
                  <a:rPr lang="cs-CZ" sz="1800" dirty="0" err="1"/>
                  <a:t>tého</a:t>
                </a:r>
                <a:r>
                  <a:rPr lang="cs-CZ" sz="1800" dirty="0"/>
                  <a:t> řádu</a:t>
                </a:r>
              </a:p>
              <a:p>
                <a:pPr marL="0" indent="0" algn="just">
                  <a:buNone/>
                </a:pPr>
                <a:r>
                  <a:rPr lang="cs-CZ" sz="1800" dirty="0"/>
                  <a:t>Zápis </a:t>
                </a:r>
                <a:r>
                  <a:rPr lang="cs-CZ" sz="1800" b="1" dirty="0"/>
                  <a:t>(1)</a:t>
                </a:r>
                <a:r>
                  <a:rPr lang="cs-CZ" sz="1800" dirty="0"/>
                  <a:t> se nazývá </a:t>
                </a:r>
                <a:r>
                  <a:rPr lang="cs-CZ" sz="1800" b="1" dirty="0"/>
                  <a:t>rozvinutý zápis čísla </a:t>
                </a:r>
                <a14:m>
                  <m:oMath xmlns:m="http://schemas.openxmlformats.org/officeDocument/2006/math">
                    <m:r>
                      <a:rPr lang="cs-CZ" sz="18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cs-CZ" sz="1800" b="1" dirty="0"/>
                  <a:t> v číselné soustavě o základu </a:t>
                </a:r>
                <a14:m>
                  <m:oMath xmlns:m="http://schemas.openxmlformats.org/officeDocument/2006/math">
                    <m:r>
                      <a:rPr lang="cs-CZ" sz="18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cs-CZ" sz="18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s-CZ" sz="1800" dirty="0"/>
                  <a:t> </a:t>
                </a:r>
              </a:p>
              <a:p>
                <a:pPr marL="0" indent="0" algn="just">
                  <a:buNone/>
                </a:pPr>
                <a:r>
                  <a:rPr lang="cs-CZ" sz="1800" dirty="0"/>
                  <a:t>Zkráceně zapisujeme </a:t>
                </a:r>
                <a14:m>
                  <m:oMath xmlns:m="http://schemas.openxmlformats.org/officeDocument/2006/math">
                    <m:r>
                      <a:rPr lang="cs-CZ" sz="18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cs-CZ" sz="1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cs-CZ" sz="1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sSub>
                          <m:sSubPr>
                            <m:ctrlPr>
                              <a:rPr lang="cs-CZ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cs-CZ" sz="1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cs-CZ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cs-CZ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cs-CZ" sz="1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cs-CZ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cs-CZ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cs-CZ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cs-CZ" sz="1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cs-CZ" sz="1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cs-CZ" sz="1800" b="1" dirty="0"/>
                  <a:t>.</a:t>
                </a:r>
              </a:p>
              <a:p>
                <a:pPr marL="0" indent="0" algn="just">
                  <a:buNone/>
                </a:pPr>
                <a:endParaRPr lang="cs-CZ" sz="1800" b="1" i="1" dirty="0"/>
              </a:p>
              <a:p>
                <a:pPr marL="0" indent="0" algn="just">
                  <a:buNone/>
                </a:pPr>
                <a:r>
                  <a:rPr lang="cs-CZ" sz="1800" b="1" i="1" u="sng" dirty="0"/>
                  <a:t>V příkladech budeme využívat zkráceného zápisu bez závorek.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4588E29-3250-4D8A-A54C-CF5533391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1414021"/>
                <a:ext cx="9603275" cy="4666268"/>
              </a:xfrm>
              <a:blipFill>
                <a:blip r:embed="rId4"/>
                <a:stretch>
                  <a:fillRect l="-190" t="-261" r="-127" b="-1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934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43EB90-6740-46E2-A8CA-0BAF1C401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/>
              <a:t>Příklad 13</a:t>
            </a:r>
            <a:r>
              <a:rPr lang="cs-CZ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A4B2A121-5EAA-4ECB-927D-A72048873B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1432874"/>
                <a:ext cx="9603275" cy="4033471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lphaLcParenR" startAt="2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1635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´=2</m:t>
                    </m:r>
                  </m:oMath>
                </a14:m>
                <a:br>
                  <a:rPr lang="cs-CZ" dirty="0"/>
                </a:br>
                <a:r>
                  <a:rPr lang="cs-CZ" dirty="0"/>
                  <a:t>Postupujeme opačným postupem: každá z cifer v osmičkové soustavě odpovídá třem (osmička je </a:t>
                </a:r>
                <a:r>
                  <a:rPr lang="cs-CZ" b="1" dirty="0"/>
                  <a:t>třetí</a:t>
                </a:r>
                <a:r>
                  <a:rPr lang="cs-CZ" dirty="0"/>
                  <a:t> mocnina dvojky) cifrám ve dvojkové soustavě.</a:t>
                </a:r>
              </a:p>
              <a:p>
                <a:pPr marL="0" indent="0">
                  <a:buNone/>
                </a:pPr>
                <a:r>
                  <a:rPr lang="cs-CZ" dirty="0"/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5=</m:t>
                    </m:r>
                    <m:r>
                      <a:rPr lang="cs-CZ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br>
                  <a:rPr lang="cs-CZ" b="0" dirty="0">
                    <a:ea typeface="Cambria Math" panose="02040503050406030204" pitchFamily="18" charset="0"/>
                  </a:rPr>
                </a:br>
                <a:r>
                  <a:rPr lang="cs-CZ" b="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br>
                  <a:rPr lang="cs-CZ" dirty="0"/>
                </a:br>
                <a:r>
                  <a:rPr lang="cs-CZ" dirty="0"/>
                  <a:t>	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br>
                  <a:rPr lang="cs-CZ" dirty="0">
                    <a:ea typeface="Cambria Math" panose="02040503050406030204" pitchFamily="18" charset="0"/>
                  </a:rPr>
                </a:br>
                <a:r>
                  <a:rPr lang="cs-CZ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     Nuly na začátku čísla nemá smysl psát, získáváme výsledek: </a:t>
                </a:r>
                <a:br>
                  <a:rPr lang="cs-CZ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1635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110</m:t>
                          </m:r>
                          <m:r>
                            <a:rPr lang="cs-CZ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011</m:t>
                          </m:r>
                          <m:r>
                            <a:rPr lang="cs-CZ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101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A4B2A121-5EAA-4ECB-927D-A72048873B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1432874"/>
                <a:ext cx="9603275" cy="4033471"/>
              </a:xfrm>
              <a:blipFill>
                <a:blip r:embed="rId4"/>
                <a:stretch>
                  <a:fillRect l="-6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599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997238-E893-47D6-A2FD-638FA482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/>
              <a:t>Další příklady</a:t>
            </a:r>
            <a:r>
              <a:rPr lang="cs-CZ"/>
              <a:t> k samostatnému řešení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CED3384-D403-41B9-B37E-81CC9A5F5A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2426" y="2171768"/>
                <a:ext cx="10605154" cy="427616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b="1" u="sng" dirty="0"/>
                  <a:t>Příklad 14</a:t>
                </a:r>
                <a:r>
                  <a:rPr lang="cs-CZ" b="1" dirty="0"/>
                  <a:t>: </a:t>
                </a:r>
                <a:r>
                  <a:rPr lang="cs-CZ" dirty="0"/>
                  <a:t>Převeďte číslo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zapsané v soustavě o základu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do soustavy o základu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´</m:t>
                    </m:r>
                  </m:oMath>
                </a14:m>
                <a:r>
                  <a:rPr lang="cs-CZ" dirty="0"/>
                  <a:t>.</a:t>
                </a:r>
                <a:endParaRPr lang="cs-CZ" b="0" i="1" dirty="0">
                  <a:latin typeface="Cambria Math" panose="02040503050406030204" pitchFamily="18" charset="0"/>
                </a:endParaRPr>
              </a:p>
              <a:p>
                <a:pPr marL="457200" indent="-457200" algn="just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11010110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´=8</m:t>
                    </m:r>
                  </m:oMath>
                </a14:m>
                <a:endParaRPr lang="cs-CZ" dirty="0"/>
              </a:p>
              <a:p>
                <a:pPr marL="457200" indent="-457200" algn="just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2311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´=2</m:t>
                    </m:r>
                  </m:oMath>
                </a14:m>
                <a:endParaRPr lang="cs-CZ" dirty="0"/>
              </a:p>
              <a:p>
                <a:pPr marL="457200" indent="-457200" algn="just">
                  <a:buFont typeface="+mj-lt"/>
                  <a:buAutoNum type="alphaLcParenR"/>
                </a:pPr>
                <a:endParaRPr lang="cs-CZ" dirty="0"/>
              </a:p>
              <a:p>
                <a:pPr marL="0" indent="0" algn="just">
                  <a:buNone/>
                </a:pPr>
                <a:r>
                  <a:rPr lang="cs-CZ" b="1" u="sng" dirty="0"/>
                  <a:t>Příklad 15</a:t>
                </a:r>
                <a:r>
                  <a:rPr lang="cs-CZ" b="1" dirty="0"/>
                  <a:t>: </a:t>
                </a:r>
                <a:r>
                  <a:rPr lang="cs-CZ" dirty="0"/>
                  <a:t>Vytvořte si tabulku prvních dvaceti čísel v číselných soustavách </a:t>
                </a:r>
                <a:br>
                  <a:rPr lang="cs-CZ" dirty="0"/>
                </a:br>
                <a:r>
                  <a:rPr lang="cs-CZ" dirty="0"/>
                  <a:t>o základech 2, 3, 4 a 12.</a:t>
                </a:r>
              </a:p>
              <a:p>
                <a:pPr marL="0" indent="0" algn="just">
                  <a:buNone/>
                </a:pPr>
                <a:endParaRPr lang="cs-CZ" b="1" dirty="0"/>
              </a:p>
              <a:p>
                <a:pPr marL="0" indent="0" algn="just">
                  <a:buNone/>
                </a:pPr>
                <a:endParaRPr lang="cs-CZ" b="1" dirty="0"/>
              </a:p>
              <a:p>
                <a:pPr marL="0" indent="0" algn="just">
                  <a:buNone/>
                </a:pPr>
                <a:endParaRPr lang="cs-CZ" b="1" dirty="0"/>
              </a:p>
              <a:p>
                <a:pPr marL="0" indent="0" algn="just">
                  <a:buNone/>
                </a:pPr>
                <a:r>
                  <a:rPr lang="cs-CZ" sz="1000" dirty="0"/>
                  <a:t>Výsledky Př. 14: </a:t>
                </a:r>
                <a14:m>
                  <m:oMath xmlns:m="http://schemas.openxmlformats.org/officeDocument/2006/math"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cs-CZ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326</m:t>
                        </m:r>
                      </m:e>
                      <m:sub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cs-CZ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10110101</m:t>
                        </m:r>
                      </m:e>
                      <m:sub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sz="1000" dirty="0"/>
              </a:p>
              <a:p>
                <a:pPr marL="0" indent="0" algn="just">
                  <a:buNone/>
                </a:pPr>
                <a:endParaRPr lang="cs-CZ" b="1" dirty="0"/>
              </a:p>
              <a:p>
                <a:pPr marL="0" indent="0" algn="just">
                  <a:buNone/>
                </a:pPr>
                <a:endParaRPr lang="cs-CZ" b="1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CED3384-D403-41B9-B37E-81CC9A5F5A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2426" y="2171768"/>
                <a:ext cx="10605154" cy="4276165"/>
              </a:xfrm>
              <a:blipFill>
                <a:blip r:embed="rId2"/>
                <a:stretch>
                  <a:fillRect l="-517" t="-712" r="-5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981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7A4F50-0BE8-4721-8FBC-AD55B60FA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90" y="952833"/>
            <a:ext cx="9603275" cy="885492"/>
          </a:xfrm>
        </p:spPr>
        <p:txBody>
          <a:bodyPr>
            <a:normAutofit/>
          </a:bodyPr>
          <a:lstStyle/>
          <a:p>
            <a:r>
              <a:rPr lang="cs-CZ" u="sng" dirty="0"/>
              <a:t>Příklad 16 </a:t>
            </a:r>
            <a:r>
              <a:rPr lang="cs-CZ" dirty="0"/>
              <a:t>(k samostatnému řešení)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97C932-7522-43B6-BEF8-D68BBD6EC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989056"/>
            <a:ext cx="9603275" cy="461913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/>
              <a:t>Dvojciferné </a:t>
            </a:r>
            <a:r>
              <a:rPr lang="cs-CZ" dirty="0"/>
              <a:t>číslo zapsané v desítkové soustavě má </a:t>
            </a:r>
            <a:r>
              <a:rPr lang="cs-CZ" dirty="0" err="1"/>
              <a:t>ciferný</a:t>
            </a:r>
            <a:r>
              <a:rPr lang="cs-CZ" dirty="0"/>
              <a:t> součet rovný číslu 9. Jestliže spolu číslice zaměníme, dostaneme nové číslo, které je o 45 větší než původní. Určete původní číslo.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/>
              <a:t>Zapsáno jako algebrogram:</a:t>
            </a:r>
            <a:endParaRPr lang="cs-CZ" b="1" dirty="0"/>
          </a:p>
          <a:p>
            <a:pPr marL="0" indent="0">
              <a:buNone/>
            </a:pPr>
            <a:r>
              <a:rPr lang="cs-CZ"/>
              <a:t>	  AB</a:t>
            </a:r>
            <a:endParaRPr lang="cs-CZ" dirty="0"/>
          </a:p>
          <a:p>
            <a:pPr marL="0" indent="0">
              <a:buNone/>
            </a:pPr>
            <a:r>
              <a:rPr lang="cs-CZ"/>
              <a:t>	</a:t>
            </a:r>
            <a:r>
              <a:rPr lang="cs-CZ" u="sng"/>
              <a:t>+ 45</a:t>
            </a:r>
            <a:endParaRPr lang="cs-CZ" u="sng" dirty="0"/>
          </a:p>
          <a:p>
            <a:pPr marL="0" indent="0">
              <a:buNone/>
            </a:pPr>
            <a:r>
              <a:rPr lang="cs-CZ"/>
              <a:t>	  BA	a platí: A+B=9</a:t>
            </a: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sz="1100" dirty="0"/>
              <a:t>Výsledek</a:t>
            </a:r>
            <a:r>
              <a:rPr lang="cs-CZ" sz="1100" b="1" dirty="0"/>
              <a:t>: </a:t>
            </a:r>
            <a:r>
              <a:rPr lang="cs-CZ" sz="1100" dirty="0"/>
              <a:t>27</a:t>
            </a:r>
            <a:endParaRPr lang="cs-CZ" sz="1100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10602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EBF13-2205-4EC1-BC74-11395AD9D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Příklad 17 </a:t>
            </a:r>
            <a:r>
              <a:rPr lang="cs-CZ" dirty="0"/>
              <a:t>(k samostatnému řešení)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91F8AE-EC33-4D7E-93B8-603BE6B9F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8"/>
            <a:ext cx="9603275" cy="44647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/>
              <a:t>Které </a:t>
            </a:r>
            <a:r>
              <a:rPr lang="cs-CZ" dirty="0"/>
              <a:t>dvojciferné číslo zapsané v desítkové soustavě se po vzájemné výměně cifer zvětší o 37?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sz="700" dirty="0"/>
          </a:p>
          <a:p>
            <a:pPr marL="0" indent="0">
              <a:buNone/>
            </a:pPr>
            <a:endParaRPr lang="cs-CZ" sz="700" dirty="0"/>
          </a:p>
          <a:p>
            <a:pPr marL="0" indent="0">
              <a:buNone/>
            </a:pPr>
            <a:endParaRPr lang="cs-CZ" sz="700" dirty="0"/>
          </a:p>
          <a:p>
            <a:pPr marL="0" indent="0">
              <a:buNone/>
            </a:pPr>
            <a:endParaRPr lang="cs-CZ" sz="700" dirty="0"/>
          </a:p>
          <a:p>
            <a:pPr marL="0" indent="0">
              <a:buNone/>
            </a:pPr>
            <a:endParaRPr lang="cs-CZ" sz="700" dirty="0"/>
          </a:p>
          <a:p>
            <a:pPr marL="0" indent="0">
              <a:buNone/>
            </a:pPr>
            <a:endParaRPr lang="cs-CZ" sz="700" dirty="0"/>
          </a:p>
          <a:p>
            <a:pPr marL="0" indent="0">
              <a:buNone/>
            </a:pPr>
            <a:endParaRPr lang="cs-CZ" sz="700" dirty="0"/>
          </a:p>
          <a:p>
            <a:pPr marL="0" indent="0">
              <a:buNone/>
            </a:pPr>
            <a:endParaRPr lang="cs-CZ" sz="700" dirty="0"/>
          </a:p>
          <a:p>
            <a:pPr marL="0" indent="0">
              <a:buNone/>
            </a:pPr>
            <a:endParaRPr lang="cs-CZ" sz="700" dirty="0"/>
          </a:p>
          <a:p>
            <a:pPr marL="0" indent="0">
              <a:buNone/>
            </a:pPr>
            <a:endParaRPr lang="cs-CZ" sz="700" dirty="0"/>
          </a:p>
          <a:p>
            <a:pPr marL="0" indent="0">
              <a:buNone/>
            </a:pPr>
            <a:r>
              <a:rPr lang="cs-CZ" sz="1000" dirty="0"/>
              <a:t>Výsledek: Takové číslo neexistuje.</a:t>
            </a:r>
          </a:p>
        </p:txBody>
      </p:sp>
    </p:spTree>
    <p:extLst>
      <p:ext uri="{BB962C8B-B14F-4D97-AF65-F5344CB8AC3E}">
        <p14:creationId xmlns:p14="http://schemas.microsoft.com/office/powerpoint/2010/main" val="603492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EBF13-2205-4EC1-BC74-11395AD9D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69" y="789005"/>
            <a:ext cx="9603275" cy="461912"/>
          </a:xfrm>
        </p:spPr>
        <p:txBody>
          <a:bodyPr>
            <a:normAutofit fontScale="90000"/>
          </a:bodyPr>
          <a:lstStyle/>
          <a:p>
            <a:r>
              <a:rPr lang="cs-CZ" u="sng"/>
              <a:t>Příklad 18</a:t>
            </a:r>
            <a:endParaRPr lang="cs-CZ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191F8AE-EC33-4D7E-93B8-603BE6B9FC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1590674"/>
                <a:ext cx="11061730" cy="4848225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cs-CZ"/>
                  <a:t>Vypočítejte </a:t>
                </a:r>
                <a:r>
                  <a:rPr lang="cs-CZ" dirty="0"/>
                  <a:t>základ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cs-CZ" dirty="0"/>
                  <a:t> číselné soustavy, platí-li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243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99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r>
                  <a:rPr lang="cs-CZ" b="1" dirty="0"/>
                  <a:t>Řešení:</a:t>
                </a:r>
              </a:p>
              <a:p>
                <a:pPr marL="0" indent="0">
                  <a:buNone/>
                </a:pPr>
                <a:r>
                  <a:rPr lang="cs-CZ" dirty="0"/>
                  <a:t>Nejprve si rozepíšeme číslo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243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cs-CZ" dirty="0"/>
                  <a:t>, následně vyřešíme vzniklou kvadratickou rovnici v desítkové soustavě: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243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+4∙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+3∙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+4∙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+3∙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=99</m:t>
                      </m:r>
                    </m:oMath>
                    <m:oMath xmlns:m="http://schemas.openxmlformats.org/officeDocument/2006/math">
                      <m:r>
                        <a:rPr lang="cs-CZ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2∙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−96=0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2∙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−48=0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cs-CZ" dirty="0"/>
                  <a:t>			</a:t>
                </a:r>
                <a:br>
                  <a:rPr lang="cs-CZ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4−4∙(−48)</m:t>
                            </m:r>
                          </m:e>
                        </m:rad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±14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=−1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±7</m:t>
                    </m:r>
                  </m:oMath>
                </a14:m>
                <a:r>
                  <a:rPr lang="cs-CZ" dirty="0"/>
                  <a:t>	</a:t>
                </a:r>
              </a:p>
              <a:p>
                <a:pPr marL="0" indent="0">
                  <a:buNone/>
                </a:pPr>
                <a:r>
                  <a:rPr lang="cs-CZ" dirty="0"/>
                  <a:t>Jak je vidět, kořeny vychází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=6,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=−8</m:t>
                    </m:r>
                  </m:oMath>
                </a14:m>
                <a:r>
                  <a:rPr lang="cs-CZ" dirty="0"/>
                  <a:t>. Protože základ číselné soustavy musí být kladný, existuje jediné řešení, a to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b="1" dirty="0"/>
              </a:p>
              <a:p>
                <a:pPr marL="0" indent="0">
                  <a:buNone/>
                </a:pPr>
                <a:r>
                  <a:rPr lang="cs-CZ" dirty="0"/>
                  <a:t>Zkusme ověřit: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243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=99.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endParaRPr lang="cs-CZ" sz="700" dirty="0"/>
              </a:p>
              <a:p>
                <a:pPr marL="0" indent="0">
                  <a:buNone/>
                </a:pPr>
                <a:endParaRPr lang="cs-CZ" sz="700" dirty="0"/>
              </a:p>
              <a:p>
                <a:pPr marL="0" indent="0">
                  <a:buNone/>
                </a:pPr>
                <a:endParaRPr lang="cs-CZ" sz="700" dirty="0"/>
              </a:p>
              <a:p>
                <a:pPr marL="0" indent="0">
                  <a:buNone/>
                </a:pPr>
                <a:endParaRPr lang="cs-CZ" sz="700" dirty="0"/>
              </a:p>
              <a:p>
                <a:pPr marL="0" indent="0">
                  <a:buNone/>
                </a:pPr>
                <a:endParaRPr lang="cs-CZ" sz="700" dirty="0"/>
              </a:p>
              <a:p>
                <a:pPr marL="0" indent="0">
                  <a:buNone/>
                </a:pPr>
                <a:endParaRPr lang="cs-CZ" sz="700" dirty="0"/>
              </a:p>
              <a:p>
                <a:pPr marL="0" indent="0">
                  <a:buNone/>
                </a:pPr>
                <a:endParaRPr lang="cs-CZ" sz="700" dirty="0"/>
              </a:p>
              <a:p>
                <a:pPr marL="0" indent="0">
                  <a:buNone/>
                </a:pPr>
                <a:endParaRPr lang="cs-CZ" sz="700" dirty="0"/>
              </a:p>
              <a:p>
                <a:pPr marL="0" indent="0">
                  <a:buNone/>
                </a:pPr>
                <a:endParaRPr lang="cs-CZ" sz="700" dirty="0"/>
              </a:p>
              <a:p>
                <a:pPr marL="0" indent="0">
                  <a:buNone/>
                </a:pPr>
                <a:endParaRPr lang="cs-CZ" sz="7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191F8AE-EC33-4D7E-93B8-603BE6B9FC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1590674"/>
                <a:ext cx="11061730" cy="4848225"/>
              </a:xfrm>
              <a:blipFill>
                <a:blip r:embed="rId2"/>
                <a:stretch>
                  <a:fillRect l="-331" t="-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316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8B7BC-661A-476E-9D33-FFF5E8E3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Příklad 19</a:t>
            </a:r>
            <a:r>
              <a:rPr lang="cs-CZ" dirty="0"/>
              <a:t> (k samostatnému řešení)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0FF3B28-B547-4D19-AB27-42BB21ED43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2171769"/>
                <a:ext cx="9603275" cy="44004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/>
                  <a:t>Vypočítejte </a:t>
                </a:r>
                <a:r>
                  <a:rPr lang="cs-CZ" dirty="0"/>
                  <a:t>základ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cs-CZ" dirty="0"/>
                  <a:t> číselné soustavy.</a:t>
                </a:r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cs-CZ" b="0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120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222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sz="1000" dirty="0"/>
                  <a:t>Výsledky: a) 4, b) 5, c) 4.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0FF3B28-B547-4D19-AB27-42BB21ED43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2171769"/>
                <a:ext cx="9603275" cy="4400482"/>
              </a:xfrm>
              <a:blipFill>
                <a:blip r:embed="rId2"/>
                <a:stretch>
                  <a:fillRect l="-635" t="-1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723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Počítání po jedné v pozičních soustavách</a:t>
            </a:r>
            <a:br>
              <a:rPr lang="cs-CZ"/>
            </a:br>
            <a:r>
              <a:rPr lang="cs-CZ"/>
              <a:t>s různými základy 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0270" y="2171768"/>
            <a:ext cx="9603275" cy="36194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/>
              <a:t>Než začneme s početními výkony, podívejme se, jak jdou za sebou čísla</a:t>
            </a:r>
            <a:br>
              <a:rPr lang="cs-CZ"/>
            </a:br>
            <a:r>
              <a:rPr lang="cs-CZ"/>
              <a:t>v různých číselných soustavách:</a:t>
            </a:r>
          </a:p>
          <a:p>
            <a:pPr marL="0" indent="0">
              <a:buNone/>
            </a:pPr>
            <a:r>
              <a:rPr lang="cs-CZ"/>
              <a:t>z=2:	1, 10, 11, 100, 101, 110, 111, 1000, ...</a:t>
            </a:r>
          </a:p>
          <a:p>
            <a:pPr marL="0" indent="0">
              <a:buNone/>
            </a:pPr>
            <a:r>
              <a:rPr lang="cs-CZ"/>
              <a:t>z=3:	1, 2, 10, 11, 12, 20, 21, 22, 100, ...</a:t>
            </a:r>
          </a:p>
          <a:p>
            <a:pPr marL="0" indent="0">
              <a:buNone/>
            </a:pPr>
            <a:r>
              <a:rPr lang="cs-CZ"/>
              <a:t>...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z=8:	1, 2, 3, 4, 5, 6, 7, 10, 11, 12, 13, 14, 15, 16, 17, 20, ...</a:t>
            </a:r>
          </a:p>
          <a:p>
            <a:pPr marL="0" indent="0">
              <a:buNone/>
            </a:pPr>
            <a:r>
              <a:rPr lang="cs-CZ"/>
              <a:t>(zápis 20 v osmičkové soustavě odpovídá zápisu 16 v desítkové soustavě)</a:t>
            </a:r>
          </a:p>
          <a:p>
            <a:pPr marL="0" indent="0">
              <a:buNone/>
            </a:pPr>
            <a:endParaRPr lang="cs-CZ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82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Čísla ve dvanáctkové a šestnáctkové soustavě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Ze soustav se základem větším než 10 si pro naše počítání vybereme jen soustavy se základem 12 a 16.</a:t>
            </a:r>
          </a:p>
          <a:p>
            <a:r>
              <a:rPr lang="cs-CZ"/>
              <a:t>počítání po jedné v těchto soustavách:</a:t>
            </a:r>
          </a:p>
          <a:p>
            <a:pPr marL="0" indent="0">
              <a:buNone/>
            </a:pPr>
            <a:r>
              <a:rPr lang="cs-CZ"/>
              <a:t>z=12:  1, 2, 3, 4, 5, 6, 7, 8, 9, A, B, 10, 11, 12, 13, 14, 15, 16, 17, 18, 19, 1A, 1B, 20, </a:t>
            </a:r>
          </a:p>
          <a:p>
            <a:pPr marL="0" indent="0">
              <a:buNone/>
            </a:pPr>
            <a:r>
              <a:rPr lang="cs-CZ"/>
              <a:t>(zápis 20 ve dvanáctkové soustavě odpovídá zápisu 24 v desítkové)</a:t>
            </a:r>
          </a:p>
          <a:p>
            <a:pPr marL="0" indent="0">
              <a:buNone/>
            </a:pPr>
            <a:r>
              <a:rPr lang="cs-CZ"/>
              <a:t>z=16: 1, 2, 3, 4, 5, 6, 7, 8, 9, A, B, C, D, E, F, 10, ...</a:t>
            </a:r>
          </a:p>
          <a:p>
            <a:pPr marL="0" indent="0">
              <a:buNone/>
            </a:pPr>
            <a:r>
              <a:rPr lang="cs-CZ"/>
              <a:t>(zápis 10 ve dvanáctkové soustavě odpovídá zápisu 16 v desítkové)</a:t>
            </a:r>
          </a:p>
        </p:txBody>
      </p:sp>
    </p:spTree>
    <p:extLst>
      <p:ext uri="{BB962C8B-B14F-4D97-AF65-F5344CB8AC3E}">
        <p14:creationId xmlns:p14="http://schemas.microsoft.com/office/powerpoint/2010/main" val="1522238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834BA414-8307-43DF-AAEB-98E18190B5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1914524"/>
                <a:ext cx="9603275" cy="460057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cs-CZ"/>
                  <a:t>Určete </a:t>
                </a:r>
                <a:r>
                  <a:rPr lang="cs-CZ" dirty="0"/>
                  <a:t>předchůdce a následovníka čísla v dané číselné soustavě.</a:t>
                </a:r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99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cs-CZ" dirty="0"/>
                  <a:t> 	předchůdce: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cs-CZ" dirty="0"/>
                  <a:t>	následovník: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166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+6∙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+6∙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br>
                  <a:rPr lang="cs-CZ" dirty="0"/>
                </a:br>
                <a:r>
                  <a:rPr lang="cs-CZ" dirty="0"/>
                  <a:t>		předchůdce: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165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cs-CZ" dirty="0"/>
                  <a:t>	následovník: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33203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1100101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777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sz="6500" dirty="0"/>
              </a:p>
              <a:p>
                <a:pPr marL="0" indent="0">
                  <a:buNone/>
                </a:pPr>
                <a:r>
                  <a:rPr lang="cs-CZ" sz="1100" dirty="0"/>
                  <a:t>Výsledky: c) p:</a:t>
                </a:r>
                <a14:m>
                  <m:oMath xmlns:m="http://schemas.openxmlformats.org/officeDocument/2006/math">
                    <m:r>
                      <a:rPr lang="cs-CZ" sz="11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100" b="0" i="1" smtClean="0">
                            <a:latin typeface="Cambria Math" panose="02040503050406030204" pitchFamily="18" charset="0"/>
                          </a:rPr>
                          <m:t>33202</m:t>
                        </m:r>
                      </m:e>
                      <m:sub>
                        <m:r>
                          <a:rPr lang="cs-CZ" sz="11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1100" dirty="0"/>
                  <a:t>, 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100" b="0" i="1" smtClean="0">
                            <a:latin typeface="Cambria Math" panose="02040503050406030204" pitchFamily="18" charset="0"/>
                          </a:rPr>
                          <m:t>33210</m:t>
                        </m:r>
                      </m:e>
                      <m:sub>
                        <m:r>
                          <a:rPr lang="cs-CZ" sz="11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1100" dirty="0"/>
                  <a:t> d) 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100" b="0" i="1" smtClean="0">
                            <a:latin typeface="Cambria Math" panose="02040503050406030204" pitchFamily="18" charset="0"/>
                          </a:rPr>
                          <m:t>1100100</m:t>
                        </m:r>
                      </m:e>
                      <m:sub>
                        <m:r>
                          <a:rPr lang="cs-CZ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1100" dirty="0"/>
                  <a:t>, 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100" b="0" i="1" smtClean="0">
                            <a:latin typeface="Cambria Math" panose="02040503050406030204" pitchFamily="18" charset="0"/>
                          </a:rPr>
                          <m:t>1100110</m:t>
                        </m:r>
                      </m:e>
                      <m:sub>
                        <m:r>
                          <a:rPr lang="cs-CZ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1100" dirty="0"/>
                  <a:t> e) 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100" b="0" i="1" smtClean="0">
                            <a:latin typeface="Cambria Math" panose="02040503050406030204" pitchFamily="18" charset="0"/>
                          </a:rPr>
                          <m:t>776</m:t>
                        </m:r>
                      </m:e>
                      <m:sub>
                        <m:r>
                          <a:rPr lang="cs-CZ" sz="11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cs-CZ" sz="1100" dirty="0"/>
                  <a:t>, 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1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e>
                      <m:sub>
                        <m:r>
                          <a:rPr lang="cs-CZ" sz="11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cs-CZ" sz="1100" dirty="0"/>
                  <a:t> f) 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100" b="0" i="1" smtClean="0">
                            <a:latin typeface="Cambria Math" panose="02040503050406030204" pitchFamily="18" charset="0"/>
                          </a:rPr>
                          <m:t>𝐴𝐴𝐹𝐹</m:t>
                        </m:r>
                      </m:e>
                      <m:sub>
                        <m:r>
                          <a:rPr lang="cs-CZ" sz="11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r>
                  <a:rPr lang="cs-CZ" sz="1100" dirty="0"/>
                  <a:t>, 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1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cs-CZ" sz="1100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e>
                      <m:sub>
                        <m:r>
                          <a:rPr lang="cs-CZ" sz="11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endParaRPr lang="cs-CZ" sz="11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834BA414-8307-43DF-AAEB-98E18190B5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1914524"/>
                <a:ext cx="9603275" cy="4600575"/>
              </a:xfrm>
              <a:blipFill>
                <a:blip r:embed="rId4"/>
                <a:stretch>
                  <a:fillRect l="-571" t="-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Nadpis 1">
            <a:extLst>
              <a:ext uri="{FF2B5EF4-FFF2-40B4-BE49-F238E27FC236}">
                <a16:creationId xmlns:a16="http://schemas.microsoft.com/office/drawing/2014/main" id="{F8CDF3EF-4871-436D-81B5-00B79DA40212}"/>
              </a:ext>
            </a:extLst>
          </p:cNvPr>
          <p:cNvSpPr txBox="1">
            <a:spLocks/>
          </p:cNvSpPr>
          <p:nvPr/>
        </p:nvSpPr>
        <p:spPr>
          <a:xfrm>
            <a:off x="1043049" y="1205117"/>
            <a:ext cx="9603275" cy="5237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u="sng" dirty="0"/>
              <a:t>Příklad 20 </a:t>
            </a:r>
            <a:r>
              <a:rPr lang="cs-CZ" dirty="0"/>
              <a:t>(k samostatnému řešení)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4268163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344A2-5D3D-4E5A-8270-5F755E2B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Sčítání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9A035758-C794-441C-9639-88C20A53AF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1725105"/>
                <a:ext cx="9603275" cy="3741240"/>
              </a:xfrm>
            </p:spPr>
            <p:txBody>
              <a:bodyPr numCol="3"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cs-CZ" dirty="0"/>
                  <a:t>Připomeňme sčítání pod sebou v desítkové soustavě:</a:t>
                </a:r>
              </a:p>
              <a:p>
                <a:r>
                  <a:rPr lang="cs-CZ" dirty="0"/>
                  <a:t>sčítanec + sčítanec = součet</a:t>
                </a:r>
              </a:p>
              <a:p>
                <a:r>
                  <a:rPr lang="cs-CZ" dirty="0"/>
                  <a:t>nejprve sčítáme jednotky, následně desítky, stovky, … </a:t>
                </a:r>
              </a:p>
              <a:p>
                <a:pPr algn="just"/>
                <a:r>
                  <a:rPr lang="cs-CZ" dirty="0"/>
                  <a:t>vychází-li součet číslic řádu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dvojciferný, zapíšeme číslici na místě jednotek, číslici na místě desítek pak připočteme k součtu číslic řádu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cs-CZ" dirty="0"/>
                  <a:t> 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:r>
                  <a:rPr lang="cs-CZ" b="0" dirty="0"/>
                  <a:t>  </a:t>
                </a:r>
                <a14:m>
                  <m:oMath xmlns:m="http://schemas.openxmlformats.org/officeDocument/2006/math">
                    <m:r>
                      <a:rPr lang="cs-CZ" sz="2600" b="0" i="1" smtClean="0">
                        <a:latin typeface="Cambria Math" panose="02040503050406030204" pitchFamily="18" charset="0"/>
                      </a:rPr>
                      <m:t>8674</m:t>
                    </m:r>
                  </m:oMath>
                </a14:m>
                <a:br>
                  <a:rPr lang="cs-CZ" sz="260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600" b="0" i="1" u="sng" smtClean="0">
                          <a:latin typeface="Cambria Math" panose="02040503050406030204" pitchFamily="18" charset="0"/>
                        </a:rPr>
                        <m:t>+ 763</m:t>
                      </m:r>
                    </m:oMath>
                  </m:oMathPara>
                </a14:m>
                <a:br>
                  <a:rPr lang="cs-CZ" sz="2600" b="0" dirty="0"/>
                </a:br>
                <a14:m>
                  <m:oMath xmlns:m="http://schemas.openxmlformats.org/officeDocument/2006/math">
                    <m:r>
                      <a:rPr lang="cs-CZ" sz="2600" b="0" i="0" smtClean="0">
                        <a:latin typeface="Cambria Math" panose="02040503050406030204" pitchFamily="18" charset="0"/>
                      </a:rPr>
                      <m:t>  943</m:t>
                    </m:r>
                    <m:r>
                      <a:rPr lang="cs-CZ" sz="26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cs-CZ" sz="2600" dirty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9A035758-C794-441C-9639-88C20A53AF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1725105"/>
                <a:ext cx="9603275" cy="3741240"/>
              </a:xfrm>
              <a:blipFill>
                <a:blip r:embed="rId4"/>
                <a:stretch>
                  <a:fillRect l="-571" t="-814" r="-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54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69F725-91D3-47E8-945A-23601197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C63EE93-928B-4E7D-8D71-DEC3E60A69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1621410"/>
                <a:ext cx="9603275" cy="38449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/>
                  <a:t>Zapište </a:t>
                </a:r>
                <a:r>
                  <a:rPr lang="cs-CZ" dirty="0"/>
                  <a:t>čísla rozvinutým zápisem v dané soustavě.</a:t>
                </a:r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3765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201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Řešení:</a:t>
                </a:r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3765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+7∙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+6∙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201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C63EE93-928B-4E7D-8D71-DEC3E60A6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1621410"/>
                <a:ext cx="9603275" cy="3844935"/>
              </a:xfrm>
              <a:blipFill>
                <a:blip r:embed="rId4"/>
                <a:stretch>
                  <a:fillRect l="-635" t="-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401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A5E28-5554-48D0-A534-89BF67D7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84" y="817961"/>
            <a:ext cx="9603275" cy="588079"/>
          </a:xfrm>
        </p:spPr>
        <p:txBody>
          <a:bodyPr/>
          <a:lstStyle/>
          <a:p>
            <a:r>
              <a:rPr lang="cs-CZ" u="sng"/>
              <a:t>Příklad 21</a:t>
            </a:r>
            <a:endParaRPr lang="cs-CZ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1AAA24D-ED8F-4181-9220-0751FDFBF8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3398" y="2485164"/>
                <a:ext cx="1641210" cy="2782161"/>
              </a:xfrm>
            </p:spPr>
            <p:txBody>
              <a:bodyPr numCol="1"/>
              <a:lstStyle/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     336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cs-CZ" i="1" dirty="0">
                    <a:latin typeface="Cambria Math" panose="02040503050406030204" pitchFamily="18" charset="0"/>
                  </a:rPr>
                  <a:t> </a:t>
                </a:r>
                <a:br>
                  <a:rPr lang="cs-CZ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cs-CZ" b="0" i="0" u="sng" smtClean="0">
                        <a:latin typeface="Cambria Math" panose="02040503050406030204" pitchFamily="18" charset="0"/>
                      </a:rPr>
                      <m:t>+  </m:t>
                    </m:r>
                    <m:sSub>
                      <m:sSubPr>
                        <m:ctrlPr>
                          <a:rPr lang="cs-CZ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u="sng" smtClean="0">
                            <a:latin typeface="Cambria Math" panose="02040503050406030204" pitchFamily="18" charset="0"/>
                          </a:rPr>
                          <m:t>355</m:t>
                        </m:r>
                      </m:e>
                      <m:sub>
                        <m:r>
                          <a:rPr lang="cs-CZ" b="0" i="1" u="sng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br>
                  <a:rPr lang="cs-CZ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cs-CZ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1024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r>
                  <a:rPr lang="cs-CZ" i="1" dirty="0">
                    <a:latin typeface="Cambria Math" panose="02040503050406030204" pitchFamily="18" charset="0"/>
                  </a:rPr>
                  <a:t> </a:t>
                </a:r>
                <a:br>
                  <a:rPr lang="cs-CZ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cs-CZ" b="0" i="0" u="sng" smtClean="0">
                        <a:latin typeface="Cambria Math" panose="02040503050406030204" pitchFamily="18" charset="0"/>
                      </a:rPr>
                      <m:t>+  </m:t>
                    </m:r>
                    <m:sSub>
                      <m:sSubPr>
                        <m:ctrlPr>
                          <a:rPr lang="cs-CZ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u="sng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b="0" i="1" u="sng" smtClean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  <m:sub>
                        <m:r>
                          <a:rPr lang="cs-CZ" b="0" i="1" u="sng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br>
                  <a:rPr lang="cs-CZ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cs-CZ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cs-CZ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cs-CZ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1AAA24D-ED8F-4181-9220-0751FDFBF8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3398" y="2485164"/>
                <a:ext cx="1641210" cy="2782161"/>
              </a:xfrm>
              <a:blipFill>
                <a:blip r:embed="rId4"/>
                <a:stretch>
                  <a:fillRect l="-3704" t="-2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5F875B3E-1B9F-430F-8B4A-DD1255246314}"/>
                  </a:ext>
                </a:extLst>
              </p:cNvPr>
              <p:cNvSpPr txBox="1"/>
              <p:nvPr/>
            </p:nvSpPr>
            <p:spPr>
              <a:xfrm>
                <a:off x="3133747" y="2485164"/>
                <a:ext cx="8008734" cy="2567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5+6=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+4∙</m:t>
                      </m:r>
                      <m:sSup>
                        <m:sSup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cs-CZ" sz="20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5+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cs-CZ" sz="20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+3=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cs-CZ" sz="2000" dirty="0">
                  <a:ea typeface="Cambria Math" panose="02040503050406030204" pitchFamily="18" charset="0"/>
                </a:endParaRPr>
              </a:p>
              <a:p>
                <a:endParaRPr lang="cs-CZ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i="1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+2=10+2=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e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e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11+12=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e>
                        <m:sup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e>
                        <m:sup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cs-CZ" sz="20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1+2+10=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e>
                        <m:sup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e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</m:oMath>
                  </m:oMathPara>
                </a14:m>
                <a:endParaRPr lang="cs-CZ" sz="1800" dirty="0">
                  <a:ea typeface="Cambria Math" panose="02040503050406030204" pitchFamily="18" charset="0"/>
                </a:endParaRPr>
              </a:p>
              <a:p>
                <a:endParaRPr lang="cs-CZ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5F875B3E-1B9F-430F-8B4A-DD1255246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747" y="2485164"/>
                <a:ext cx="8008734" cy="25673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63B7393A-69C2-4E8D-948F-F6D5B4031F10}"/>
              </a:ext>
            </a:extLst>
          </p:cNvPr>
          <p:cNvSpPr txBox="1"/>
          <p:nvPr/>
        </p:nvSpPr>
        <p:spPr>
          <a:xfrm>
            <a:off x="960784" y="1406040"/>
            <a:ext cx="9285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2000"/>
              <a:t>Stejným způsobem sčítáme i v číselných soustavách s jiným základem.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/>
              <a:t>Sečtěte</a:t>
            </a:r>
            <a:r>
              <a:rPr lang="cs-CZ" sz="2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9828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8B7BC-661A-476E-9D33-FFF5E8E3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/>
              <a:t>Příklad 22</a:t>
            </a:r>
            <a:r>
              <a:rPr lang="cs-CZ"/>
              <a:t> (k samostatnému řešení)</a:t>
            </a:r>
            <a:endParaRPr lang="cs-CZ" u="sn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0FF3B28-B547-4D19-AB27-42BB21ED43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2171769"/>
                <a:ext cx="9603275" cy="43433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/>
                  <a:t>Sečtěte </a:t>
                </a:r>
                <a:r>
                  <a:rPr lang="cs-CZ" dirty="0"/>
                  <a:t>pod sebou.</a:t>
                </a:r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5274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756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endParaRPr lang="cs-CZ" b="0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425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562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𝐵𝐷𝐹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𝐵𝐶𝐴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endParaRPr lang="cs-CZ" b="0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sz="1000" dirty="0"/>
                  <a:t>Výsledky: a)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6252</m:t>
                        </m:r>
                      </m:e>
                      <m:sub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sz="1000" dirty="0"/>
                  <a:t>  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1320</m:t>
                        </m:r>
                      </m:e>
                      <m:sub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cs-CZ" sz="1000" dirty="0"/>
                  <a:t>, 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b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r>
                  <a:rPr lang="cs-CZ" sz="1000" dirty="0"/>
                  <a:t>, 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19596</m:t>
                        </m:r>
                      </m:e>
                      <m:sub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r>
                  <a:rPr lang="cs-CZ" sz="700" dirty="0"/>
                  <a:t>.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0FF3B28-B547-4D19-AB27-42BB21ED43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2171769"/>
                <a:ext cx="9603275" cy="4343332"/>
              </a:xfrm>
              <a:blipFill>
                <a:blip r:embed="rId2"/>
                <a:stretch>
                  <a:fillRect l="-635" t="-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792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344A2-5D3D-4E5A-8270-5F755E2B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Odčítání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9A035758-C794-441C-9639-88C20A53AF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1725104"/>
                <a:ext cx="9603275" cy="4179571"/>
              </a:xfrm>
            </p:spPr>
            <p:txBody>
              <a:bodyPr numCol="3"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cs-CZ" dirty="0"/>
                  <a:t>Připomeňme odčítání pod sebou v desítkové soustavě:</a:t>
                </a:r>
              </a:p>
              <a:p>
                <a:r>
                  <a:rPr lang="cs-CZ" dirty="0"/>
                  <a:t>menšenec - menšitel = rozdíl</a:t>
                </a:r>
              </a:p>
              <a:p>
                <a:r>
                  <a:rPr lang="cs-CZ" dirty="0"/>
                  <a:t>nejprve odčítáme jednotky, následně desítky, stovky, … </a:t>
                </a:r>
              </a:p>
              <a:p>
                <a:pPr algn="just"/>
                <a:r>
                  <a:rPr lang="cs-CZ" dirty="0"/>
                  <a:t>díváme se na jednotlivé pozice cifer menšitele a ptáme se, kolik nám zbývá do stejné pozice u menšence – pokud je na dané pozici cifra u menšitele vyšší, než je cifra </a:t>
                </a:r>
                <a:br>
                  <a:rPr lang="cs-CZ" dirty="0"/>
                </a:br>
                <a:r>
                  <a:rPr lang="cs-CZ" dirty="0"/>
                  <a:t>u menšence, „vypůjčíme“ si u menšence jednu jednotku vyššího řádu, kterou </a:t>
                </a:r>
                <a:br>
                  <a:rPr lang="cs-CZ" dirty="0"/>
                </a:br>
                <a:r>
                  <a:rPr lang="cs-CZ" dirty="0"/>
                  <a:t>v následujícím kroku „vrátíme“  zvýšením cifry u menšitele (nebo snížením u menšence) 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:r>
                  <a:rPr lang="cs-CZ" b="0" dirty="0"/>
                  <a:t>  </a:t>
                </a:r>
                <a14:m>
                  <m:oMath xmlns:m="http://schemas.openxmlformats.org/officeDocument/2006/math">
                    <m:r>
                      <a:rPr lang="cs-CZ" sz="26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sz="2600" b="0" i="1" smtClean="0">
                        <a:latin typeface="Cambria Math" panose="02040503050406030204" pitchFamily="18" charset="0"/>
                      </a:rPr>
                      <m:t>504</m:t>
                    </m:r>
                  </m:oMath>
                </a14:m>
                <a:br>
                  <a:rPr lang="cs-CZ" sz="260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6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sz="2600" b="0" i="1" u="sng" smtClean="0">
                          <a:latin typeface="Cambria Math" panose="02040503050406030204" pitchFamily="18" charset="0"/>
                        </a:rPr>
                        <m:t> 763</m:t>
                      </m:r>
                    </m:oMath>
                  </m:oMathPara>
                </a14:m>
                <a:br>
                  <a:rPr lang="cs-CZ" sz="2600" b="0" dirty="0"/>
                </a:br>
                <a14:m>
                  <m:oMath xmlns:m="http://schemas.openxmlformats.org/officeDocument/2006/math">
                    <m:r>
                      <a:rPr lang="cs-CZ" sz="26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cs-CZ" sz="2600" b="0" i="1" smtClean="0">
                        <a:latin typeface="Cambria Math" panose="02040503050406030204" pitchFamily="18" charset="0"/>
                      </a:rPr>
                      <m:t>  741</m:t>
                    </m:r>
                  </m:oMath>
                </a14:m>
                <a:r>
                  <a:rPr lang="cs-CZ" sz="2600" dirty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9A035758-C794-441C-9639-88C20A53AF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1725104"/>
                <a:ext cx="9603275" cy="4179571"/>
              </a:xfrm>
              <a:blipFill>
                <a:blip r:embed="rId4"/>
                <a:stretch>
                  <a:fillRect l="-381" t="-437" r="-3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427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A5E28-5554-48D0-A534-89BF67D7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93" y="847667"/>
            <a:ext cx="9603275" cy="714434"/>
          </a:xfrm>
        </p:spPr>
        <p:txBody>
          <a:bodyPr/>
          <a:lstStyle/>
          <a:p>
            <a:r>
              <a:rPr lang="cs-CZ" u="sng"/>
              <a:t>Příklad 23</a:t>
            </a:r>
            <a:endParaRPr lang="cs-CZ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1AAA24D-ED8F-4181-9220-0751FDFBF8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8155" y="2565079"/>
                <a:ext cx="1858026" cy="2796716"/>
              </a:xfrm>
            </p:spPr>
            <p:txBody>
              <a:bodyPr numCol="1"/>
              <a:lstStyle/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     614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cs-CZ" i="1" dirty="0">
                    <a:latin typeface="Cambria Math" panose="02040503050406030204" pitchFamily="18" charset="0"/>
                  </a:rPr>
                  <a:t> </a:t>
                </a:r>
                <a:br>
                  <a:rPr lang="cs-CZ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cs-CZ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cs-CZ" b="0" i="0" u="sng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cs-CZ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u="sng" smtClean="0">
                            <a:latin typeface="Cambria Math" panose="02040503050406030204" pitchFamily="18" charset="0"/>
                          </a:rPr>
                          <m:t>325</m:t>
                        </m:r>
                      </m:e>
                      <m:sub>
                        <m:r>
                          <a:rPr lang="cs-CZ" b="0" i="1" u="sng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br>
                  <a:rPr lang="cs-CZ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cs-CZ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256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𝐴𝐸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r>
                  <a:rPr lang="cs-CZ" i="1" dirty="0">
                    <a:latin typeface="Cambria Math" panose="02040503050406030204" pitchFamily="18" charset="0"/>
                  </a:rPr>
                  <a:t> </a:t>
                </a:r>
                <a:br>
                  <a:rPr lang="cs-CZ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cs-CZ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cs-CZ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cs-CZ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u="sng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b="0" i="1" u="sng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b="0" i="1" u="sng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b>
                        <m:r>
                          <a:rPr lang="cs-CZ" b="0" i="1" u="sng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br>
                  <a:rPr lang="cs-CZ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cs-CZ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93</m:t>
                        </m:r>
                        <m:r>
                          <a:rPr lang="cs-CZ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1AAA24D-ED8F-4181-9220-0751FDFBF8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8155" y="2565079"/>
                <a:ext cx="1858026" cy="2796716"/>
              </a:xfrm>
              <a:blipFill>
                <a:blip r:embed="rId4"/>
                <a:stretch>
                  <a:fillRect l="-3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5F875B3E-1B9F-430F-8B4A-DD1255246314}"/>
                  </a:ext>
                </a:extLst>
              </p:cNvPr>
              <p:cNvSpPr txBox="1"/>
              <p:nvPr/>
            </p:nvSpPr>
            <p:spPr>
              <a:xfrm>
                <a:off x="3228802" y="2565079"/>
                <a:ext cx="8847720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                        5+?=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5+6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=5+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cs-CZ" sz="2000" b="0" i="1" dirty="0" smtClean="0">
                          <a:latin typeface="Cambria Math" panose="02040503050406030204" pitchFamily="18" charset="0"/>
                        </a:rPr>
                        <m:t>2+</m:t>
                      </m:r>
                      <m:r>
                        <a:rPr lang="cs-CZ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2000" b="0" i="0" dirty="0" smtClean="0">
                          <a:latin typeface="Cambria Math" panose="02040503050406030204" pitchFamily="18" charset="0"/>
                        </a:rPr>
                        <m:t>=3     3+?=</m:t>
                      </m:r>
                      <m:sSub>
                        <m:sSubPr>
                          <m:ctrlP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3+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3+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cs-CZ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cs-CZ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cs-CZ" sz="2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3=4     4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=4+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cs-CZ" sz="2000" dirty="0">
                  <a:ea typeface="Cambria Math" panose="02040503050406030204" pitchFamily="18" charset="0"/>
                </a:endParaRPr>
              </a:p>
              <a:p>
                <a:endParaRPr lang="cs-CZ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                       4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+?=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000" i="1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cs-CZ" sz="20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0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20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sz="2000" b="0" i="0" dirty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sz="2000" dirty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cs-CZ" sz="2000" b="0" i="0" dirty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sz="2000" dirty="0">
                          <a:latin typeface="Cambria Math" panose="02040503050406030204" pitchFamily="18" charset="0"/>
                        </a:rPr>
                        <m:t>+?=</m:t>
                      </m:r>
                      <m:sSub>
                        <m:sSubPr>
                          <m:ctrlPr>
                            <a:rPr lang="cs-CZ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2000" b="0" i="1" dirty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cs-CZ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</m:oMath>
                  </m:oMathPara>
                </a14:m>
                <a:endParaRPr lang="cs-CZ" sz="20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cs-CZ" sz="2000" dirty="0">
                    <a:solidFill>
                      <a:schemeClr val="tx1"/>
                    </a:solidFill>
                  </a:rPr>
                  <a:t>               </a:t>
                </a:r>
                <a14:m>
                  <m:oMath xmlns:m="http://schemas.openxmlformats.org/officeDocument/2006/math">
                    <m:r>
                      <a:rPr lang="cs-CZ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1</m:t>
                    </m:r>
                    <m:r>
                      <a:rPr lang="cs-CZ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+?=</m:t>
                    </m:r>
                    <m:sSub>
                      <m:sSub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cs-CZ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b>
                        <m: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cs-CZ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b>
                        <m: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cs-CZ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cs-CZ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e>
                      <m:sub>
                        <m:r>
                          <a:rPr lang="cs-CZ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endParaRPr lang="cs-CZ" sz="18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cs-CZ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5F875B3E-1B9F-430F-8B4A-DD1255246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802" y="2565079"/>
                <a:ext cx="8847720" cy="24929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5537BAEE-BC62-4663-A75E-4A611D2D4DC0}"/>
              </a:ext>
            </a:extLst>
          </p:cNvPr>
          <p:cNvSpPr txBox="1"/>
          <p:nvPr/>
        </p:nvSpPr>
        <p:spPr>
          <a:xfrm>
            <a:off x="836959" y="1641749"/>
            <a:ext cx="8847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dirty="0"/>
              <a:t>Stejným způsobem počítáme i v číselných soustavách s jiným </a:t>
            </a:r>
            <a:r>
              <a:rPr lang="cs-CZ"/>
              <a:t>základem.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/>
              <a:t>Odečtěte</a:t>
            </a:r>
            <a:r>
              <a:rPr lang="cs-CZ" dirty="0"/>
              <a:t>: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116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8B7BC-661A-476E-9D33-FFF5E8E3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/>
              <a:t>Příklad 24</a:t>
            </a:r>
            <a:r>
              <a:rPr lang="cs-CZ"/>
              <a:t> (k samostatnému řešení)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0FF3B28-B547-4D19-AB27-42BB21ED43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2171769"/>
                <a:ext cx="9603275" cy="43433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/>
                  <a:t>Odečtěte </a:t>
                </a:r>
                <a:r>
                  <a:rPr lang="cs-CZ" dirty="0"/>
                  <a:t>pod sebou.</a:t>
                </a:r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354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135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endParaRPr lang="cs-CZ" b="0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3412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543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3412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543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cs-CZ" b="0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𝐴𝐴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sz="1000" dirty="0"/>
                  <a:t>Výsledky: a)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216</m:t>
                        </m:r>
                      </m:e>
                      <m:sub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sz="1000" dirty="0"/>
                  <a:t>  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2425</m:t>
                        </m:r>
                      </m:e>
                      <m:sub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cs-CZ" sz="1000" dirty="0"/>
                  <a:t>, 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𝐸𝐶𝐹</m:t>
                        </m:r>
                      </m:e>
                      <m:sub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r>
                  <a:rPr lang="cs-CZ" sz="1000" dirty="0"/>
                  <a:t>, 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04</m:t>
                        </m:r>
                      </m:e>
                      <m:sub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cs-CZ" sz="700" dirty="0"/>
                  <a:t>.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0FF3B28-B547-4D19-AB27-42BB21ED43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2171769"/>
                <a:ext cx="9603275" cy="4343332"/>
              </a:xfrm>
              <a:blipFill>
                <a:blip r:embed="rId2"/>
                <a:stretch>
                  <a:fillRect l="-635" t="-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24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344A2-5D3D-4E5A-8270-5F755E2B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Násobení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9A035758-C794-441C-9639-88C20A53AF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1517715"/>
                <a:ext cx="9603275" cy="4666268"/>
              </a:xfrm>
            </p:spPr>
            <p:txBody>
              <a:bodyPr numCol="1"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dirty="0"/>
                  <a:t>Připomeňme násobení pod sebou v desítkové soustavě:</a:t>
                </a:r>
              </a:p>
              <a:p>
                <a:r>
                  <a:rPr lang="cs-CZ" dirty="0"/>
                  <a:t>činitel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dirty="0"/>
                  <a:t> činitel = součin</a:t>
                </a:r>
              </a:p>
              <a:p>
                <a:r>
                  <a:rPr lang="cs-CZ" dirty="0"/>
                  <a:t>nejprve násobíme první činitel jednotkami druhého činitele, následně desítkami, stovkami, … </a:t>
                </a:r>
              </a:p>
              <a:p>
                <a:pPr algn="just"/>
                <a:r>
                  <a:rPr lang="cs-CZ" dirty="0"/>
                  <a:t>vychází-li součin číslic řádu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dvojciferný, zapíšeme číslici na místě jednotek, číslici na místě desítek pak připočteme k součinu číslic řádu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b="0" dirty="0"/>
                  <a:t>          </a:t>
                </a:r>
                <a14:m>
                  <m:oMath xmlns:m="http://schemas.openxmlformats.org/officeDocument/2006/math">
                    <m:r>
                      <a:rPr lang="cs-CZ" sz="2200" b="0" i="1" smtClean="0">
                        <a:latin typeface="Cambria Math" panose="02040503050406030204" pitchFamily="18" charset="0"/>
                      </a:rPr>
                      <m:t>576</m:t>
                    </m:r>
                  </m:oMath>
                </a14:m>
                <a:br>
                  <a:rPr lang="cs-CZ" sz="2200" b="0" dirty="0"/>
                </a:br>
                <a:r>
                  <a:rPr lang="cs-CZ" sz="2200" b="0" dirty="0"/>
                  <a:t>      </a:t>
                </a:r>
                <a14:m>
                  <m:oMath xmlns:m="http://schemas.openxmlformats.org/officeDocument/2006/math">
                    <m:r>
                      <a:rPr lang="cs-CZ" sz="2200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200" b="0" i="1" u="sng" smtClean="0">
                        <a:latin typeface="Cambria Math" panose="02040503050406030204" pitchFamily="18" charset="0"/>
                      </a:rPr>
                      <m:t> 497</m:t>
                    </m:r>
                  </m:oMath>
                </a14:m>
                <a:br>
                  <a:rPr lang="cs-CZ" sz="2200" b="0" dirty="0"/>
                </a:br>
                <a:r>
                  <a:rPr lang="cs-CZ" sz="2200" b="0" dirty="0"/>
                  <a:t>      </a:t>
                </a:r>
                <a14:m>
                  <m:oMath xmlns:m="http://schemas.openxmlformats.org/officeDocument/2006/math">
                    <m:r>
                      <a:rPr lang="cs-CZ" sz="2200" b="0" i="0" smtClean="0">
                        <a:latin typeface="Cambria Math" panose="02040503050406030204" pitchFamily="18" charset="0"/>
                      </a:rPr>
                      <m:t> 4032</m:t>
                    </m:r>
                  </m:oMath>
                </a14:m>
                <a:br>
                  <a:rPr lang="cs-CZ" sz="2200" b="0" i="0" dirty="0">
                    <a:latin typeface="Cambria Math" panose="02040503050406030204" pitchFamily="18" charset="0"/>
                  </a:rPr>
                </a:br>
                <a:r>
                  <a:rPr lang="cs-CZ" sz="2200" b="0" i="0" dirty="0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cs-CZ" sz="2200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cs-CZ" sz="22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sz="2200">
                        <a:latin typeface="Cambria Math" panose="02040503050406030204" pitchFamily="18" charset="0"/>
                      </a:rPr>
                      <m:t>8</m:t>
                    </m:r>
                    <m:r>
                      <a:rPr lang="cs-CZ" sz="2200" b="0" i="0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br>
                  <a:rPr lang="cs-CZ" sz="2200" b="0" i="0" dirty="0">
                    <a:latin typeface="Cambria Math" panose="02040503050406030204" pitchFamily="18" charset="0"/>
                  </a:rPr>
                </a:br>
                <a:r>
                  <a:rPr lang="cs-CZ" sz="2200" b="0" i="0" dirty="0"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cs-CZ" sz="2200" b="0" i="0" u="sng" smtClean="0">
                        <a:latin typeface="Cambria Math" panose="02040503050406030204" pitchFamily="18" charset="0"/>
                      </a:rPr>
                      <m:t>230400</m:t>
                    </m:r>
                  </m:oMath>
                </a14:m>
                <a:br>
                  <a:rPr lang="cs-CZ" sz="2200" u="sng" dirty="0"/>
                </a:br>
                <a:r>
                  <a:rPr lang="cs-CZ" sz="2200" dirty="0"/>
                  <a:t>   </a:t>
                </a:r>
                <a14:m>
                  <m:oMath xmlns:m="http://schemas.openxmlformats.org/officeDocument/2006/math">
                    <m:r>
                      <a:rPr lang="cs-CZ" sz="2200" b="0" i="1" smtClean="0">
                        <a:latin typeface="Cambria Math" panose="02040503050406030204" pitchFamily="18" charset="0"/>
                      </a:rPr>
                      <m:t>286272</m:t>
                    </m:r>
                  </m:oMath>
                </a14:m>
                <a:r>
                  <a:rPr lang="cs-CZ" sz="2200" u="sng" dirty="0"/>
                  <a:t> </a:t>
                </a:r>
                <a:endParaRPr lang="cs-CZ" u="sng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9A035758-C794-441C-9639-88C20A53AF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1517715"/>
                <a:ext cx="9603275" cy="4666268"/>
              </a:xfrm>
              <a:blipFill>
                <a:blip r:embed="rId4"/>
                <a:stretch>
                  <a:fillRect l="-571" t="-654" r="-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07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A5E28-5554-48D0-A534-89BF67D7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209" y="816540"/>
            <a:ext cx="9603275" cy="1049235"/>
          </a:xfrm>
        </p:spPr>
        <p:txBody>
          <a:bodyPr/>
          <a:lstStyle/>
          <a:p>
            <a:r>
              <a:rPr lang="cs-CZ" u="sng"/>
              <a:t>Příklad 25</a:t>
            </a:r>
            <a:endParaRPr lang="cs-CZ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1AAA24D-ED8F-4181-9220-0751FDFBF8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2209" y="1515013"/>
                <a:ext cx="9603275" cy="4049991"/>
              </a:xfrm>
            </p:spPr>
            <p:txBody>
              <a:bodyPr numCol="1"/>
              <a:lstStyle/>
              <a:p>
                <a:pPr marL="0" indent="0">
                  <a:buNone/>
                </a:pPr>
                <a:r>
                  <a:rPr lang="cs-CZ" dirty="0"/>
                  <a:t>Stejným způsobem počítáme i v číselných soustavách s jiným základem.</a:t>
                </a:r>
              </a:p>
              <a:p>
                <a:pPr marL="0" indent="0">
                  <a:buNone/>
                </a:pPr>
                <a:r>
                  <a:rPr lang="cs-CZ"/>
                  <a:t>Vynásobte: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 325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cs-CZ" i="1" dirty="0">
                    <a:latin typeface="Cambria Math" panose="02040503050406030204" pitchFamily="18" charset="0"/>
                  </a:rPr>
                  <a:t> 		</a:t>
                </a:r>
                <a:br>
                  <a:rPr lang="cs-CZ" i="1" dirty="0">
                    <a:latin typeface="Cambria Math" panose="02040503050406030204" pitchFamily="18" charset="0"/>
                  </a:rPr>
                </a:br>
                <a:r>
                  <a:rPr lang="cs-CZ" i="1" dirty="0"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cs-CZ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u="sng" smtClean="0">
                            <a:latin typeface="Cambria Math" panose="02040503050406030204" pitchFamily="18" charset="0"/>
                          </a:rPr>
                          <m:t>124</m:t>
                        </m:r>
                      </m:e>
                      <m:sub>
                        <m:r>
                          <a:rPr lang="cs-CZ" b="0" i="1" u="sng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cs-CZ" dirty="0"/>
                  <a:t>		</a:t>
                </a:r>
                <a:br>
                  <a:rPr lang="cs-CZ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cs-CZ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163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  <m:oMath xmlns:m="http://schemas.openxmlformats.org/officeDocument/2006/math"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653</m:t>
                      </m:r>
                    </m:oMath>
                    <m:oMath xmlns:m="http://schemas.openxmlformats.org/officeDocument/2006/math">
                      <m:r>
                        <a:rPr lang="cs-CZ" b="0" i="1" u="sng" smtClean="0">
                          <a:latin typeface="Cambria Math" panose="02040503050406030204" pitchFamily="18" charset="0"/>
                        </a:rPr>
                        <m:t>325        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44266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br>
                  <a:rPr lang="cs-CZ" dirty="0"/>
                </a:b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1AAA24D-ED8F-4181-9220-0751FDFBF8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2209" y="1515013"/>
                <a:ext cx="9603275" cy="4049991"/>
              </a:xfrm>
              <a:blipFill>
                <a:blip r:embed="rId4"/>
                <a:stretch>
                  <a:fillRect l="-698" t="-3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5F875B3E-1B9F-430F-8B4A-DD1255246314}"/>
                  </a:ext>
                </a:extLst>
              </p:cNvPr>
              <p:cNvSpPr txBox="1"/>
              <p:nvPr/>
            </p:nvSpPr>
            <p:spPr>
              <a:xfrm>
                <a:off x="2990677" y="3185060"/>
                <a:ext cx="884772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cs-CZ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</m:t>
                      </m:r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+4∙3=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cs-CZ" sz="20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cs-CZ" sz="20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            1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1∙3=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cs-CZ" sz="2000" b="0" dirty="0">
                  <a:ea typeface="Cambria Math" panose="02040503050406030204" pitchFamily="18" charset="0"/>
                </a:endParaRPr>
              </a:p>
              <a:p>
                <a:endParaRPr lang="cs-CZ" sz="2000" dirty="0">
                  <a:ea typeface="Cambria Math" panose="02040503050406030204" pitchFamily="18" charset="0"/>
                </a:endParaRPr>
              </a:p>
              <a:p>
                <a:endParaRPr lang="cs-CZ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5F875B3E-1B9F-430F-8B4A-DD1255246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677" y="3185060"/>
                <a:ext cx="8847720" cy="16004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9577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8B7BC-661A-476E-9D33-FFF5E8E3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/>
              <a:t>Příklad 26</a:t>
            </a:r>
            <a:r>
              <a:rPr lang="cs-CZ"/>
              <a:t> (k samostatnému řešení)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0FF3B28-B547-4D19-AB27-42BB21ED43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2171768"/>
                <a:ext cx="9603275" cy="476635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/>
                  <a:t>Vynásobte</a:t>
                </a:r>
                <a:r>
                  <a:rPr lang="cs-CZ" dirty="0"/>
                  <a:t>:</a:t>
                </a:r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100101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1011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b="0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3204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513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92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cs-CZ" b="0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106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sz="1000" dirty="0"/>
                  <a:t>Výsledky: a)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110010111</m:t>
                        </m:r>
                      </m:e>
                      <m:sub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sz="1000" dirty="0"/>
                  <a:t>  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2533300</m:t>
                        </m:r>
                      </m:e>
                      <m:sub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cs-CZ" sz="1000" dirty="0"/>
                  <a:t>, 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273</m:t>
                        </m:r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cs-CZ" sz="1000" dirty="0"/>
                  <a:t>, 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88</m:t>
                        </m:r>
                      </m:e>
                      <m:sub>
                        <m:r>
                          <a:rPr lang="cs-CZ" sz="1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cs-CZ" sz="1000" dirty="0"/>
                  <a:t>.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0FF3B28-B547-4D19-AB27-42BB21ED43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2171768"/>
                <a:ext cx="9603275" cy="4766359"/>
              </a:xfrm>
              <a:blipFill>
                <a:blip r:embed="rId2"/>
                <a:stretch>
                  <a:fillRect l="-635" t="-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2002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344A2-5D3D-4E5A-8270-5F755E2B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Dělení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9A035758-C794-441C-9639-88C20A53AF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1517715"/>
                <a:ext cx="9603275" cy="4666268"/>
              </a:xfrm>
            </p:spPr>
            <p:txBody>
              <a:bodyPr numCol="1"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Připomeňme písemné dělení v desítkové soustavě:</a:t>
                </a:r>
              </a:p>
              <a:p>
                <a:r>
                  <a:rPr lang="cs-CZ" dirty="0"/>
                  <a:t>dělenec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cs-CZ" dirty="0"/>
                  <a:t> dělitel = (úplný/neúplný) podíl (zbytek)</a:t>
                </a:r>
              </a:p>
              <a:p>
                <a:pPr algn="just"/>
                <a:r>
                  <a:rPr lang="cs-CZ" dirty="0"/>
                  <a:t>zleva v dělenci zaškrtneme nejmenší číslo, do kterého se vejde dělitel, vydělíme dělitelem, výsledek zapíšeme a ke zbytku připíšeme další číslici </a:t>
                </a:r>
                <a:br>
                  <a:rPr lang="cs-CZ" dirty="0"/>
                </a:br>
                <a:r>
                  <a:rPr lang="cs-CZ" dirty="0"/>
                  <a:t>z dělence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249:9=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472 (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𝑧𝑏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. 1)</m:t>
                      </m:r>
                    </m:oMath>
                    <m:oMath xmlns:m="http://schemas.openxmlformats.org/officeDocument/2006/math"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64</m:t>
                      </m:r>
                    </m:oMath>
                    <m:oMath xmlns:m="http://schemas.openxmlformats.org/officeDocument/2006/math"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19</m:t>
                      </m:r>
                    </m:oMath>
                    <m:oMath xmlns:m="http://schemas.openxmlformats.org/officeDocument/2006/math"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9A035758-C794-441C-9639-88C20A53AF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1517715"/>
                <a:ext cx="9603275" cy="4666268"/>
              </a:xfrm>
              <a:blipFill>
                <a:blip r:embed="rId4"/>
                <a:stretch>
                  <a:fillRect l="-635" t="-261" r="-6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63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8A5E28-5554-48D0-A534-89BF67D7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69" y="773218"/>
            <a:ext cx="9603275" cy="1049235"/>
          </a:xfrm>
        </p:spPr>
        <p:txBody>
          <a:bodyPr/>
          <a:lstStyle/>
          <a:p>
            <a:r>
              <a:rPr lang="cs-CZ" u="sng"/>
              <a:t>Příklad 27</a:t>
            </a:r>
            <a:endParaRPr lang="cs-CZ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1AAA24D-ED8F-4181-9220-0751FDFBF8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1724698"/>
                <a:ext cx="9603275" cy="4372836"/>
              </a:xfrm>
            </p:spPr>
            <p:txBody>
              <a:bodyPr numCol="1"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dirty="0"/>
                  <a:t>Stejným způsobem počítáme i v číselných soustavách s jiným základem.</a:t>
                </a:r>
              </a:p>
              <a:p>
                <a:pPr marL="0" indent="0">
                  <a:buNone/>
                </a:pPr>
                <a:r>
                  <a:rPr lang="cs-CZ"/>
                  <a:t>Vydělte</a:t>
                </a:r>
                <a:r>
                  <a:rPr lang="cs-CZ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632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:5=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24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𝑧𝑏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. 0)</m:t>
                    </m:r>
                  </m:oMath>
                </a14:m>
                <a:r>
                  <a:rPr lang="cs-CZ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cs-CZ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:5=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𝑧𝑏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. 1)</m:t>
                    </m:r>
                  </m:oMath>
                </a14:m>
                <a:br>
                  <a:rPr lang="cs-CZ" b="0" dirty="0"/>
                </a:br>
                <a14:m>
                  <m:oMath xmlns:m="http://schemas.openxmlformats.org/officeDocument/2006/math">
                    <m:r>
                      <a:rPr lang="cs-CZ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cs-CZ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cs-CZ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:5=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𝑧𝑏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. 3</m:t>
                        </m:r>
                      </m:e>
                    </m:d>
                  </m:oMath>
                </a14:m>
                <a:br>
                  <a:rPr lang="cs-CZ" dirty="0"/>
                </a:br>
                <a14:m>
                  <m:oMath xmlns:m="http://schemas.openxmlformats.org/officeDocument/2006/math">
                    <m:r>
                      <a:rPr lang="cs-CZ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33</m:t>
                    </m:r>
                  </m:oMath>
                </a14:m>
                <a:r>
                  <a:rPr lang="cs-CZ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cs-CZ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:5=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𝑧𝑏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. 4</m:t>
                        </m:r>
                      </m:e>
                    </m:d>
                  </m:oMath>
                </a14:m>
                <a:br>
                  <a:rPr lang="cs-CZ" b="0" dirty="0"/>
                </a:br>
                <a14:m>
                  <m:oMath xmlns:m="http://schemas.openxmlformats.org/officeDocument/2006/math">
                    <m:r>
                      <a:rPr lang="cs-CZ" b="0" i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42</m:t>
                    </m:r>
                  </m:oMath>
                </a14:m>
                <a:r>
                  <a:rPr lang="cs-CZ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cs-CZ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:5=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𝑧𝑏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. 0)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Zkouška: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   4246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cs-CZ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5</m:t>
                      </m:r>
                    </m:oMath>
                  </m:oMathPara>
                </a14:m>
                <a:br>
                  <a:rPr lang="cs-CZ" b="0" u="sng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30632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cs-CZ" dirty="0"/>
                  <a:t>		   </a:t>
                </a:r>
                <a:br>
                  <a:rPr lang="cs-CZ" dirty="0"/>
                </a:b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1AAA24D-ED8F-4181-9220-0751FDFBF8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1724698"/>
                <a:ext cx="9603275" cy="4372836"/>
              </a:xfrm>
              <a:blipFill>
                <a:blip r:embed="rId4"/>
                <a:stretch>
                  <a:fillRect l="-571" t="-6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>
            <a:extLst>
              <a:ext uri="{FF2B5EF4-FFF2-40B4-BE49-F238E27FC236}">
                <a16:creationId xmlns:a16="http://schemas.microsoft.com/office/drawing/2014/main" id="{5F875B3E-1B9F-430F-8B4A-DD1255246314}"/>
              </a:ext>
            </a:extLst>
          </p:cNvPr>
          <p:cNvSpPr txBox="1"/>
          <p:nvPr/>
        </p:nvSpPr>
        <p:spPr>
          <a:xfrm>
            <a:off x="3501394" y="6097534"/>
            <a:ext cx="88477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>
              <a:ea typeface="Cambria Math" panose="02040503050406030204" pitchFamily="18" charset="0"/>
            </a:endParaRPr>
          </a:p>
          <a:p>
            <a:endParaRPr lang="cs-CZ" b="0" dirty="0">
              <a:ea typeface="Cambria Math" panose="020405030504060302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256B6E0-DCB9-424B-899D-6AA7AD3A6D16}"/>
              </a:ext>
            </a:extLst>
          </p:cNvPr>
          <p:cNvSpPr txBox="1"/>
          <p:nvPr/>
        </p:nvSpPr>
        <p:spPr>
          <a:xfrm>
            <a:off x="5717356" y="296944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733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BED19-3A1F-4B34-90AA-D1941B4B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/>
              <a:t>Jednoznačnost zápisu čísla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9CD2EDD-718B-46ED-BC12-9DBDFB62FD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1432874"/>
                <a:ext cx="9603275" cy="403347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cs-CZ" dirty="0"/>
                  <a:t>Jedním z důsledků věty 1 je ten, že pro zapsání jakéhokoli přirozeného čísla v číselné soustavě o základu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cs-CZ" dirty="0"/>
                  <a:t> potřebujeme právě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cs-CZ" dirty="0"/>
                  <a:t> symbolů. Těmito symboly jsou pro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cs-CZ" dirty="0"/>
                  <a:t> jednotlivé číslice, například pro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cs-CZ" dirty="0"/>
                  <a:t> využíváme číslice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0, 1, 2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 marL="0" indent="0" algn="just">
                  <a:buNone/>
                </a:pPr>
                <a:r>
                  <a:rPr lang="cs-CZ" dirty="0"/>
                  <a:t>Problém nastává pro soustavy o základu vyšším než 10. Pak volíme za další symboly postupně písmena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dirty="0"/>
                  <a:t> případně i další. Tedy pro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cs-CZ" dirty="0"/>
                  <a:t> využíváme k zapsání čísla symboly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0, 1, 2, 3, 4, 5, 6, 7, 8, 9, 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cs-CZ" dirty="0"/>
                  <a:t>, kde například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r>
                  <a:rPr lang="cs-CZ" dirty="0"/>
                  <a:t>Stojí za povšimnutí, že v číselné soustavě o základu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cs-CZ" dirty="0"/>
                  <a:t> má nejvyšší použitelná číslice (symbol) hodnotu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cs-CZ" dirty="0"/>
                  <a:t>, například v čísle vyjádřeném v číselné soustavě o základu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cs-CZ" dirty="0"/>
                  <a:t> se nikdy neobjeví číslice 8. </a:t>
                </a:r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9CD2EDD-718B-46ED-BC12-9DBDFB62FD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1432874"/>
                <a:ext cx="9603275" cy="4033471"/>
              </a:xfrm>
              <a:blipFill>
                <a:blip r:embed="rId2"/>
                <a:stretch>
                  <a:fillRect l="-635" t="-151" r="-635" b="-10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0887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8B7BC-661A-476E-9D33-FFF5E8E3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Příklad 28 </a:t>
            </a:r>
            <a:r>
              <a:rPr lang="cs-CZ" dirty="0"/>
              <a:t>(k samostatnému řešení)</a:t>
            </a:r>
            <a:endParaRPr lang="cs-CZ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0FF3B28-B547-4D19-AB27-42BB21ED43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2171768"/>
                <a:ext cx="9603275" cy="476635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/>
                  <a:t>Vydělte</a:t>
                </a:r>
                <a:r>
                  <a:rPr lang="cs-CZ" dirty="0"/>
                  <a:t>:</a:t>
                </a:r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1002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cs-CZ" b="0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3204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:4</m:t>
                    </m:r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06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:7</m:t>
                    </m:r>
                  </m:oMath>
                </a14:m>
                <a:endParaRPr lang="cs-CZ" b="0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:9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sz="700" dirty="0"/>
                  <a:t>Výsledky: a)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112</m:t>
                        </m:r>
                      </m:e>
                      <m:sub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𝑧𝑏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. 1),</m:t>
                    </m:r>
                  </m:oMath>
                </a14:m>
                <a:r>
                  <a:rPr lang="cs-CZ" sz="700" dirty="0"/>
                  <a:t>  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501</m:t>
                        </m:r>
                      </m:e>
                      <m:sub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cs-CZ" sz="700" dirty="0"/>
                  <a:t>, 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852</m:t>
                        </m:r>
                      </m:e>
                      <m:sub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𝑧𝑏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. 4)</m:t>
                    </m:r>
                  </m:oMath>
                </a14:m>
                <a:r>
                  <a:rPr lang="cs-CZ" sz="700" dirty="0"/>
                  <a:t>, 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b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𝑧𝑏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. 1)</m:t>
                    </m:r>
                  </m:oMath>
                </a14:m>
                <a:r>
                  <a:rPr lang="cs-CZ" sz="700" dirty="0"/>
                  <a:t>.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0FF3B28-B547-4D19-AB27-42BB21ED43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2171768"/>
                <a:ext cx="9603275" cy="4766359"/>
              </a:xfrm>
              <a:blipFill>
                <a:blip r:embed="rId2"/>
                <a:stretch>
                  <a:fillRect l="-635" t="-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1180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94E784-E914-4AF7-9094-C06443903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/>
              <a:t>Příklad 29</a:t>
            </a:r>
            <a:r>
              <a:rPr lang="cs-CZ"/>
              <a:t> (k samostatnému řešení)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5157EA8-D62D-4AFE-869A-1738340049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1611984"/>
                <a:ext cx="9603275" cy="3854361"/>
              </a:xfrm>
            </p:spPr>
            <p:txBody>
              <a:bodyPr numCol="2">
                <a:normAutofit/>
              </a:bodyPr>
              <a:lstStyle/>
              <a:p>
                <a:pPr marL="0" indent="0">
                  <a:buNone/>
                </a:pPr>
                <a:r>
                  <a:rPr lang="cs-CZ"/>
                  <a:t>Vypočítejte</a:t>
                </a:r>
                <a:r>
                  <a:rPr lang="cs-CZ" dirty="0"/>
                  <a:t>:</a:t>
                </a:r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534042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343445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cs-CZ" b="0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1011011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11001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b="0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42110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2103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2330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103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cs-CZ" b="0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534042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343445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cs-CZ" b="0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1011011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11001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b="0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2330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103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42110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2103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4504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121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cs-CZ" b="0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212011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cs-CZ" b="0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2330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cs-CZ" b="0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40432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cs-CZ" b="0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12345013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5157EA8-D62D-4AFE-869A-1738340049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1611984"/>
                <a:ext cx="9603275" cy="3854361"/>
              </a:xfrm>
              <a:blipFill>
                <a:blip r:embed="rId2"/>
                <a:stretch>
                  <a:fillRect l="-635" t="-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9FC54734-C923-4047-8321-B3E9E9A27551}"/>
                  </a:ext>
                </a:extLst>
              </p:cNvPr>
              <p:cNvSpPr txBox="1"/>
              <p:nvPr/>
            </p:nvSpPr>
            <p:spPr>
              <a:xfrm>
                <a:off x="1130270" y="6125005"/>
                <a:ext cx="838007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Výsledky: </a:t>
                </a:r>
                <a14:m>
                  <m:oMath xmlns:m="http://schemas.openxmlformats.org/officeDocument/2006/math"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cs-CZ" sz="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1321531</m:t>
                        </m:r>
                      </m:e>
                      <m:sub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cs-CZ" sz="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1000010</m:t>
                        </m:r>
                      </m:e>
                      <m:sub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cs-CZ" sz="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40002</m:t>
                        </m:r>
                      </m:e>
                      <m:sub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cs-CZ" sz="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2221</m:t>
                        </m:r>
                      </m:e>
                      <m:sub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cs-CZ" sz="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150153</m:t>
                        </m:r>
                      </m:e>
                      <m:sub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cs-CZ" sz="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100011100011</m:t>
                        </m:r>
                      </m:e>
                      <m:sub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cs-CZ" sz="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313310</m:t>
                        </m:r>
                      </m:e>
                      <m:sub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cs-CZ" sz="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144212330</m:t>
                        </m:r>
                      </m:e>
                      <m:sub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cs-CZ" sz="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1033424</m:t>
                        </m:r>
                      </m:e>
                      <m:sub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cs-CZ" sz="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102120</m:t>
                        </m:r>
                      </m:e>
                      <m:sub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cs-CZ" sz="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𝑧𝑏</m:t>
                        </m:r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. 1</m:t>
                        </m:r>
                      </m:e>
                    </m:d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cs-CZ" sz="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332</m:t>
                        </m:r>
                      </m:e>
                      <m:sub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𝑧𝑏</m:t>
                        </m:r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. 2</m:t>
                        </m:r>
                      </m:e>
                    </m:d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cs-CZ" sz="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11442</m:t>
                        </m:r>
                      </m:e>
                      <m:sub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𝑧𝑏</m:t>
                        </m:r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. 1</m:t>
                        </m:r>
                      </m:e>
                    </m:d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cs-CZ" sz="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1421001</m:t>
                        </m:r>
                      </m:e>
                      <m:sub>
                        <m:r>
                          <a:rPr lang="cs-CZ" sz="7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𝑧𝑏</m:t>
                    </m:r>
                    <m:r>
                      <a:rPr lang="cs-CZ" sz="700" b="0" i="1" smtClean="0">
                        <a:latin typeface="Cambria Math" panose="02040503050406030204" pitchFamily="18" charset="0"/>
                      </a:rPr>
                      <m:t>. 4)</m:t>
                    </m:r>
                  </m:oMath>
                </a14:m>
                <a:endParaRPr lang="cs-CZ" sz="1400" dirty="0"/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9FC54734-C923-4047-8321-B3E9E9A27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270" y="6125005"/>
                <a:ext cx="8380070" cy="415498"/>
              </a:xfrm>
              <a:prstGeom prst="rect">
                <a:avLst/>
              </a:prstGeom>
              <a:blipFill>
                <a:blip r:embed="rId3"/>
                <a:stretch>
                  <a:fillRect l="-218" t="-29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0881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C4DB96-4092-4F57-B8E5-DE591BD06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Na závěr: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B760A1-29A3-45AE-AB57-C6CBA36DA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Pokud jste vše spočítali, můžete si za odměnu přehrát písničku </a:t>
            </a:r>
          </a:p>
          <a:p>
            <a:pPr marL="0" indent="0" algn="just">
              <a:buNone/>
            </a:pPr>
            <a:r>
              <a:rPr lang="cs-CZ" dirty="0">
                <a:sym typeface="Wingdings" panose="05000000000000000000" pitchFamily="2" charset="2"/>
                <a:hlinkClick r:id="rId2"/>
              </a:rPr>
              <a:t>https://www.youtube.com/watch?v=UIKGV2cTgqA</a:t>
            </a:r>
            <a:endParaRPr lang="cs-CZ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cs-CZ" dirty="0">
                <a:sym typeface="Wingdings" panose="05000000000000000000" pitchFamily="2" charset="2"/>
              </a:rPr>
              <a:t>(Tom </a:t>
            </a:r>
            <a:r>
              <a:rPr lang="cs-CZ" dirty="0" err="1">
                <a:sym typeface="Wingdings" panose="05000000000000000000" pitchFamily="2" charset="2"/>
              </a:rPr>
              <a:t>Lehrer</a:t>
            </a:r>
            <a:r>
              <a:rPr lang="cs-CZ" dirty="0">
                <a:sym typeface="Wingdings" panose="05000000000000000000" pitchFamily="2" charset="2"/>
              </a:rPr>
              <a:t>, „New </a:t>
            </a:r>
            <a:r>
              <a:rPr lang="cs-CZ" dirty="0" err="1">
                <a:sym typeface="Wingdings" panose="05000000000000000000" pitchFamily="2" charset="2"/>
              </a:rPr>
              <a:t>Math</a:t>
            </a:r>
            <a:r>
              <a:rPr lang="cs-CZ" dirty="0">
                <a:sym typeface="Wingdings" panose="05000000000000000000" pitchFamily="2" charset="2"/>
              </a:rPr>
              <a:t>“)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750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69F725-91D3-47E8-945A-23601197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Příklad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C63EE93-928B-4E7D-8D71-DEC3E60A69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1621410"/>
                <a:ext cx="9603275" cy="38449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/>
                  <a:t>Zapište </a:t>
                </a:r>
                <a:r>
                  <a:rPr lang="cs-CZ" dirty="0"/>
                  <a:t>čísla rozvinutým zápisem v dané soustavě.</a:t>
                </a:r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Řešení:</a:t>
                </a:r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+7∙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C63EE93-928B-4E7D-8D71-DEC3E60A6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1621410"/>
                <a:ext cx="9603275" cy="3844935"/>
              </a:xfrm>
              <a:blipFill>
                <a:blip r:embed="rId4"/>
                <a:stretch>
                  <a:fillRect l="-635" t="-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06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81264" y="953325"/>
            <a:ext cx="10252281" cy="535842"/>
          </a:xfrm>
        </p:spPr>
        <p:txBody>
          <a:bodyPr/>
          <a:lstStyle/>
          <a:p>
            <a:r>
              <a:rPr lang="cs-CZ" u="sng"/>
              <a:t>Příklad 3</a:t>
            </a:r>
            <a:endParaRPr lang="en-GB" u="sn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481264" y="1489167"/>
                <a:ext cx="10684042" cy="397717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cs-CZ"/>
                  <a:t>Trojciferné číslo zapsané v desítkové soustavě je zakončeno číslicí 4. Přesuneme-li ji na první místo a ostatní dvě číslice ponecháme beze změny, dostaneme číslo, které je o 81 menší než původní číslo. Určete původní číslo.</a:t>
                </a:r>
              </a:p>
              <a:p>
                <a:pPr marL="0" indent="0">
                  <a:buNone/>
                </a:pPr>
                <a:r>
                  <a:rPr lang="cs-CZ" i="1"/>
                  <a:t>Řešení</a:t>
                </a:r>
                <a:r>
                  <a:rPr lang="cs-CZ" i="1" dirty="0"/>
                  <a:t>:</a:t>
                </a:r>
              </a:p>
              <a:p>
                <a:pPr marL="0" indent="0">
                  <a:buNone/>
                </a:pPr>
                <a:r>
                  <a:rPr lang="cs-CZ"/>
                  <a:t>Původní </a:t>
                </a:r>
                <a:r>
                  <a:rPr lang="cs-CZ" dirty="0"/>
                  <a:t>číslo:	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4=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br>
                  <a:rPr lang="cs-CZ" dirty="0"/>
                </a:br>
                <a:r>
                  <a:rPr lang="cs-CZ" dirty="0"/>
                  <a:t>Nové číslo:    	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=4∙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Platí:                  </a:t>
                </a:r>
                <a14:m>
                  <m:oMath xmlns:m="http://schemas.openxmlformats.org/officeDocument/2006/math">
                    <m:r>
                      <a:rPr lang="cs-CZ"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4−81=4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br>
                  <a:rPr lang="cs-CZ" dirty="0"/>
                </a:br>
                <a:r>
                  <a:rPr lang="cs-CZ" dirty="0"/>
                  <a:t>	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−81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br>
                  <a:rPr lang="cs-CZ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cs-CZ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100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+10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−77=400+10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br>
                  <a:rPr lang="cs-CZ" dirty="0"/>
                </a:br>
                <a:r>
                  <a:rPr lang="cs-CZ" dirty="0"/>
                  <a:t>	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=53</m:t>
                    </m:r>
                  </m:oMath>
                </a14:m>
                <a:r>
                  <a:rPr lang="cs-CZ" dirty="0"/>
                  <a:t>	 </a:t>
                </a:r>
              </a:p>
              <a:p>
                <a:pPr marL="0" indent="0">
                  <a:buNone/>
                </a:pPr>
                <a:r>
                  <a:rPr lang="cs-CZ" dirty="0"/>
                  <a:t>Víme, že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/>
                  <a:t> jsou jednociferná přirozená čísla, zkoušíme tedy možnosti: </a:t>
                </a:r>
                <a:br>
                  <a:rPr lang="cs-CZ" dirty="0"/>
                </a:br>
                <a:r>
                  <a:rPr lang="cs-CZ" dirty="0"/>
                  <a:t>je-li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=1 →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=43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=2→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=33, 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=3→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=23, 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=4→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=13, 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=5→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Vyšší hodnoty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dirty="0"/>
                  <a:t> nepřicházejí v úvahu, pak by muselo být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/>
                  <a:t> záporné. Hledané číslo je tedy 534.</a:t>
                </a:r>
              </a:p>
              <a:p>
                <a:pPr marL="0" indent="0">
                  <a:buNone/>
                </a:pPr>
                <a:endParaRPr lang="en-GB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1264" y="1489167"/>
                <a:ext cx="10684042" cy="3977178"/>
              </a:xfrm>
              <a:blipFill>
                <a:blip r:embed="rId3"/>
                <a:stretch>
                  <a:fillRect l="-342" t="-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955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EBF13-2205-4EC1-BC74-11395AD9D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Příklad 4 </a:t>
            </a:r>
            <a:r>
              <a:rPr lang="cs-CZ" dirty="0"/>
              <a:t>(k samostatnému řešení)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91F8AE-EC33-4D7E-93B8-603BE6B9F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8"/>
            <a:ext cx="9603275" cy="44647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Které dvojciferné číslo zapsané v desítkové soustavě se po vzájemné záměně cifer zmenší o 36?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Jiný způsob: zápis zadání pomocí </a:t>
            </a:r>
            <a:r>
              <a:rPr lang="cs-CZ" b="1" dirty="0" err="1"/>
              <a:t>algebrogramu</a:t>
            </a:r>
            <a:r>
              <a:rPr lang="cs-CZ" b="1" dirty="0"/>
              <a:t> a řešení úvahou:</a:t>
            </a:r>
          </a:p>
          <a:p>
            <a:pPr marL="0" indent="0">
              <a:buNone/>
            </a:pPr>
            <a:r>
              <a:rPr lang="cs-CZ" dirty="0"/>
              <a:t>	  AB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u="sng" dirty="0"/>
              <a:t>- BA</a:t>
            </a:r>
          </a:p>
          <a:p>
            <a:pPr marL="0" indent="0">
              <a:buNone/>
            </a:pPr>
            <a:r>
              <a:rPr lang="cs-CZ" dirty="0"/>
              <a:t>	  36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000" dirty="0"/>
              <a:t>Výsledek: Takových čísel existuje více, jsou to čísla 40, 51, 62, 73, 84 a 95.</a:t>
            </a:r>
          </a:p>
        </p:txBody>
      </p:sp>
    </p:spTree>
    <p:extLst>
      <p:ext uri="{BB962C8B-B14F-4D97-AF65-F5344CB8AC3E}">
        <p14:creationId xmlns:p14="http://schemas.microsoft.com/office/powerpoint/2010/main" val="821539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4ED01-667F-47D6-9CCD-5D9AEA1F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1391656"/>
            <a:ext cx="9603275" cy="1049235"/>
          </a:xfrm>
        </p:spPr>
        <p:txBody>
          <a:bodyPr/>
          <a:lstStyle/>
          <a:p>
            <a:r>
              <a:rPr lang="cs-CZ" dirty="0"/>
              <a:t>Převody zápisů přirozených čísel z jedné číselné soustavy </a:t>
            </a:r>
            <a:r>
              <a:rPr lang="cs-CZ"/>
              <a:t>do druhé: typy příkladů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4266F3D-75E4-448A-A931-0489CF1F81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2714625"/>
                <a:ext cx="9603275" cy="2751719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s-CZ" dirty="0"/>
                  <a:t>Převod ze soustavy o základu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≠10</m:t>
                    </m:r>
                  </m:oMath>
                </a14:m>
                <a:r>
                  <a:rPr lang="cs-CZ" dirty="0"/>
                  <a:t> do desítkové soustavy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s-CZ" dirty="0"/>
                  <a:t>Převod z desítkové soustavy do soustavy o základu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≠10</m:t>
                    </m:r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cs-CZ" dirty="0"/>
                  <a:t>Převod ze soustavy o základu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≠10</m:t>
                    </m:r>
                  </m:oMath>
                </a14:m>
                <a:r>
                  <a:rPr lang="cs-CZ" dirty="0"/>
                  <a:t> do soustavy o základu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´≠10</m:t>
                    </m:r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rabicPeriod"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4266F3D-75E4-448A-A931-0489CF1F81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2714625"/>
                <a:ext cx="9603275" cy="2751719"/>
              </a:xfrm>
              <a:blipFill>
                <a:blip r:embed="rId4"/>
                <a:stretch>
                  <a:fillRect l="-635" t="-2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47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0047E689-F784-4F63-84F1-DD7FA2E1F66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cs-CZ" b="1" dirty="0"/>
                  <a:t>Převod ze soustavy o základu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cs-CZ" b="1" dirty="0"/>
                  <a:t> do desítkové      soustavy</a:t>
                </a:r>
                <a:br>
                  <a:rPr lang="cs-CZ" dirty="0"/>
                </a:br>
                <a:endParaRPr lang="cs-CZ" dirty="0"/>
              </a:p>
            </p:txBody>
          </p:sp>
        </mc:Choice>
        <mc:Fallback xmlns="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0047E689-F784-4F63-84F1-DD7FA2E1F6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332" t="-10405" r="-2538" b="-5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C97ACAB-2748-439F-A492-C25EDB6EE6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2002560"/>
                <a:ext cx="9603275" cy="4068302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cs-CZ" dirty="0"/>
                  <a:t>Převod budeme provádět s využitím věty 1, číslo v původní číselné soustavě zapíšeme pomocí rozvinutého zápisu a následně spočítáme hodnotu v desítkové soustavě.</a:t>
                </a:r>
              </a:p>
              <a:p>
                <a:pPr marL="0" indent="0">
                  <a:buNone/>
                </a:pPr>
                <a:r>
                  <a:rPr lang="cs-CZ" b="1" u="sng" dirty="0"/>
                  <a:t>Příklad 5:</a:t>
                </a:r>
                <a:r>
                  <a:rPr lang="cs-CZ" b="1" dirty="0"/>
                  <a:t> </a:t>
                </a:r>
                <a:r>
                  <a:rPr lang="cs-CZ" dirty="0"/>
                  <a:t>Převeďte do zápisu v desítkové soustavě.</a:t>
                </a:r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10201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175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Řešení:</a:t>
                </a:r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10201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=81+0+18+0+1=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cs-CZ" b="0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175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+7∙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=64+56+5=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125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cs-CZ" dirty="0"/>
              </a:p>
              <a:p>
                <a:pPr marL="457200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+12∙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=2560+80+12=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2652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EC97ACAB-2748-439F-A492-C25EDB6EE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2002560"/>
                <a:ext cx="9603275" cy="4068302"/>
              </a:xfrm>
              <a:blipFill>
                <a:blip r:embed="rId5"/>
                <a:stretch>
                  <a:fillRect l="-381" t="-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70051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erie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1856</TotalTime>
  <Words>3630</Words>
  <Application>Microsoft Office PowerPoint</Application>
  <PresentationFormat>Širokoúhlá obrazovka</PresentationFormat>
  <Paragraphs>384</Paragraphs>
  <Slides>42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Calibri</vt:lpstr>
      <vt:lpstr>Cambria Math</vt:lpstr>
      <vt:lpstr>Century Gothic</vt:lpstr>
      <vt:lpstr>Galerie</vt:lpstr>
      <vt:lpstr>Číselné soustavy</vt:lpstr>
      <vt:lpstr>Jednoznačnost vyjádření čísla v číselné soustavě</vt:lpstr>
      <vt:lpstr>Příklad 1</vt:lpstr>
      <vt:lpstr>Jednoznačnost zápisu čísla</vt:lpstr>
      <vt:lpstr>Příklad 2</vt:lpstr>
      <vt:lpstr>Příklad 3</vt:lpstr>
      <vt:lpstr>Příklad 4 (k samostatnému řešení)</vt:lpstr>
      <vt:lpstr>Převody zápisů přirozených čísel z jedné číselné soustavy do druhé: typy příkladů</vt:lpstr>
      <vt:lpstr>Převod ze soustavy o základu z≠10 do desítkové      soustavy </vt:lpstr>
      <vt:lpstr>Příklad 6 (k samostatnému řešení)</vt:lpstr>
      <vt:lpstr>Převod z desítkové soustavy do soustavy o základu z≠10 </vt:lpstr>
      <vt:lpstr>I. Metoda dělení mocninami základu</vt:lpstr>
      <vt:lpstr>Příklad 8 (k samostatnému řešení)</vt:lpstr>
      <vt:lpstr>II. Metoda postupného dělení základem</vt:lpstr>
      <vt:lpstr>Příklad 10 (k samostatnému řešení)</vt:lpstr>
      <vt:lpstr>III. Metoda grafická</vt:lpstr>
      <vt:lpstr>Příklad 12 (k samostatnému řešení)</vt:lpstr>
      <vt:lpstr>Převod ze soustavy o základu z≠10 do soustavy o základu z´≠10 </vt:lpstr>
      <vt:lpstr>Příklad 13</vt:lpstr>
      <vt:lpstr>Příklad 13 </vt:lpstr>
      <vt:lpstr>Další příklady k samostatnému řešení</vt:lpstr>
      <vt:lpstr>Příklad 16 (k samostatnému řešení)</vt:lpstr>
      <vt:lpstr>Příklad 17 (k samostatnému řešení)</vt:lpstr>
      <vt:lpstr>Příklad 18</vt:lpstr>
      <vt:lpstr>Příklad 19 (k samostatnému řešení)</vt:lpstr>
      <vt:lpstr>Počítání po jedné v pozičních soustavách s různými základy </vt:lpstr>
      <vt:lpstr>Čísla ve dvanáctkové a šestnáctkové soustavě</vt:lpstr>
      <vt:lpstr>Prezentace aplikace PowerPoint</vt:lpstr>
      <vt:lpstr>Sčítání</vt:lpstr>
      <vt:lpstr>Příklad 21</vt:lpstr>
      <vt:lpstr>Příklad 22 (k samostatnému řešení)</vt:lpstr>
      <vt:lpstr>Odčítání</vt:lpstr>
      <vt:lpstr>Příklad 23</vt:lpstr>
      <vt:lpstr>Příklad 24 (k samostatnému řešení)</vt:lpstr>
      <vt:lpstr>Násobení</vt:lpstr>
      <vt:lpstr>Příklad 25</vt:lpstr>
      <vt:lpstr>Příklad 26 (k samostatnému řešení)</vt:lpstr>
      <vt:lpstr>Dělení</vt:lpstr>
      <vt:lpstr>Příklad 27</vt:lpstr>
      <vt:lpstr>Příklad 28 (k samostatnému řešení)</vt:lpstr>
      <vt:lpstr>Příklad 29 (k samostatnému řešení)</vt:lpstr>
      <vt:lpstr>Na závěr: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Petra Bušková</dc:creator>
  <cp:lastModifiedBy>Petra Bušková</cp:lastModifiedBy>
  <cp:revision>54</cp:revision>
  <dcterms:created xsi:type="dcterms:W3CDTF">2020-10-14T06:59:53Z</dcterms:created>
  <dcterms:modified xsi:type="dcterms:W3CDTF">2022-09-22T14:23:07Z</dcterms:modified>
</cp:coreProperties>
</file>