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90941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196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277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1425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8789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8835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624603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878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4265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1532-5CD7-4E28-BA0C-AE675F30E576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30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1065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106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7876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87507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6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49144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0976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421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FB31CB54-1D55-4976-82E1-407AD8A8242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48708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2FE69-6245-40D2-BF39-E2BC345DA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Обучение фонетике русского языка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9841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95706-B37C-4C29-AE98-E203FA07E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50367"/>
          </a:xfrm>
        </p:spPr>
        <p:txBody>
          <a:bodyPr>
            <a:normAutofit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фонетической грамотности 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1D1FE-E2A7-444C-931A-973A662FC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898" y="2330623"/>
            <a:ext cx="10267932" cy="3628417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3.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Закрепление и коррекция навыков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состоит из периодического повторения выработанных </a:t>
            </a:r>
            <a:r>
              <a:rPr lang="ru-RU" sz="2400" dirty="0" smtClean="0"/>
              <a:t>раньше слуховых и </a:t>
            </a:r>
            <a:r>
              <a:rPr lang="ru-RU" sz="2400" dirty="0"/>
              <a:t>произносительных навыков и из расширения значения некоторых элементов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/>
              <a:t> учащиеся знакомятся, например, с правилами литературного произношения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/>
              <a:t> важный момент – наличие прочной и качественной основы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/>
              <a:t> периодическое повторение помогает автоматизации произношения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63179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95706-B37C-4C29-AE98-E203FA07E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50367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фонетических упражнений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1D1FE-E2A7-444C-931A-973A662FC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914" y="2325756"/>
            <a:ext cx="10908590" cy="371723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600" u="sng" dirty="0"/>
              <a:t> Слуховые</a:t>
            </a:r>
            <a:r>
              <a:rPr lang="ru-RU" sz="2200" dirty="0"/>
              <a:t> – развитие фонологического слуха учащихся и автоматизация их слуховых навыков.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/>
              <a:t> </a:t>
            </a:r>
            <a:r>
              <a:rPr lang="ru-RU" sz="2600" u="sng" dirty="0"/>
              <a:t>Имитативные</a:t>
            </a:r>
            <a:r>
              <a:rPr lang="ru-RU" sz="2200" dirty="0"/>
              <a:t> – помогают развивать слухопроизносительные навыки и навыки самоконтроля.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600" dirty="0"/>
              <a:t> </a:t>
            </a:r>
            <a:r>
              <a:rPr lang="ru-RU" sz="2600" u="sng" dirty="0"/>
              <a:t>Артикуляционные</a:t>
            </a:r>
            <a:r>
              <a:rPr lang="ru-RU" sz="2600" dirty="0"/>
              <a:t> </a:t>
            </a:r>
            <a:r>
              <a:rPr lang="ru-RU" sz="2200" dirty="0"/>
              <a:t>– улучшение навыков произношения элементов звуковой системы языка.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/>
              <a:t> </a:t>
            </a:r>
            <a:r>
              <a:rPr lang="ru-RU" sz="2600" u="sng" dirty="0"/>
              <a:t>Аналитические</a:t>
            </a:r>
            <a:r>
              <a:rPr lang="ru-RU" sz="2200" dirty="0"/>
              <a:t> </a:t>
            </a:r>
            <a:r>
              <a:rPr lang="cs-CZ" sz="2200" dirty="0"/>
              <a:t>– </a:t>
            </a:r>
            <a:r>
              <a:rPr lang="ru-RU" sz="2200" dirty="0"/>
              <a:t>реализация предполагает сознательных подход к работе над элементами звуковой системы русского языка</a:t>
            </a:r>
            <a:r>
              <a:rPr lang="cs-CZ" sz="2200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 </a:t>
            </a:r>
            <a:r>
              <a:rPr lang="ru-RU" sz="2600" u="sng" dirty="0"/>
              <a:t>Условно-коммуникативные упр. с фонетической направленностью </a:t>
            </a:r>
            <a:r>
              <a:rPr lang="cs-CZ" sz="2200" dirty="0"/>
              <a:t>– </a:t>
            </a:r>
            <a:r>
              <a:rPr lang="ru-RU" sz="2200" dirty="0"/>
              <a:t>учащиеся должны</a:t>
            </a:r>
            <a:r>
              <a:rPr lang="cs-CZ" sz="2200" dirty="0"/>
              <a:t> </a:t>
            </a:r>
            <a:r>
              <a:rPr lang="ru-RU" sz="2200" dirty="0"/>
              <a:t>использовать нужные единицы фонемного или просодического уровня звуковой системы ру</a:t>
            </a:r>
            <a:r>
              <a:rPr lang="cs-CZ" sz="2200" dirty="0"/>
              <a:t>.</a:t>
            </a:r>
            <a:r>
              <a:rPr lang="ru-RU" sz="2200" dirty="0"/>
              <a:t> яз</a:t>
            </a:r>
            <a:r>
              <a:rPr lang="cs-CZ" sz="2200" dirty="0"/>
              <a:t>.</a:t>
            </a:r>
            <a:endParaRPr lang="ru-RU" sz="1900" dirty="0"/>
          </a:p>
          <a:p>
            <a:pPr>
              <a:buFont typeface="Wingdings" panose="05000000000000000000" pitchFamily="2" charset="2"/>
              <a:buChar char="§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60529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C67B1-3B7B-4B68-A91A-882990F95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737" y="299551"/>
            <a:ext cx="10058400" cy="900781"/>
          </a:xfrm>
        </p:spPr>
        <p:txBody>
          <a:bodyPr>
            <a:normAutofit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 и оценка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7DB4E1-8068-4E51-82DE-8CA0E6DD9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371" y="1484313"/>
            <a:ext cx="10700272" cy="493100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/>
              <a:t> </a:t>
            </a:r>
            <a:r>
              <a:rPr lang="cs-CZ" sz="2200" dirty="0"/>
              <a:t>O</a:t>
            </a:r>
            <a:r>
              <a:rPr lang="ru-RU" sz="2200" dirty="0"/>
              <a:t>бучение фонетике </a:t>
            </a:r>
            <a:r>
              <a:rPr lang="ru-RU" sz="2200" b="1" dirty="0"/>
              <a:t>можно контролировать и оценивать преимущественно в устной форме речи</a:t>
            </a:r>
            <a:r>
              <a:rPr lang="cs-CZ" sz="2200" b="1" dirty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200" b="1" dirty="0"/>
              <a:t> </a:t>
            </a:r>
            <a:r>
              <a:rPr lang="ru-RU" sz="2200" dirty="0"/>
              <a:t> </a:t>
            </a:r>
            <a:r>
              <a:rPr lang="ru-RU" sz="2400" u="sng" dirty="0"/>
              <a:t>Два вида ошибок в произношении</a:t>
            </a:r>
            <a:r>
              <a:rPr lang="cs-CZ" sz="2400" dirty="0"/>
              <a:t>:</a:t>
            </a:r>
            <a:endParaRPr lang="ru-RU" sz="24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dirty="0">
                <a:ea typeface="Calibri" panose="020F0502020204030204" pitchFamily="34" charset="0"/>
              </a:rPr>
              <a:t>Ф</a:t>
            </a:r>
            <a:r>
              <a:rPr lang="ru-RU" sz="2400" dirty="0">
                <a:effectLst/>
                <a:ea typeface="Calibri" panose="020F0502020204030204" pitchFamily="34" charset="0"/>
              </a:rPr>
              <a:t>онетические</a:t>
            </a:r>
            <a:r>
              <a:rPr lang="cs-CZ" sz="2400" dirty="0">
                <a:effectLst/>
                <a:ea typeface="Calibri" panose="020F0502020204030204" pitchFamily="34" charset="0"/>
              </a:rPr>
              <a:t> </a:t>
            </a:r>
            <a:r>
              <a:rPr lang="cs-CZ" sz="2400" dirty="0"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ru-RU" sz="2400" dirty="0"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проявляются акцентом в речи</a:t>
            </a:r>
            <a:r>
              <a:rPr lang="cs-CZ" sz="2400" dirty="0"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, </a:t>
            </a:r>
            <a:r>
              <a:rPr lang="ru-RU" sz="2400" dirty="0"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не меняют смысл высказывания</a:t>
            </a:r>
            <a:endParaRPr lang="ru-RU" sz="2400" dirty="0">
              <a:effectLst/>
              <a:ea typeface="Calibri" panose="020F050202020403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dirty="0"/>
              <a:t>Фонологические</a:t>
            </a:r>
            <a:r>
              <a:rPr lang="cs-CZ" sz="2400" dirty="0"/>
              <a:t> </a:t>
            </a:r>
            <a:r>
              <a:rPr lang="cs-CZ" sz="2400" dirty="0">
                <a:sym typeface="Wingdings" panose="05000000000000000000" pitchFamily="2" charset="2"/>
              </a:rPr>
              <a:t> </a:t>
            </a:r>
            <a:r>
              <a:rPr lang="ru-RU" sz="2400" dirty="0">
                <a:sym typeface="Wingdings" panose="05000000000000000000" pitchFamily="2" charset="2"/>
              </a:rPr>
              <a:t>в речи они часто меняют смысл высказывания</a:t>
            </a:r>
            <a:endParaRPr lang="ru-RU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 </a:t>
            </a:r>
            <a:r>
              <a:rPr lang="ru-RU" sz="2400" u="sng" dirty="0"/>
              <a:t>Лучший способ и время исправления ошибок </a:t>
            </a:r>
            <a:r>
              <a:rPr lang="ru-RU" sz="2400" dirty="0"/>
              <a:t>– 2 основные модели</a:t>
            </a:r>
            <a:r>
              <a:rPr lang="cs-CZ" sz="2400" dirty="0"/>
              <a:t>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dirty="0"/>
              <a:t>непосредственное исправление</a:t>
            </a:r>
            <a:r>
              <a:rPr lang="cs-CZ" sz="2400" dirty="0"/>
              <a:t>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400" dirty="0"/>
              <a:t>исправление ошибки после того, как учащийся говорить</a:t>
            </a:r>
            <a:endParaRPr lang="cs-CZ" sz="2400" dirty="0"/>
          </a:p>
          <a:p>
            <a:pPr marL="201168" lvl="1" indent="0">
              <a:lnSpc>
                <a:spcPct val="150000"/>
              </a:lnSpc>
              <a:buNone/>
            </a:pPr>
            <a:endParaRPr lang="cs-CZ" sz="105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200" b="1" dirty="0"/>
              <a:t> </a:t>
            </a:r>
            <a:r>
              <a:rPr lang="ru-RU" sz="2200" b="1" dirty="0" smtClean="0"/>
              <a:t>Тип – </a:t>
            </a:r>
            <a:r>
              <a:rPr lang="ru-RU" sz="2200" b="1" dirty="0" err="1" smtClean="0"/>
              <a:t>формативное</a:t>
            </a:r>
            <a:r>
              <a:rPr lang="ru-RU" sz="2200" b="1" dirty="0" smtClean="0"/>
              <a:t> оценивание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956108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Источник:</a:t>
            </a:r>
            <a:endParaRPr lang="cs-CZ" dirty="0"/>
          </a:p>
        </p:txBody>
      </p:sp>
      <p:sp>
        <p:nvSpPr>
          <p:cNvPr id="5" name="AutoShape 4" descr="data:image/png;base64,iVBORw0KGgoAAAANSUhEUgAAAWIAAAH3CAYAAACB91WKAAAgAElEQVR4Aey9h3tWxdb3jx577/3YlV4D6b13OilA6L33TggkAQSRokhLQiqhg2LvCiq9W7Cc8zznPO/z/g+/V9fv+qzZc+cmgqIH5AaH6xr2vnf2nj2zZs13fWfN2jNNkosKJXXuXEmZP09S5xVJctEcSSua5x3nSuq8QpecDJwOOB1wOnAJdaAJIGzAdo4Aymnz5iggpxUW6m8HxM4QOR1wOuB04NLqQBPDhOeI/Cyafv75/4nIT6L/uOb+OQk4CTgJOAlcEglYA9fEuCMKDQj7XvWT/KQg7AGy77o7cRJwEnAScBK4WBLwAbH6hOfNEcOELSv+2ceQL9YLXT5OAk4CTgJOAmdLwAfETMzxw7gjfpKff4YK/yQ/yc/ys3VRnP2s++Uk4CTgJOAkcBEk4ANiZcSFALEYd8TPwLBjxBdBxi4LJwEnASeBX5WAD4jTiuZqdIRO1sGAFYPNkWk7989JwEnAScBJ4NJIwAfE9uTSvMbl6iTgJOAk4CRwPglY/G1iT853o7vuJOAk4CTgJHBpJGDx1wHxpZGvy9VJwEnASeA3JeCA+DdF5G5wEnAScBK4tBJwQHxp5etydxJwEnAS+E0JOCD+TRG5G5wEnAScBC6tBBwQX1r5utydBJwEnAR+UwIOiH9TRO4GJwEnASeBSyuBiwjE+h2elta3XsWlLbvL3UnASeBPkoBd/EtXPmApGv/VGbUMP3mLNTYsEPaz/H9e6Rqu/UnF/fNf432ErN8jWyH9jlJcPCD+WeTr//1f2fb5F/LaocOye/9+ee3AIS8d8Du319yxQT5OFk4Wga0Duw8ekNe/NH1698FDsufAl7LjwGHZdWC/nP56v/z43QH59swhOfPdQfn2zAH5/sxB+e7bA5q+/faw/ubalZxsfTj61+/Mt1/I//0/Z8xHyX7ga9br8bvwK6cXFYgrP/5UIqdOl8R5RZJUVCSJ8wslcd48SZ5XpEfOXXIycDpw5epAUtF87d/06biiBXpesLhQqqvnyI66QtlS25A2186TbTWFsrlujmyuLbxqUn3N3LPqUls5S/Z+utW3cmVjAL4QD8HFA2L5SWr2fibxs+dKVvFCyS4ulezShZo6Fy+SrJJSl5wMnA5coTqQXbJI+zJ92/bnzNJFwvXUBQtlwEslsrl+sezaVio7tpXKzs0LZccWUols946cX40Jg/PF5/W6WqX1SjTspXFhbpmLCMQiNZ9+KvFzZnmdrViySkgGkM25veaOTh5OB640HcguNv2ZcnNuiFaJ9vGU4oUycMkC2bx5oQHjLSWyc+si2b652ANfC8xX27FEttQVyf59W4zjwdtIw/jUufRnA/HPIrWf7JWYWTMkbUGxpBXPl6wFJZI5v1gyFrjkZOB04ErWAfp0xoL5mux55vz52tczixdI1vxSwW3Rf0mxbKovld2w4q2lsmMLQGzB+OpkxFvq5snne7d7HmCzlnsDI/4Vx7Dfny4qI6795FOJmT1NaBgajYbimF5iftuGdEcjFycHJ4crSQe0X88vVGKl4FtcJJnFJZJabIgX5/j/+y8tlK31C+W1bYtk+9YS2bVlkeemuNLZsDUkph7bN2NoDCP+Yt8232YayoM9Zsx5Y5+xH/76Ti8qENd9/IlEz5wu6fPmS/r8IkldUGSAeN48/c01l5wMnA5ceTqAwbB9On1+oaTPX6ApY/4cyQCc5xdKStF8yS4qloR5RdLvhSKp37RIXtu+UMHY+IuvZCC2IPzLIz7iz/dt9oGqgq/+ujC3BLdeVCCu/vhDiZoxQ9h2ySUnA6cDfy0dSJ9HfedLetFciS+cJwULC9VnvHurAWMm8HZtKfUBM4ySibydV7jrwviIt50FxL/3x0UH4sjp0yWtsNCH8PYF7uhk4nTg6tWBtHlzvD4/R8NV2RU+bs4cIbStvr5U9mxbKDqU31bqm8BTEN5cIlu3Lr6ioykCHohTCueKTalz54pLTgZOB65eHSC2WAF57lwfGYubNVsKSudKTX2JvL59sbJh/MZXUxhbwAFx1UcfSMTUyZIyZ44kzzXJnnN0ycnA6cDVqQP0d+3rs2cr4UqZO8vr74USO3uO5JfMkrpaw4yJMwaITVTFwis+zjgggTh8yiRJnjNTkmfPNkfvPGnObHHJycDpwFWqA7NnSPLcWdrHE2dDwjifKQlzDQ5EzZwl+QvmSN0mL5qCjzy2mmiKK/2Dj4AD4soP35XQSRMkafYMl5wMnA78xXQgYdZ0SZw1Vds9ZeYsSZk1zfyeNUtJWfT0GZJXDBiXyJ5tgLBhxW6y7iJHTQDEIRPHq/ATfY1CY0yXlFkzXHIycDpwleqA9vEZU7Wvp86eLskzp0vSLAPGqTM9QJ49TWKnT5PeJTOkrq5YfcbbthR7n0NfuX7jgGTEAHHyTBrEJScDpwN/HR2YLj5GPGOKdw4gT9XzpNnTJH7WFAXoiBnTJWf+dKmpLdU4Y7smxZU6gRdwQFz1/nsSPGGUJMycJvEzJusxaQbnU/Wc6y45GTgd+OvpQPzMaZI0c7IkzJghYELk1GmSW2SY8e7tfOjBF3gv6JH1Kew6FYS27dwc2Gw5IIG40/iRkjh9qgIxYGzPE2ZOEZecDJwO/DV1AByImz5JEgBjDwsip02SnPkzNJri9R3EF5uPPUw0BcBcKrs1ztgAdaAy5oAD4sr33pXgcSMkYdokFbqyYu+cRnDJycDpwF9YB2ZMl4TpEyV2miFocTOmSviUCZJTNEWjKd7YtkTXpGgcZxzoURUBCcSdxg6X+KkIe6ICsj3nt0tOBk4H/po6gAGOmTpJEqZNUUIWM3WC4gOgHDZlkuTOnyq1NSW6UJBGU2y2cca4JRwj/l2fTMOIAeK4KRMEQQPC9pyjS04GTgf+mjoQPxlMmKRkzGIDR66hEyGTJkjPwklSVbdAwRj3hH4CrUtpOh/x7wLije++Ix3HDPsF+CJw1wGdDJwO/IV1YOp4JWfRUzgCvpMkjmvTxup1dCN84gTpNmey1NUvkF1bDSNu7KYIRD9xwLkmAOKg0UMldvJ4iZ4yTo8xk8bpOUeXnAycDvw1dSBq8jiJnTRWAGLwAT2ImjJR9PqUcRI1eaxEThorYRPGS7fZE73Pob2PPnTbpcBlxQEHxBXvvC0dRg0xQp48VmImj5XoSWNUyK4D/jU7oGt31+5GByYoDoAHMRPHSOyUcYoNsRMBYQPSHMGMThPHSI+5E/ULPF3P2LfdUmCCcYAB8U9S8c6b0m7EQImeaABYj/Z80hgVPA3hkpOB0wGnA/46EDHRAHTUhDESPX6MhIwbK91njZea2hIhzli/wNO1KUp0BTfWNt6ypdj4kS9znHHAAXH5229I2+EDBGFGTRxtjhPGSOSEURI5frRLTgZOB5wOnFMHoseP0+tRE0dK+IRRih+EwnaeOcEXZ2zAuGE9Y7Zg2r3ZgPHl9B0HGBCLAMRthvWXiHGjJGL8SAPAgLAD4nMqnzNOzjg7HTA6AF6EjR8lUV6KHDtKfxOF1XWGYcZveF/eaUSFb01js/uHA2K/uIqyt/YYIB4/UoFYwXhcwzm/XXIycDrgdOCXOjBcCVvEmJESOY7zEQrKEWNHSNDY0ZI9c5TU15aqm8Luf0dEhV3T2AFxIyBuPbSfILzwcSb5n9tr7tggHycLJwunAyMkcswwCRs7XCLHjZTwMUMlfNywszCEIIAuM8fK1voSYQ881qK4nODr/+6Ac01sePN1aTWkQMLHDPcJ0gIxR5ecDJwOOB04lw4Y8B2hYAwrDh+NnIZJxNghEj52pGJH0Mhh0mX6OKndNF/3wPMHw8t5HphAPKivhI0eJqFjhuiRc/Obay45GTgdcDpwbh0IHzVEQkYPVTAGM4LHDDe/Rw+R4LFD9Hr7EUMla9oo/Rz69e1LdCPSy82OAw6Iy958XVoO7COho4ZKyOjBEjqKNFTCRiPgwS45GTgdcDpwTh0AeBWER0PgbBrkI3WANOQOPGk3YpBkTRth1qbYYbZbcozYz0e8/o3XpMXAvEZAbADYgLIFZ3d08nA64HTgwnUgGCAeBZYMldARg6T9yMGSNXW41NYu8CbwmLhr8BvbyApdr+ISxxkHFCP++eefZd2e3dJ8QK6EjBwiwaMGSchIk/zP7TV3bJCPk4WThdOB39CB4QOl08iBEjxqgADKnUYOlrbDB0rm1JFmAm+73Q2aibyGWGP2w7vU61UEFBBDjGHEzfyA2AIwR5ecDJwOOB34T3SgIy7PEf0leMRAJXkAMx+QZU0ZKZtqFshrO8xuHgq820p1Lzy+wNu69dIuoxlwQAwjbto/R4JHDJaOIwaoBes0fICe89slJwOnA04H/qgOdBo+SEgAMXno75EDpfWQgZI+ebh+Dv2m7g7dEN4GKLPTx6X0IQckED/fr5cKyArbAbHreFYX3NHpwh/WgWEFCr5BwwcKqeOIQZqChveX4GEDpPngAkmbMlxq6orkdW8Cz7oo/nKuibWv75LnCnpKx2EIq7+mjsPM0f52RycPpwNOB/6IDrQf4WEKo+thA6XjsAIJGtFHgRnC12pIP8mYNFy21M/XCTwAGNeE/yTepWDGAceI1+7ZKc/17SFBQ/tJh2H99Mg5Que3S04GTgecDvxRHQga2lexpP3QAj22GzZAMQVAJs+goQOk5aD+kjF5qGyuK5E3ti+WHVuKL6lbAmAPOCBe8/qOcwLxHxW8e851WqcDTgcMyHpyGNJHOg7pJ+2H9pEOw/p65wUCSHcY0kcA6RaD+krapCFSVVcib+2w0RSXbi3jgANiGPEzfbtKhyEFKigVlgrHCAghueRk4HTA6cDF1oG2yor7Ku4EDekjzQb3kZQJg6Sm1uyBt10Xl/eiJ4io8GKOt217QXb/h3HGAQfEMOKn+3SRdkP6Srshvb3EuUtOBk4HnA5cOh1oP7iftB/cV9oPyZM2Q817mg/sLcnjh0pNzXx5c4cB4Z1+oMs56T8NbwtIIH4qv6u0HdzHJScDpwNOB/40HYD4tR5cIO0G5Uu7If2k3aACPfJdQ+qkgVJbVyx7NLQN4DVuCn9Q/k8m8QIOiF99bbs81buzJ/x8aTuY5EDZycDpgNOBS60DFmsKpM2gPB/2tBqcJ88NyJO0iYOlvtau2gY7NtEU/lsw/VEwDkggfjI/W9oM6q3CQCAuORk4HXA6cMl1YECutByUa7BncI60GZwjgDCp3YDe8lxBrqSNGyg1NfPkzR2LZUf9xdtiKeCAePXubfJ4bqa0GpAnrQbkuORk4HTA6cCfqAN50qpfL+99edK6f460HtBTWvfvLa0H5svzfXMlfswgqaqZoz5jM4GHm+I/+wT6CgFiB8rOKDmj7HTg0uoAqz62AXgH5ntEME+a98+X1v0BZINBLfvnyrN9cyRpbH+pqyuW14kz3laqO0H/UbdEQMYRW0ZsKw4zNucOjF1HvLQd0cn3ry3fNv3ypOWgfGkxMEfaDMgXQLf1wFzFH6616t9D2gzgd44827eXpI7tJ3V18+WN7f/5esYByYgf65Wuw4OW/XsJiaGCPXdHJwunA04HLosODOghLQt6GoAuyJWnC3pJ0tg+smlTyVmfQ1s3BQsF8Yk06xn/VpxxQAEx6xG/smurPNozTVr06ynNC3rokXOXnAycDjgduJw60KpvjsGh/t2lhZee6dNd4kcXSE11sezZuVCBV2OLt5rV2vR8S/FvxhkHHBC/vHOLAjEg7JKTgdMBpwOBogOAb9N+vaRFQTdDEvv2kKb9egjfPcSP6i2VtbgpWJuixACyB8a7tiyS7Zt/fRnNgAJiFoYHiB/pkepA2BkipwNOBwJKB54v6C7NC3pJi749pHm/btKsL7+NoXw8v5vEje4tm2pYQtN8/syqbUzkmUm8X4+qCEggfrh7ijTr21MrSmVdcjJwOuB04HLrQPM+FpN6+oBYcaqgqzTv010A44SxfaWubp7s9tai4GOPBjA+/6JBgQvEvXtI0z7dNDXrbY72tzs6eTgdcDrwZ+sAOIQxsO9t3idHFJv6dpamfQxePZ7TRX3GdfVFsmfbQl2HgsXlf+tT6IAD4lU7NstD3ZJ9FbOVdkfX8ZwOOB24nDqgjBwwLujqEcQeumQvrLhpb8C4mzLjJ3PwGffVhYL27FgqfPQBGP9anPEVAcTP9+4qpMvZCO7dDgScDvzFdSC/uzzX18gAV8Szfbrq72a9DSA3zed3F2XJj+Z2kZgRvaW6aoG8vuvX/cMB+UHHyu318kCXRHkuv4smC8LuaIyRk4OTg9OBwNSBZ/t0V8L4TO8uAig/mtNZYobnSn1tacMeeEzgeesYKwATa7xloWyvnSv7920jXuEP/0udVyikJvbkD+ckIqu2b/GAuJsPjC0ou6MxTk4OTg5OBwJPB57P66ZA/FzvbCE9m9dZ/t6rs8SO6C31tcUeGBdraJv56IPV20plV/0C2bypKLCAGEZ8f+cEeS63s1aEyvif89slJwOnA04HAk4H8rPk6fzO8lxeljyb11Wey+0qz+R2kcd6Zkv8iBypqy01q7ZtKVFWbBcM2rVtoWyuLQxgIM7PkmfzswwQc+5A2MnA6YDTgQDVgafyMnUUrzjlh1fP5GXKI72yJXpErlTVFHpgbHeGNvvhba2bF1hAvGLbJrkvO16eyc0WKqBHe85vl5wMnA44HQhAHXg2J1ueystWFuzDqVyuZcqzOV3k4Z4ZEjGsl9TUFXpuCrMOBT7jLZsCzEcMEN+bFSdP52S55GTgdMDpwBWlA0/mZnjl7SzP9MqSZ3Iy5KmcdAPOvbLkke7pEj08X2o32Z0+zOfQARe+pow4M04rYcGYCnGuFaNyLjkZOB1wOhBoOpCXKU/3NKN2g1ed5clcD7tyDEADyo90S5PoYXm67RJrUzBht7U2oCbrfpKVW2vlvswYtSRP52boEavCuUtOBk4HnA4ErA70Spen8g0DfrZXljJhZcMQSQ/Lns5NV1IJM44Z3ks3JH19xyLZEkg+4p9FZPnWOrk3I1oty1O9jIXBynDukpOB0wGnA1esDuSky9O90uWJnGzFt4e7pkrkkJ5SXTNfdm4pli/3bhYw0PznHfTCT75rvxYabMOHL0ocsQ+IsS4UvGcDGFMJl5wMnA44HbgSdeCZnumGTOak+bDtoa6pEja4u1RVzJajB7b7cJa12e0//3N77VzHiw7E96RHyVM903wJofv/ducNsnGycLJwOnBl6AA49nivNHm6V5o81SNDSeaTPTPkwa5JEjEwS977eEsDvv4s4g/ADbDccEvjs4sKxCu21AlA/HSPK0O4rhO4dnI64HTgQnXgSYAYEO6RKnreM1Oe7JEid2fEyPhlxYqtP//8/3wYa8//dCBevrla7k6LlKe6p8qTFNYlJwOnA04HrgIdgFw+0dNg2lPeEXwDxB9Ij5ZBSxYYIJaf1E1svBM/ifx0ITAsus4ErPii+Ihfqq+Su1Ij5MluKfJEd5ecDJwOOB24OnTg8W7J8kRP6pLsw7YnudY9We5Pj5Xhi+cZAPb4MPCr7gl1UzSwZB9dbnRyUV0TyzfXKhD/UvkaCv/Lv10dDeXq5drR6cBVrAM9U+WpLgbHHu+RrKOcv3dLlcd7pCgjHvFCoYjHhmHBPh6sJz81gt1f/ryoQLxsc43cmRIuWI+zU1Kj343/7n6fLS8nDycPpwOBpAN/75okT3RNNqlbmjzeLUme6JGov+9Lj5KBi4tNmJoHvAaILQDb4y8B2F65qECMj7gBiAFfl5wMnA44Hbi6deDetAgZshhG/Mf/XVQgfqm+Ru5IDhOsx9+7JnrHxuf8dsnJwOmA04GrQweYFwsoIMY1cXtSqALtY92uDiG7zuLa0emA0wF/HfDHNs4DDohfrK9WIH6sS6I82jVROLrkZOB0wOnA1awDuGMHL5r7x/0ScpHD1wDi2xJD5NHOCfJIlwQ9ck4jcHTJycDpgNOBq00H7koOuzKA+GoTvKuPAxOnA04HrA4EOBDH+xjwI10azm3h3dEpstMBpwNXog74j/Y5J0Bh0MI5geOaWLppo9ySGCyPZMfLw53j5JFsL3Uxv7nmkpOB0wGnA1eDDoBv1OP25JAABOL4TvJwVpw8nBV7VnokM1YeyQSY4+Wh7FhN9pq533smM0G4zjXufwgw934/nB2tz9m/PZyZoO8w+fG8uV/fDehnxcljGebao1nxmg/5cZ28uI9nyYfrnGuZsrnX3GeP5m82f8qUIA9nxMjD2YnyAHlmxDbULStBHsqIV0Nk5WCeN+W19eH4QLa5Rhnsu/QZr25cf1Tl6ZX7nOdGXtRR69M53tQRGWpdErSOKh+VZaw8mpWo954lX6/NqNsjWYnyQGfqZNshVh6y7YCcsxrKrfLE8Pr9/ZGsaL9nKTuyjjY6wH3ZiVomk7/RDe7hveSnz6MvXtvoO7R8pg30Xfwt62x9sXK0umPKbORj/2Z0wchGZe3Jy9Spod21jW07qG5RByuPOKM3mTFaXp9eUQdPxlofPx1VgmLbr3OcPJZp+wH6F6v6pP3DytbrAyoP796GMtr3GNka+fyajri/XSoZ3ZH4SyD2fVl3gTz5osYRw4hvjuvogUAjIFZAMJ3ZgrF29CzA9Wxg5O8PZsXIowBd5/izAUDB0lOq7Eh99u+q3EYx6WTa6bOi9GiFf392jAHKzBgFNt5JJzWAYUCaDvQQHauz+Rud48GsKL1HOyydTAEb4I0xQJYZox1K3+nlp2XPipe/Z8YbwPeMy0NZUZq/dmbqnZVg7qH8GAaMh4J7tDycGaXX9F41Cg3y1DJ6HVqtsmdQAH9rcNQwKOCZfAFznnssM9rU0U9mFmBNvh7YZEVqXR/MArQbDJMalM4xRibZkX7ga2RJm9JmFgg5N7IzAGaumzb3NzDIHrnZsthn9OgZTZWxGvFofb8FL3Nvg3xUlhjtTNrc1FuNuP5Gt4zR5Kh5ZMWqXGz7q8x9xtgaI8qHLEw9eKfer4bdvJvfCpqQDQVo81tlxrUMow8YbpUTbaC6hi6Z0aOWWQmLIQa+umUn+upjdZqyILOzAN7TC3uPO156AxRwQPxi3fmBWDuZx2hVYTPidbEM/Cu3JUXKHckRckdylNyWHC53J0fLgxmAUYLpNLaTZsSrAtNZUVw61/1pUXJXUpSGzZHX3cmRmt/dKeHyYEaM3g+Y+hQyM0oBEIWnY/Hu2/0S5SDyg3jo2xLD5PakcE13pHhl0s5L4xqQ1k6mzD1W7kyJljsTI/W5O3k+KVLrc3sK+YR6KVzuSY3QusMQtcN2NmUhL+rGO+9Kohz2/ZTRlOPcx1C5JylS/p4VIw9kGgPxYFqUkaeXx91p3ggAtu4HHgb4YuV+H9ga4CE28s7EcG2XW5NC5IEMo9AYE2R5X1qM3JwUIbenRBhZJYfr/ZSPctMOnCMHjsj1luRIuTfVlAOARCcI/eE6bYDcKb8aFwxSVpxgQBXMM2K0rSmTbTOeBdxUH6h3VoLcmUI+lClS383KWOSjoxbPGKEPyPretAa5kid14l7ahL8bnfXIgzdC4to9KehpqNadut6bEmHAUI2zJyfVL8uWTV5qhJQIxKvBvT81xtM9I6c7EsJUTqaNrb4Y+fEZrYJ/VnQD+PrIgJ8RajQS9QG5u+4RgosrK/TktqRgGVg6+yzue1kZ8a8BsTJVQDA7Tu5LjRSAoUVemvSbM0QKX54ki16dKSWvTJcpy8ZL1vh8eapHkir6A+k8Ey0PdY5U4LUs5L70cLkjNVKe75Uq/eYMkgWrp8qSDbPlhfUzZNbLk6Xr5P7yZJdEBQEAGYVEaBx1WJ4eI8/1TJLhJcNkROlwGVk8TEYvNMcRpSNlVMlwGV4yQkaXjpGRxSOk84Q8ebZHqpaJ/GAjtnMD6I91i5f+cwbI6NJR+tyI0mGax+iS4XoctWCMjCoZKSMWDJfkMbnyWOdYLT/PUicS59R76PwRMqZ4uIwoGa3PUBbKZJL/+Ugt99hFo6T71AIFMQWvjGhp37+LjFxI+UfIuIVjJGJIV7kr1cgft4AaQ0CHYTDMFleCN/xlKdOs8blCvqMWjNJytMhLUeMI+8L4JY7sKeMWj9b3m/Ihr2Faf+o5smSovptz/k4at2iUJI3qpdtpwfwfzY6R/On9ZczC0fos7wsqyBDaHNBCZ2gzhvBc6zCgs4wtHa1yQM450/ppnQFHEgCOLvA3896R0jwvTe7PIL9YeTQdOccJk8f3pUdK8uiepo6lw3xlA7jPNlQGTJEreahsxubJ6MW08zB9PmNCH7FAaYDPkATysTLV53X0F6sfANyVFivB/TOlb+FglQ26NqaEcg+XEYtGeDqE7EZqnUMGddN3+OdnjLhlfBcXYByAX7g8Aw6Il9ZWyE2xQeovVVYBs/DSAwyJs+OEUI82fTNkVeUc+eLzNfLdySr5x4la+f54tfxwokbTN8eq5JMPX5GFa6ZKy7xsuR92nGF8aA+lxyhraJmfLi+snS57P13vPVsrP5yolTMnKuUfp2vk2yOV8sGHL8vkF8fJY10SDAhlRSnYURY6VOigbvLNsUr58WStfHeyRvP58XiNfHuyWn48Vik/nKyS709U6t++OVEln326WuauHCePZ8fKPemm8wModN4nuyfKvk/Xyj9P1smPp6r96mPKRT7U8bvTtfLt4Wp56+3lkjdjgJbr/uwoeSg9Wu5Jj5O2fVLlxKEN8s9TNfreH46b9yMbfxlZWVHGf5/ZLPW7ligzg7HekRIqPacVyL+/qdM6/OvrTbJjzzKV/0MZ4VpeOjQytWzywXTDBO9Li5NneyTLF3tflR+/2qSy+cfJaokd2UPLel9mnDLNeasmyf/9fosgL8pi5LVRzpyolu9O1upzXOfc1v1/v9ssRS9PlluTwkw7pEfJa2+ukH9/U68y+++vt0ivqQWqI5QLdgwjRodgiXmzBsr/nNmm+vKv0x8WSNoAACAASURBVPWy4/UlatT1voxoebxrrHz60Wr5r6/qjU6dqpPoET3l7hTeZ1gwgMgGtwwnS1fPkH99t03l/H++3yzFa6dr3Rgd0B6PZniuJG9EBng/2z1OPv34Vfnn6U1a739/tVneeWeVllFHI+mGsT6YGWlcERlGT6ycb0uNlJih3aVm20I5tH+DnPF0nj6A7EgqzxNV2na07/98u1n6Fg7Vspl8YtUocs7I0fYxd2zAmz9TFrcndJIBJbMCgxGz9uaSmnK5MaaDAJYoiH/iGsPU6GE95fPPVitYnjy0UUgnDpbJ8aPlcupIuRw5XCmn91fI6SMGYJZsmKkdExZKYpjfqX+WfPThSvnxq1r56kiFAtfxwyYf8jh+YIOcOFghXx0pkx9O18m2HYvl2W5JCr5Wce9JDpeQ/l3k2P4yOcn7D64Xk0eFHDtUJicPVGi5Th7cIEcPlnv5bZR/frNZXq4q1OEpBoIOy5D28a7x8u57K+QbynFogxw7xPMVXlnK9PepQ+Vy9OB6zff74zXaCXNnFAhDUjoxLou2eRly4PO1KpeTh6q0LKcPlOkzyOkX6YDpzFVbFqg746H0OHWPdJ/UR43M4QMV8tXBMvnhWLXkTh8gtyYEN7RLWpR3blwaD2aGy60J4TJxyVgFg+OHy1UmyCN6SDe5OzFC/fa3xIfIjBUTFCio57FDG+TIoWo5cWCDIC+uIT/kyjn15vcPp2tk5kvj5fZ4XAqRyoy37lok3xyvVjl9f7Rauk7uo64HgAwjZ9sdGfWe0U++O75Rjh7coMayekepYDhww8DSH++SKG+9vVROHas0bXe4TKKGdZe7k0J99XwwPUKBC/cFxgSjSftyLHx5ityaEGqADUDFyOJiQJfTouT25BhJH5Ojcj1JWx4w+nvqcIUkjOypxsKU2ej+A2mxqh+weYw17qb4ET3k8P51aqBOHkYXKrXuyOfYEaNn6D+yo62pK+A8cHY/dd1omWDtWq4Yzd+/n7nzs3Hnz5DHbfEdAweIMQcw4vMBMf64Fr1S5KOPX5Zvj1fJMU8B6YQw4EP71sqhL8rk+xMVylBOHiuT40cqJWl4N1VgWOz9KZHKbne/sVyBQhX1cJl8dbRSvj1eLQe+2CAHv1yvSv710Uo5cnCjAsE/v6qWlysK1YdpOxXD9OABWXLoy/Vy6nClAgWAcwqAPFol3x7fKN8eLVeQADTpeAA8HeSb47XqPoFVkd/9aZEKxG9/8LJ8faTadNCDG+Sro9Vy5milfH28Us4cMfnCvAGmIwfK5KtjG+XTT16RZjlJ6ju9NyVc2uRnyJf7NshXRzbq+4579UNGsHf/hBxJ//V1ndRtX6L+UcoDyHSbVCBnjgGSxhggn9feesn4JjOiFWAAQ+5Xw+mB2dPdEuXjD1/RNgFYv1KwqZLI4V01XvKR9EgFq1nLJygbph1VbofK5Jujpo7fHKuQr49ulO+0zBUqA8oC852zYoqo3DACadGyZdcLKmPKidwBYvy7ply2U8GIQyVvWl8dFWDgqE/NthK5D999ZqS2AT7yt959ScuhhuBQucQM6SJ3JYf+ArBuTYyQwpUT5ftTtSojRkVzV03U96g7LD1GR2LKcjNgt+FyW1yILFg9Xb4/VaeG2wLl96eqpWT1VFMvZOsHlNSDhD/4ic4x8vbbK9WI8OzxA+UKstQFff3meJm279fH6nyGGLBHjgNmFSjQWxZMGQFlC8j2Pe5odebPOwLE/YtnBgYjphS/xojpfLAhGOqpQ2Vy9FClKljNlmLpMqmv+ovxD+ZN6yfLy+coeC1eM0PuToItGuZ5e3yoDJg/SIftRw+XyfH9BjBff2OZ5M0YKG3zk6Vt73QZPG+YvP/hagUAOq0C7eH1Ej2il7I6lJXJvE4DYMTr5eThMlX8z/etlW6Tekji8HxJHp2jPsTk8bkyf8VkOfpluYIxbBcwXV012+cvZsj6RNckee/9lcrCYZJHDqyXgtmDJWFED0kZ00uSxvSUjLG5Mm/VNDlysFxgUbBwgGDovGFC3XCXtOqdIvs/X69gDdv/6OPVkj2uj/pWU8bkark42pQ6yuQbMbCL+kIBV4bx3af0UYOB8QDkAEtcBP1nD1JGajqyATHkAeAANOMWjxVcEdwPyCJnjFD0kO4qM567JSFc25Kykz/GYW1tkcQO6yaJY3pL2qjuWr6k0XkqQy33mN6SMbaXtO+TISwbyGiCvDbvfkGfp50wNpT77oRw4zKBlWZGKrABzjkzCnQUAUvEVVS7vVTuS43Qv8OIH+saJ2+/85IyYkY3pw9VGkask78Aa5TqEgBmGfGZk7XK5GlTGDIjAsM6o/TdyAZDhSvqic5x8ubbyxU0aePTR4yhx9X05lsvyaOdjf9c3TzKqJErgGBGg+g5bgcMHCB88uhGWV1ZKN2n5EvS6BxJG9lTksf0ltjh2bKhfp7Kg7bDJdV79gBjoNIj/IxUjFfGX45AHSD/OUBM+96SEIBAfFN0O+1gdDKbGHI/lh0vb7y7QpWYTgdLrNhcKrDAW+LDdPb8nqRg7SD8ThyVJ817xOnEhnYgb2i3pmaefHPKKDOM8533VslzPRLlxtgQZT7MpN8QHSRBBVny2SfrVNkZOgMaC1aNk1viOykIKBD3z5LD+zcoKNKpPvl0tU4Q3RxHOUJ09p9Z8euiO8iUpeM9NlYmXx+rkp17lmo+sGEiDOikADFM8PihKh1+wm5vig1RJk5+dyaEyA1RITJ28Uj55oRxYQCOKzfOUfcEo4bWuUlyYF+ZnDhSqX7ud95foQBycxxRHCFyR4KJ6rgjkTKG6XMapZAU6skbRhwmuCZ05OFzkZQr4O18Y7GWm8klmBtDdYbdzPw/0yNOPnx/ldbBMmnqYoC4m7qIADxcE9OWGdcEbYlvfs4rk+S6yCATrUB7elEnviPRDolh6n7hfRiv+9LCZPPupR7glMlXJ6ql2+Q+yrgpl5YPpp4RoddgxN8eq9Uh+7cnK6Vu2yIvPzMqYSLx7XdeVLnpCOZQlUQNNuV+IMPUkyNGABdE4crJ8t3pas0PgCxcNU1uTexkgN0zFOgwW+FQ9uwJefLdMXM/7owtry1W9xOyYmTXdWyusmLKbZLpA+gvrpXF66arCwR33HdHK6Rya6nK6eb4hnbkPTdEd9L5kW9P1OgIDEbcd9YgdSs15G0Mmelj/ucN/c72P3e8tDK5NS7oF4z4LHp8AT8uahwxjNgAsVEMQAolAPRa5qTKfnyfMKyDG9QHHDOss4ILikrnsAlrfkdiR4/teJ02PVLDjba/tli+PmYUFKYwpHCg3BDbQYe5qnCp5p3Xx7SXopUTddLoxP5yZbEvVczSoSdgwqRhx36ZCsR0WoB436ev6qTbXWnh6r80ChytwNN5fF9lYTCZ08crZc+e5drZADQAlIWN3v/gFfVZw8CPfrlO88cw3JsRLfdmUo8o7Xit+2TK8S+ND5rhPKDOuwCtlvmpsn/vOjUOXx2uUnBnspGwr3syIlVGtjPimybvB9IsCBtwBWS6TeytQAxgKPvCBwlgnNioow7uQd6UHfnfFB8sYxeOkB9Ob/K5M7hf/bvKiLtp+Xi3BWL8qmZ4XSOlqycquFEe8gVotWw+UIoWQJDrMEQiZ2Cz9bsWKhDDrAGcrpN6yy2JoWogeBc6RPlgqkRJ4C+lTrBwC8TaBqnRauxxTWCgMRC0a+SQ7jp5SV7Iy+QXre8AiHErcC+Ges7KSWqojXw9neT9abhjwmXJuhnq9kImX+xdq2U98vka9aPDqBetnaEjG9rS6DS+a6OPuFYqty/WNmFEhHtj0gtj5aZYgN/qv2Hs+q7109QHf/zARjlzvK4REJt2NvrZ+PzSgk7DO917rCxujg9AIL4xqq1OnKjCe0oMELfOTZH9+9Yo4J04UqHnLfKzDctKD1f/LwD5QFq43J8erkNBhoMPAKypUcp86Lhbdi/yOlqZMtTOE/sIjOL+lAjv3kh9/ob4cBk4d5gOx+losMNXqufJ7QnBJh41KVRDpfDV4q9jGAsjfiQtRiM/bk7opEN4OsqNiZ1k8ZppCsRMrgBAL26YpeyHYTaM/+9d4pSdA56nDm5U33NwvyytH3V6IDVGy4ULIqhvmtDBAAoAZevrSxUQccM0yzUGi0lH8nr3vVXaUW+N6yh3JoVouisxVG5L5jxU033JEZ7MzaSVBWILWoAlrgYLYK+/8aLKC1cIvkve+0S3BPVXY5CMOwMf5oZzAHGU3BobLDNeNIyYvImMIBri+qgOcmdCsBo7XFGcE/dLHDK/aUsFKNWLKJ3wpD1xSQD6+Eozx+XJNVHI3sRxM7nI+d8ig6TrxL4+ls+kHUCMQQXUddSVGSlvvrNM5wwwhriRgvt11hENn97DNhmVkGeTyHYyd9kEja5APwDSuSsA4hATiYGhACDTouSe5DAvkoRJ1HJ1edXufEH/tvv1ZTqCOH24XPbuWy/PdE/SKA1l/Pq8AXIYcVnNfNXZo4cqFGSnLZso10W2N+/DYCGfVMOOX1g3VedLaDfmK/rMHGhGc+rLN3k29DED+A2/G//d/b6UsrkprkPgMWIDxGc3PJ2FmOH9ezcoIz5xuFqBuFWvVCF6AWVXQaUAuvZZ0wm4DhAzKYMbo27XEgUvFBT3RreJ+erbRPG513Ye/J19pg/UcDbuhT0T7QAQw3gAMRgxQEznAjzxzQ4qGiK50/tLvxn9pfeMATKkcLBU1pcaA3KwTEPPvj5ULiEDshRcMBr3JkfJ49nR8u77ryjTJ79DByukVU6iAsjNdP64jvrVIW4PJnboXJSLIfGCVycLrod7EkOlVW6asq3TR/FtV+jEWezQrhLWr4uEDOys743o31lCBnaVkP7ZEjYoS0EU14KVI2DSZQKuCXy9NvpjnTI/RgeETFFHFAjjhqzGloxSMDpyaIOJZDmwXoHbRrZED+lm6gs7BIiXjVODpCz7eLWsrFgg7fukafkoZ/iAbD0PHdRFIrxya4QJPl0PODEECsRHa9QYMuk65YVREj2ki+ejz5GkUT3Udxo1uKtMXzpB3ULKno9vlNptL+iHI0zi8pEFXw2+/c4KBWKNhDlcLoPnDlLfNb50Ypjx/XPkHasq56pLAUN8FhDD2nGfqC7CxoOl1+R8zwiYNiM+u0lYa2W1GGbyYJKy64R8dbU17vi428YvHCnfn94kp/avVzKx591l0qFfqka5oJcYCtL14R1k4Zrpyv4xErQXrgl1q3nkpnH+7rfFjT//eEtsB+m3YMYFOCDOf8tFdU28UF0mN0S20c5NByfBVGFyTXPS5NDeMiFk5+tDFTr8bp6bbBidd69O4ngdwPd8Gi6JCLkvOVyPm3cuVkYCE4PldpmYJ4Cb3o+bIIX3RirI5M8EiE1YlT8Qcy8MjclBfMQAJ35k7UzHq4UJHGKJATL8n+rPPVimwPjlvnXSe85AZWkAAMYBY/L3rCh57wOA2Ph+Dx9cL1OXjJZ+swbKgDmDlZ1zXFNdpH5y3nn8S2MguozPUzCE6bbKSZZD+8wEIsyJiR0mp5TV7gdUK/W3TjIexF9dI4wKAHo73KfDGvZohvHUS90MuEwOliuYbdu9WA0coV2PdY6WDz96VQHs2GEAm0gI48oACCgrQIjM1Kcf00mmvzhWWR358fcjh9brJCT3H9tfoe+hzEcIRTxcIcgN9xRD9AdTwtQ/THwv7Qkj5l7yQX744G2UCMaWUQNtAcvlPt5B29duhxGHyj2p4TrHwEcpxGcTjaLlOFShgGfy8qJOvCidb45v0vZkUo88cU3AiDEyatA9nUSmGLby+gWqSxhP/MHxw7vK36LaS+q4fC0fxoEY9nW1C3SeQ3U/FbYeoXp7V2KIdOiTrUYO9kyb4kIhaoeY4pc3zpZXKudofP2Kitk6umKeAPmiwzBilg9QPfeVzfQxd+3yyAFsQ/Y3x7QPLCDGR3w+IAZ0D+5dJ8r0jpQrEDfNSfGGlqZC+Cvp6FTQgHKk3JcSapQvJVSHfFt3mskdOg8K2nliviooQzpAGDcAoI3fxgAxbMvMPMOAYB68wwBxuo8Rkx/gA2jARC0onD68QU4cMIyHshMr3Co3RX2MtgMAKHzk8cF7RE2YmXTA7ysN0udDDPsxRq0wAXOUmOUDG+Qfp6ukZkupAomCSVKI50s3oE8elIsJM2bpKZNeO1wuuHcAET6o6D7eALEFEDpsl4kwOBP9QGjUxi0lsufNZQpS1BMm3mNyX2kS0k5GLBgqZ07VaJkIM9u+e6mGuiEL3odfP3JQl7OA2J8RUxfCxfCdUk5GF9a3TDmR28HPy6VlTrrcmdRJQZj6MpLYsmOxL3wN3ynzByTawNTVyBOGSzlg7LgcAMO6rUsE4/VAcrg8kByqMc5vvbNSDQrPqpEgP/WPl2m0jtYHOWqsubmHssKI8RkDxLZdmUwk/+d7Jsjnn7xqjMTxSnltz1L1YUMw+DqQdkfGtP2+T1+RZ7rFK/lAF9E18qO+MGsM2D++rtO5BNqWNgXAIQroM4lzImaQqwL8qRrpM7O/A+IAM0ABC8TnYsQoIQrbLDdeWZGGbR01jLhlDozY+OSoFAxTlTcV8PVAOdX4f1FolHnzziXqkkCBYTowYmWDad59aYZt0aH6TB+gim2BByC+Lb6TdgyAuEPfNAViOidgzfHLz1fLwb1rZP/nZfL5vlc1tpn38IEJDJYY4k8+WistchIElkP9cL3QId97/2XtjACAZYp0clgUAMU7FEyPVOiXWYRCtcjNEKIh7ksJ1kmlZjkpcnDvajUIANNXB8uVefKFFeAJcwM0CDED4P/97VbpMSVfZWA7fQMQmw9C6NxL1k6Xgun9dEIMdwOscfOuUjUgb7z9onx9nPqbD2myx+fK5h0lvklRyhw1uLMCMfW9JTZIpr1kXBPUE7l9dXS9fjVIGflKjDJSVkYU/3W6VkEQVw1LBqrBTQ7RkYTxEVdqO5wmbvlotRorfMBM3lF2jBfDc1wXRoYbVQfqtpVqfviHmYfgY4o97yw3zJ6PcjTmm5FNlUY7YJg4N3nWyQn9gAJjt1HLO2/FBJ0f0A5GVEdqhMp1+Pxh+neAkzrhSro+upOSBOYQ7CQeZSNv3FuWvVrj+GCKKSOjp36zBsvHH61SXeEZ8qVfNJSvRtk/eot8iazpO2uAL0/K5VLgyABGXDB/+vn9Dhfwl4vqmlhcUybXRbVRNmuBkyPDUUB3/17z9RwTY0QGAGa3J3fSjoliqQvCUzJA1yobHe3eVBhxuGzZuVC/rtKQtOM1GlKEa4JneRehZBxviu+oX2KhxP4+YoCYvzdmxLC/Tz97VTr2y9Y1KFrmJkqLXkn6sQVARzwv7A42S/D/8o2zNdQJNszw/tHsCHn3/ZcVsC2wA2D2wwI9P2T8wgzTS1+dInw8oX6/1BBlh4SkNc9NlS/3rdGOSef87JM1uv4AsdHDiobL4KIhMnz+CBk6b5AMKRouo4qHSqveaQrm1AuZAQKsjQHoKKM6US0Md/GLv/72cvnWj7UT/0uHp8wAQUVdsRA1svPNpV4YmPl6DCC2suOjHX8ghg3yQQlrbQyZP1SGFQ2WYUUch2oZh8wfLIPmDdaoBuRFezLS0fb0JuuIV4ZRzl0xRdu055S+0mNqgeRM6S09pxRI9rh8jfPlgxnYLD524ogV2JOMewggJkSSj2hsbDh+WUYHvSb3ke5T+mpePab2lc7jcmRdnYnVxU0AwBYuHy83xgWZEVkqLo8IdUExmoC14rIhPDF1VHcFbMp/c0wH6TG5jwIwMoTNrq0v8gy+IROqm0ouIjRKArcGMev0A3QTV8z+LzfIrtdekPodi2TT9sXy8Sev+r5SND5iA8S0se0nto/oNa67dMlkoPjkN7qxsqYNbohpF3hAfG1EK7nX6xhYfxLuAL6qA2DoIEQDAMTNchJUYc19YXqvfYZhK7PVKPu9SWFyT2KYfmFXv8v4iK2vjg51Y0yweZYhIL7kpHC5Lq6D9J3R3+sgZlYcRnxrbKhGCTAT374gTQ4dWKcsFRD45NM18khWpNwS00njPvmGnPuahLXTTvzdEfNFIEPtzz9bJ0+zhgXRAfhZMyM1wgFGB+ge379euk/uJ50KMiV6QJaEDeos4YO7SPCAbI17vjWmgxoDy+ZUTvGhGjXBl3WwNT6Xfu+dlTpqIJb5htiOcmPM2YmYaSZ4yIcV2FAQYqqzJ/hFGJys0YmpJmFtJX96gTJpwBcjwQQTH27ocP9YpaSM7KXGYfeby/QrQe6DzTPhxigD9w/vnL50vBokgF5BbOVkaRLSRoHmhphgBSjKyjn3c353crC25wNJUdoGRGsYH3GlslcMR9roHtIktK2vnrfEhMjN0R2lSWhrz7iYkDnuxUdMFAT1JjqDycA3326IVafsQX3S5Zrw9pqHlR0slom2mcsmatkBUIzr7BUT5aYo4tHRuzC5Pa6jBPdP941u1DVyoEy27n5RNu1cpGXfvH2RbH/9RTVmyALjybxDuz4ZcgcTsF5e6CR6wsiJSBjAFbYL86/YXKzGn3vxeSMvonT4LJ08GRGwOBIGUPU7xei57SvuaHDmcsnhxqgAA2JcE2cDsQFXgJjPeAHfE8eM/5DhWOu8VJ2kUpaUFOlTWqOQgG+ogjBgfFdysCrp1p18iWXCnc6crJDukwpUcbmHjs2zdMwbIzvIhMUjvDjRMvnxWLWsqpqlTIZwr9tjOkpQn0ydTGIIa+KIX5EnsqO1c5Mf4EYH4suZNnnJ+rUcnfY4rOyIGa7DPgFj1k6mg1kf85EDZdIqL0lDp2DsuE8Y0t8WSxhaqHZ2BU8tb7DW8474TtK0V7z60jEMTGri7mBtYnyVRtG8OvIcnTwpVH3iyJCyIgMMSbdxeQ0RIycq5ZWNcxXIH0oNV3CH2Vn3CZ39x5N1smFTiT7LcBo/KPcgG9wrCsRxHfV9/kCsHyecrDGL+cSyHCdG0Sujtl+43JNi3BCU8U58+cnm4xuWLYUBfneUjzQwCpXKXgFe8lDWQZumhHjMs68CmLm3Sie5AGJkQ3o4LeIsIAYUKTdthJxMOZBTmNwU3V4n5zAi6CI+8jkrJ8hNUUG+d+N+YOW9f5yqM8bqICMi8yUhrJu1MTieOmZC/igXIzXcRoPnjZDrY4K0TWgX6sPvXlP7mdh2fN5HN+riSs0YGUV3UGOC7vJBx+J1M81XeAfLtB2J4AGIaV+j5xZ8kLU9d8fLIYuAA+LFVRs8ID4bLOgsT3WJlf2frpHTh6r1014YAaFKTcLbCENyOol21ERYVDvjivDYzt0pZrYehlq9eYH8wLf4nv/vlYrZcm1skNwe30HZGoAN6DGMrt26UL4+WS0n9m9U5rN43VQFI0CWGFc+t+VTZGbjAeK9n6yWJzvH6N8AFMoDO/pbRBsNdzp9pMZMmvFByuEKZbm3xYTq/Y+lR/l8xDBiWBHxwhghA0y2kzR0JGs4mFyE8cNsm/dMlMN71xuWfmyjzp7D9ABpwEQBxQNg+xtDQF73JwF4YVpHdU2cNIyKOF9Wu6OssGpdPOd0pa6JgatFJ9QOl0v8sJ4KFgzDiDU+edRMCMIswwZ20egUjAeAMvVFw4gBH8Cs5JUJcn0UgGfqZwyjMThaZkY0icYdgYGlnBgkFv0BzHgHny1TbgPE4cqe6Vi0A2wWFwXuE0LwOBJtgG7xTvLi8+433lquhhoDgdFkFIIh1PJgrHX4HqHvmLN8svp+1Q/LBx3Lx8sN0e2N8U8O1hELbgLYN/qm/npWCjzFSmk1Gl2Dn57wNSJtuIeRGiwXd8Zt8R207Kad+YK0kywvn6nuCyJiNMqiplBHEdZYYSQwpIvWTvOVDX87IxmAGOOE7KweGN06u7+5a3+uPAjZ7Vs07QI8wee/5aL6iBdVrpdrwlsqk7UgYY+A46qN8+XHU6bTAVZ0lHGLRsrjmTHaMQgT4lNhZvPxl/FBBtaGPBiy3RzVXkPCfvjasBieZ6GY2S+N0wVVYBUsw9mse7wsXT9bGR0MhiE4jKdg5iDDePggIrajxr2yEhadFnfDp5+tl8ezohTI704wH0vcmdhR2uenS9U2vgAzPmL8lB9/8oo8mR2nQICBgLW+/e5KBXTqRghX+/xUuS0mWMhL6wBgMjz3AJWj7VScA9rNeyTopCZsCRfOO++tlgfTQ+SO+GCP+RkG2MAEAaJQuRtASo7UI0AGoAFsAAOgsapyntwcHWw+pU4Kky27lupEGsz+H6c26WfWdHQMFIbhtT0vqvwASJglccEwet51XWRbmbZ0jPlc1xvWs3IZCsnkK4BLPnclddIjz2DQ7kroaI5JEXKX1idE6neWelETZcJny0wUwla1TiofWH6oglD3Sb3V1aTD9eNVUrUdsCNP3heiE71MgBJxQBuQwvpnabnVCFhDlhimejVnOa4JExHDiGD2SxiTDqq/GPL2vVN0spbFp5ABvv2X1s2U4jVT5IU109R9QLzvwtVT5MX10+Tw52tMxMjhCo1Jb9kj3ud6w5A+0y1WfcPkhVyZv+g5rZ/wFajWwSsfxgAgxl1CXZkABYiv9/qClY07mn51ueVApNgVA8QwmpihXc1aE4fNhAu+R6w96wZvqCuSys3FOkkBo4B1fLZ3jTzfNVbdCLAoOkfzvAT9VJpZfoaU+DcBGia1yjbNl7LNRfL53vV67dhhMzlGfnxx9VBqpHZY2C7+zvZ9Uk1H80LDjn2xQdc+wA9dv+MFBYmtry3SWE/cIfo+OtCpOnm1slAI5KYD0clYu/add00YEwAAI6YjAxRGUYyVtkpDfQBP634BqLi3eS+iS9YYP/Phcn339p1mEodhvE7m7FwkWsZdi9VXiY+y6OXpBihTQhQQ8Z3D5GCsrGlMnCqzu3cndtK/Z43pqYz48OcbdHiMLxUjBrMkFGzXm4ZZ8jz1CR+QaeqbGKKAgI+YNkL+E/zNagAAIABJREFUAMtHH69Rny0+U1ZU27xroZYVHzBl5Tp+5/6zB6lBBRgZCfE3ZItRJWYYA2KG4B77hz0nGZ8z62fQ1pTJMmJkr356lvdMj5A9+kFHtRfyt9FnQJSFM8rxDCEGHuBF/8jPAPE4YwQSQjRGePKSseqWUIN/okZeqS6UJuGtlDUzSYcbg0/6MXyMmvD1Ui6MP2tijykdoYBPyB73ZY7OMSvD4ZY4tFHXI2Fy9jYMnMfsKSf5Lnp1qvryzburfYwY/TEjID/j7mfYrX65458H0gBxn3lTz093L+Avl4QRN1YCqzgo74QSfG6bdKaYsCEYG2yUWXAmJfhqDSUFpP/1bZ3MXzVJh8ImT5hMW8mb2U8VHjbMJBOrmMEe6aT4GXEbcI0hLKyQwPi0Md21g2unTQrRIP22fVJ09TVdDe6w+egB8CKWlplszjkyScN7zJC4So5+uUEXcOfLNPIjPpTlIfERUw7Kj4+4Xe8UBS86P+xQj+pGMJ3JsCAzOQQA4osmZhXmhY8YJg9IEDNLKBeJMgFcdHgSw/r//nqz1G5b4BkGFo0J0igD5EEIHGDzcsUcHQIDCtoeycHStEesRq481SPBMFi2iEoO0TjfnXuWaBgYMcEAceiAzvo87cBnuXysAthgnPAh497B4NnymY8wTJkpP9f/fWaTTF8+XoHcfP7cUSe8vjtSqbIl9AtGDPNDNibhdgD8O+iEKfeczYg7qW+VKBhCH2HERIUAYMaAZKtbo0HWJl9YPUAM60TOsM7ZK8Z7CxfhugpRtwkyx+VA+CBf6TFpio+bkRIL8N+ZzCghTGUybeko+a+TNWrgKCfLdOKOQOaw3mVls9WFgS6hVywadFdSkNyZ2EF1g3pyL4yYTRHIg/7BSIHJOq7Tdv6J9tD2dGDsG0U1xp9L/ZtIsYACYnzEuCZUOZLPtkiwGhbyuTmmrRTM7q9g88+vanVmmGE4oTwwK+JbYZx0DIAte2yO+trw/Sqr0dWpgnTpwI8+eFnjceksgDngZfOh4+C7I4+Ukd0MCMcbfy3l06FnnzR9Jyt6MTFFGBY7ewDwRD+cObxRf586Vq1gyK4MfKadPT7Hx5zIC1B5ND1cPvlotXZsQIi6dOiTqu/xHxbbToM8/NN9ibgmOqlrAhAHvJAFHZZymfJtVEPDOTG1vIdz1iPGH04kBoADEHcZn6vxu18fLZf//maTrK6ZJ7d4Q34FEG/NhbtiO2p0AM8BKBgMQgXffneVMl4WJeI9RH2oa0IZdTuZtWy8/Ovbei0HZQD8eBeyQnaUmzLie1dZHq3U9YiJVAAEkQnv2vbaUt0JhHtZIrUrPmKYuzVe1i0V00FypvQVdAZDxBG2fWdcJ2WTtMHDaWG6SBLtbgxCpUQM9FwTnj7qpK/HUFmPGNnwdeL/fLtJ1yO+OaqdsteUEV1N/Y+xQ0qtjkxweVkGrhOj6CQTk4mhKpvQgZlaZwwgxpyV2sIHdVWGi6Fm7WlGEcjrX99skaKXp+qkMqMhdenwlWBSsOoWscn/+mqztj07rPBxkgVi687imUsNMi7/s3GssTzoNwEHxPiIm4Q2Vwut1h0/oWfBVdFwLySaYV+znnEyrHi4uiP2frJGvvh8nX5IwbKWS9ZPk17T+uhqXQzp7DD2jiTDQMnrbxHt5KluMRq7uqFugXz28avy5d5XdVhPsDxLSzIpxQQObAqfpJYpsaPcE99BZ9Jb9kqSHa+9KK+9vVRe2/OSRgoQP7vrrWWy640X9bc5vigVm+brHmzNeiQoKwJEyJP9quicrMRUualI3npjmX7BtnP3CxopojP2icZXqu9PYkjuLYjDojiejPgbXwPyVda2HaWy580V6qe179/1xlItE78Z4ttEdAO+6YWrp+nz5MfII3FYZ73O/RijecsnqevB+mZhdNQB9wDl4YjbAj81jG91ZZG88xbveVHr07F3que6CJFrozvK0HlD5IP3lwuL9O9+3ZRt55tGZkz0mXIv1Uk/W3YiQHju+ui2KjNkt2LDTHn37RXCPe+8u0zXhcCQWLkoYCeG6AQu60W8965pG+oMWDEa4V7agIms9bXzNXKCcr3x5jJp55Xbp4cq71Btw5ELhsp71OHNF/XruJHFo+SGyLbKyHGh8BUla13DspeVz1SjipxoK80vwUTAwGLvSDDMeG1tod6PLN79YKW6FCAnhEoiFxL+93feXS5powxBIE/VJ0ZLibDnIJn4wkh9v2m/FZI9tpdcF23mS/R+DZs0oxtbN3c8e7RwseVhddIeyZ+2IFIsoBhxaeU6uSakuXYMCnvuZNblhV1dF95a/WNsxNm0e6LG5fJVE+4HfG5M8CkIM7xLMM/5H5lwo+MAPCz48mz3BE2wD67BvBgaNgY+Wy4EiYWzDKOxtfP/TX68i3Kb/H4JpjYvmx/523dd6NGWyf/dF3ru/z6bjzI2GNd52+OX7dT4WfL4tbwvpHyNZQJwUiae9Y8E8H9P4zI3LhfP+t//W38nP/tezs91v71OeW25OG9clsa/yZdEnrauVi6N38PfudY4D/v7XPfbv7njL/X1csvkutCW0rtwygV4gs9/y0X1ES+sWn9eIPbvACo4XRoxWIfFt8cEyW0x7RSUCaI39zYoqrLZRp3ICt/my0TXrbHt5FbYFrG6HnAro4INnweIeN6+k/PzJzqxiVwgL/tezimffY68bH7ne+e5rtuOST42D5uPzftCjjZve6/Ny16/0GPjcjR+zv/v9l0XevTP61z5+P+dc+6xx1+7377f1tn+bpyf/e2fl5X1+f5mr//a0b7PP1//a42vny8v+4ytB8fz3euun79v/1my+VvYFQTEjYUCpSdxXRU0wQyT/e+zAGyvcd/5zhlSa56N7uGZxvnYPH7P0f/djZ+zIMp17vu1exs/e7F+X+p3niv/c127WPUJpHz+KvUMJJlfSWW5ooHYX9AougVl/+v2nEms83UGe/2u+AYGba/xvD7LDLcfQHOd3zbZ9/zWsfH9Nk97vfHRP7/Gf/u13/Y5e4/9/XuP9nmOF/qsfcbeb3//1tHefyFH/7zs/faa/d34eL6/2+v2eKHPNb6v8e/z5df4Pvub++25/9HmY4/n+xvX7T2N82r82z8Pe+7/rDtv6NsXUxbnk3XAAbHxETc9S6EuVBDMfje+1w7NGl/3/22HlPaaBW1+2zwbK7m9948c7fvskbztOflx7v/7j7zDPfNLXbgcMvmjbfl72v/33Hs5ZODe+du6eG1oi8DyEQPETYKb/QJQ/RuzseLZ33yizMyz/72cA6YWUBv/7azfPOs9r3niJ77QZ/3Y8Vl5nuM6efvK7Pmzf+uZ/+Tv/u/7vfnYcv7e5y70flu23/se+9yFvof7fu0dv/a33/MO+56Lmd+Fvv9yvPNCy+bu+3UwvqKA+I8qGs/9FhBr3ucAcQvMF1OR/mg9LmYZLmdeV2v9L0e9Lsc7L6fuXK3vvqKA2D+y4FwNYpXSslgf+CYEye3nAlmPrdrnyNO6IHzXvOd8eZ2D4Z6rLBdyzfcO8vyV8l1IXoF6z1l1vIiyC9T6XopyNZZh49+X4p0uz19nsBdbPn8LCTTXRMVaadLpOZ+fFKXzT3xTz2++5mJlKr5uuyOug66c5n/fOc/jO5i89Mhz7eT2ONYLNtdvjWuv57yDUDaTh+ezxe3BF2TxHfTd/O2WBM7Jg7KY+7V8Xn4afxxnnrN/Jw8a8VzluzUO10h7XUzortgOcndckOi12E6+d+tzhOrFm/pr2bVsnTRmmvx5FrlgfGx5botrr88gKytDrQ9lJ67Zq5vm78nn9ti2Kh+eNeXtJHruyULfwTnyj+toykr+WjbkYdpG81dZezLVdjN/5zktU0I7U2Ztb69NvHIgA9tGWre49t47O/neZetiymnqpOfk4bWHPZr6nN3+PE/Mucrf3o9sfO/yymv/FuvJM9Zs6Gre26CLd9BmKgvk7dW7kS7bsrqjkw/fTuTPnXxWkPDPZ/367R8XNY5YJ+uCnz8nUCmY0RFiLTCYBqQTWXDjHPZKp6MTKZNt3BH4mwe2dBYAmbx5lk7DUTutH8hYsNF8bWeMCfKBnj6rndbEMvMblktZ7SfAWn4P+Hydj7x8+TXUh3v5Sg5jo3WLN4DPvcQiG3DroPWzcsEocF1jqj05WbkAmgaAvHdovT3DBAD5y4hnPbA3cjD5nvW8n5zsdS2ryjDIGLn4DoJxU8D2QNnkZ9pQZRrfQT+YQUYqM8pB+1JPRgn+5fIMHutpGB2wYOcBIO3eCDytnMhHZQMY+rW/eU97NSI8e2eM0S3uvzPGm2/wymB0xegV5/p3r535Tf2N8fKMpFcefbfPmDnQ8em+M0w+nAs4IC7ZaBgxneZcCdbCdWVJMUG69gHrH9jEGgO6mlVMB/0yzpy3F77/5x6WweRIx9Ev3GI7+d7DGhZ8/Wbua6d/N+/qqGsw8M7bogEX835Am1WuNO+YtnIr4KVlM4CuYOYBAIDEEpvca8uoZY5sJ7dG8U7z3pui2/j+fnNkkNwRbUBRAQ2ZAGwWVGBlyuTM9Vti22n9qDNrRtwS2V6PKD6rvGl5og1QK2B5+ZCnyiWmrdwUaeSEfGx9TT0AV6519GTZQW7WspovBQHGW1W2HXSdilti2qocKYfW2fsbXzxSf+rOmtHUmyUrTdmMgTTXzHoNlEvLYQ2MlScjEU/evvLHkpepO3/j3dpWXptSJls/LS/tGOONEGKM0USe2k5eGckP2WHsjD4aINXnPGOPTqBLWp/YdkYnAHTKR3v5tZnJ49y67f7215ULAQqBxYg918Q5lTKuoVMqsMV2kAeSguSh1FBdNYtdmNlmnd8PpoRoMudhwt84J92fbICUPGxH5H2sj/AwO0CnhskjaWZ1LAtgvk4FIMS21U55S2Q7eSgtWPN8mP3JUkJ09TM6ua/8MCFAKqaDsPnjQykhwr2+MqZ2kgfSguX+1E5adv5GHWw97k8yLgc6s5bFsjmvgwM0AKQFpQfJJz1CnydPa7gUDGI8N4pnyEye7XTfPFsejg+kGDeDjzliAHgWw5fQ0ZMrcuqk9WDUwReJyO+hlE7yQAbyDlE5PpDWUFc917qG6DKZ+q60cKHMDOUNYAXp39gpg51AaAfrooGt3hrtGU7kSnliDdA/kurJNi1CP3kGHI1MWBeko0/eKt9kUz+fcUMeGLF40060EWUj8ak7z9N+2o58eem5o6xBZwnL+5I6yKMp4Sob3sG6yRhY/dqzkZ75dOM8ZMP9/a8HyNd0aiZ5cyad5X+4vK4J6yP22A6dyXQow0bpDNoBo40PtbK+VPZ9ulY+/mCl7mr78YeviKaPVslHH64UVlcjsYgPv/ftXSOv1hb52JpVetYDZXFulo/8+KMVeuw2Plf+FtpGQdUwyCAdusJSrw1prauT7ftsnXz0wWr54rPVsrJsltzorW+hAO8xIRjfYxkhusgOGzp+7JWJNZQ//OgVLd8nH3Jc7ZV9hXz04XLZt3e1vFQ2U26MgHV67hQPgAAtZYq8I6adXBfWVlcdYysp8mXR+Q/fWylNu8fLTZFtfaDUUC6UnTVw20lQfoqRz8cvy+efrRE2A1W27mPRhlneHNFWWvRMlA8/WKGrxH328Suy582XdGuoa4Nb6Gpq7JVHW1AfrdOHK7WO2ibvrzZt8eErpt4fmjZ7/8PV0iovXusA6NZsKZa9nyGn5bL307USOjBbrle5GqNmDR11uSasjcx9cawulo4s9+9bLfnTess1Ya203a4LbyW60eZna7SO+z59VesHe1dZAIbeKOdvka2lY+9k+fSjl+XDT1bLZ5+u1vWQWc2Me2G9yN0aVuTPKOruxCCp3Vys7UW7sannwlcnyQ2Rpgw869NhB74NJMXJwieLwATijs+azsGwMdok22lujW2j12CjdIC33l6uSwzqMpgsYXm0QhNLSLJ8ov3NOcsrsoQgSx/igrgtpo2uK8E76LAs1P7Pk5t0HzCWq8ybmi/XhraUO6LbmXLEtFPwuz6itS6XCGCfOblJTh8tk3+erpeN9UW6qI/ez70wp9j2CoTPZMXIwS/W6dKOWibKxnrBh8p12UMtr7cMpy79eLhCl2lkofvrw1prXgoY/p0a2XhlYjGh2q0lugzk6SNVWtcfv66WgYUDpElIK3WbKCDAzmF1bDwa3U4BLqQgQ5dKtMtIsj09w/Pbo/zeG9tO8xlcNEiXnKS8/zxVI2uq5skNoa0UENmskuU02d2CtYXt9lH81mtHyr2/VcjJo1W6sSnLObL2c1B+km7ueU9sJ13xjGVMWRaT9oob3EVYFAVjZMqOce6oYBs1KFOXoDTLZVbJf5+u1zV/8bkhr7+FtBQWsCc/yswymbZ+t0a3NowVIPbqN33JGM0DGf73VzW6shtfPSEPZbesZ+J3fn1IG91c9PTxSq2PLt95skZBnFEZekreGHxk7pKTwbl0ACDOnT0xwBhxx2fPrbD4GemMMUFyU1RruSepo+5oQSdkEfeThzYqKLMdOQuZkzi3OzKwODdrzG7avtAwvqg23nuCtKOvLJ+pawEfOWS2lmH7dEBMwc52oth2Cs6lr0zWe1k8nEW62Tts46YSuTYcX7G/sgUJwP1s10g5tG+tAi9lBRRYo/YH9i/zyks5WX+WhbypC4t6l9eXKBDDUC0QsyiRMmQPFGCLzbpFysEv1uh6yjzPYuussbz1tcUqK/y0+nx0WwMo+FoBqrBW0qlPipYLo9BYPgo60UHq/8W/ys7D3EO92SIof2pfuSa4lTQJbSlL102T//lui8oC2VM3syvJBjmq275X6AL51EvTqSrd1YLF6VkAnzxgxLrF0rEaXUydNZWjB2epzCkLC+lzvDmytS6s/tobbARbqfnqlkC6+PoQuSakha9+LBWJbP3bnza6xWv/27z6IaPa7cW6EQCyoIxscw/b13u0XWHQnisjpq1cF9pKCl+aqG3JAvxHdaOCCvnxeI3kTOmtC1jBmtHZs/XCX0fc+V9dNk06NQ0sIC7Z+Ko0AYhjzaSRDpH9JuOUEUUx0dNGHkjqJB++v0qZJcDGWsIvl8+Sl8rn6HFV2Uw9X1NVqLtdHD+8URdLB4iZaNLJFZ2gay9NwlvKqrJZcuZ4nQIh25D3mpyvayMzCWYMQAdpEtZUEodn68Lv7Dxx9DCgBxDXSHldoa4rymQUCcatS2lGtZLmveJ0YXAAlnJ88CGujCmyomKWbga5vHyWLCufIVV1Rbqjhu6qcapGyurn+vLUybgYgLSN3BjbXm6Jaa3lAnRGFQ+TH05vkhMH1uvOJIDxVwfMTiCtGfaHG3ZLPQAGJq6QJevcBvdNVSC2O3lY+fAO2w4Yk6cB+73rlMHCYg/tL5emvRLl+oiWOqIYNm+Q1G0rlQ3183XLqfW183SrKPZWI2/kxRZO1LGirljWbyqUjfULpLxujjzfLUFgnkQY7H59iZw+zvZDZusjWC8GQ8HT0wvWrJ6weJju1MK2QnYLqu9OVun60vydegLuaaO6q/Fgg09A379+dlKR9WBh5bSP2Qi1Qljj+sH0MGPIvMk747KxE78m2uatd18UdgjBgLPTiDFStbKqYpY0CW2Q9V8dbP7q9bd9TjHMm2uw1wjZDRhGjHO6uGKNXNvBMGJ/ENZG9IbUVARfLEM//JR0HJgXQ04Ap0lYCwUY3ApNOjaVRzJCddF4hsqW8SlYEkmhbAWAbSGrymcrOwVYYas5k3OlSUgLBTtADx8iEzLvv7tK3wcTpnMDAoa9LtD3k7f1QQIGdPI2uYm62zNlJW/YN2XjvQAQR363yY1XUMSwAO7soQcIkaedzQeIFUBiO6gxIdICJkfdAPkDX6yTg1+a3YDZxn3qkpHSJNgAE+VRhu8Zl+vDWkmHvmn6Tvbn++54uQIV0QIAMfcje2Z1h84bJj98VaV1pr4A7bUAvE6atRP87MgfNw+pSadm0jYvydtyiJ1BqmTH60vUVQNA+t9rIivMZCKMmKE+4M1uJ7GDYMS0g4myuDbseQkqSNdRxenDBvhoBwAZV8aAuQOViWq5Q5t7QMz2SADxRh8Q807Vpdi2Kp8hhQPlnyfrNB92Z2GzAEYbVu5qlDx5IBcMYMqIbDntyZ0yHPh8rTJv3E77P18rz3eL0/a3IOSv05z7X/fvoO7ctM1VJQdGYR4BsnpA+3MNIM6ZNaHBNfF7Z+pE5KLGEQPE17R/xrgO/JiwFtwLiaLgN4S3lsezInRyCdBSprOjRDda1JCjaBPGdmNYa3kiO1In38x9xjVhO74CWnR7BULAkSH1if3sm7ZRt9W5plNznxsDUC5aOV59pADesQPr5Mhhw/a+P1GhO3D4QNOvrLq7Qu8UBSTKgL9y2dppwtc0tqyUh2c79En22KnZObm83oA792l4WBTAYNwUPMPQOKQgTfBpwsQAyMLl43XjTbtt07ZdS7TDM2mHYvOcVQSMQFDfNGVydsQAqyVsjOG/ugGikE8zBd4fjpq93PC1jpo/XP4W1FT97PhbMRa++sS09+pj2DZMEyBmtwgmrth40wKc1o2NNCPbaQQIu3WwTdKJAxvUTcBWRU1CW8vtUe11wX/qUb21VL4/VucxYeOKUdfEiRoZOHuAGg7qCDM2jJidlis0v7odC331o/15742RrYTr6BEMHjnmTsa10ELlDvBamTGquCUKQ9NSd0oG/JE9E51zV0zS7Z4AZfZV7DutQK4Jfr7h2cY67f32bxPfe85zr/u7CX+8auSAUe8YoECMYmoiVpVEx40yR34zecPGlUyAWfZYvRkG09rnE6WDM5H0dOeIs4AYoKEzk2zedNjl5TPlh2M12hEB5B4Tc+Xajs0VXADkyIEZutHm0SPlxt94uFp9ggAAmzOW1xUpMN4Y1VrzZaKGRGfuWJCqQ3qGrjBiIjRgmZRR6xZpfM/tezM8Ntu4G3dHkfpHuQ+/uAIHsa2R7fUdTTo2081UYXK4I86cZHIrW2YuGaH+V67B2KIHZMm1wc19stH43Kj2WjZ2isZ/Cpjgk63fXqKG7qaIVsoIm3RoqnvnAVDs50f5Dn1RJs93idd2wMUDaPvazNuzjREJ2yOZ+hggBmSZwGREQxSGfYa6ER0C29+5Z6mWgzJRHlwTahCj2kiToFYyYFaB7owMA6btTxw0bgHKzz6FCsSdmmreyNgC8ekDZfLViSqp216s9QJ8YeXXBDWT6AEZ6l8nD63f/g3ydFakjqyQ/W2RbYy+eHW7IayZ7g33wXsv6/5xdkTWOjdJd99m41pAvXrTfLkhoqXvWVtfd/T6t+3nf+EjuNYk6NnAY8RN2j1tANKCsHe0QAyAAm5t8xIUNOk4MJgNdUU6zFfAguVEMZnSUp7KDj8LiPERKhB7gEmnAIgJPztzqkaOf1mmYNlzck8B6Bhy8+7N219QpnzyUJUc+PxVWbFhtjJJ/MTWjQBDVXC3xsMD4rABacadoZNctVK0cqICsTUEFrD9GTHGAL+zsuzoNgra1ngAxDdGt1RA27p7iTI9Nj4lPO7u+LaSNba7/HB8k4Izk2ozl4xSV8FZZYtqY4xEb8PCAY/vj22UTTtLBXcH7JlwrZD8RA29Y1KM4T3ujhVlM+SakKZaV+Tty9e2WRSGpcVZQAwwAcTEA/uA2JMTz3Ptjug2svv1ZWrwdHLtWK1EDUrXd+G+eb5LpHz5xVqNviBS5u33lkt57QIFwwYg7qduHm3X4GaSPtL6iDfItyfK1W+tbCqmtRqF4D5Jwl54RHCQB0y2eOU4aRLyvHEJQQCijQ4wUQqAU7eYgem+NmWEMKF0iPytzbOycUuJTroyCjh6cL0ShuvDW6hhUL2DAPyFgecvX3er854OBCQQl5SvEQvEjTu4BWI6BUAc2S9FQ7/oPAAxE16ELWmnUSA2/koY8Rd7X1X2pD7iHSXnB2K2WgeQjtdI98k5QlgJbGzIvAHy/cl67agAG1vBJ49hNt5EOXC/GoKQlso69Qs5BB3ZWsuaMCxL2Z2Cxek6mbF0rOatdYRlRZn7/IGYvA0QtzRA5+WnURPKoPHBJig4UuYfT9YJE5RNgprqKIDdok8drlZQ2/XaEjUmCuSRhlkjJ8NaG9whxw5WyoF96xUwd7yxVN56e5my5TNEphwoV+DBL/9Ml0gFI+pJnDSGhPz8E2DVUB/jx4ft4qMGdLU9/Z5hNANbBqwBfRg4Loqo/qlyXcdm8rew5rKmao4aSdwMGJq0EV1lxtLR8uOJep00NYz4PEB8uEyoH7HWr72+RJn3m+8s04ibbw4DmuXqkyb++YnMUMF/DmuHEdsRCO2Eiwif++K1U9SVRTm/PVktCUOzpUnrp2XKC6MUzDEkP56slX6z+59lBBvrtb/M3PnZOnS1yeNcbR+YQFyx2gfEjRuBAutQPrqNEO6RNaqrXyhVrRS9PNkM9xnCRxpwozMZRrzGB8QMvWE1Vijcq66JiunKbE04Wo30nNRbmrR9RlrnJMiR/RXqWgAYACeGqp3H91RQMFEThpEDbOSr5QQ4KWtwc+kxoaeCNkCMT3HyotFyTVDTs9wtGBd/1wRGo2LTPGX1vrJGtTJGJBIHfzOZsWycMlTKQL79Z/aTazs2k2tDmipoAeaANKOGiAGZGooFkNv8KC8fdPB37qPu+IqZJPvmBNvZV2u0g/qPD1XJ/8/ee39bWSR73AcwTbqTHQPp5MPJiXPIOakoOQdRUVAMJBUVFAkiYCQj8ZCDcQxjGAPKqOSMWWfm3js3rPX+C2+96/Ot7r0fjjDjXWvedYHLD3s9ez/7ebqrq6u+XV1dXf3e+4utYkgvy6jOU9QG5fyMbcvtwmCRAFYGxQjElM/0PQnEcmcknmeQwAp/6bWFela+2sPrFL6WUZxjI6YNV0gcliYAx2aXjIocm7tkSqofuH/z9ADE4n2B9bojDpi4MUJo4KF0+6CN8Dra+uY3SgX/AAAgAElEQVQ7T1jhoC6yqLV+0LHELutYaD/qUCwrllkW6w5E7Oz6YIkidvDFv/3m0zrZm4G7emQ3DQrq6yMuF8zMkLn6Mn3h9/kNvD+0f89C18SZgTj6ITWCVOdL4bCAIrjd89jtpwAxz0XXBFYQ/kQsrRQQt3XFEBDXFriP+OimVFTAwIlDrEF1tm3ZMc+jKQ6sVVhV9/F9LaMoywZMHaaY2aN71soiwiKOQJyafgEG1Xl296zbBJiR1nGP3Cq3hwaX4KsGiCNw8RwguvkF92enO7TYLulQIV/4zzuVKNQLgGOTCKv0za9vbRe1KdQqLMfO4zs+uG+tfXNik818dpKscMoS6LWvEL0O/kzL1wlAjh90Vw9+b/zZAA0LZ0cOrJF1TDt/26NCfmQNeAkwTdPJrKWFdqoBdLSHcpJAzLvJ5y9r4xtsfv/aE/blwU2GTxdLvOrGXta4Z7WxK46YcT4f7lpqV19bo8Fs1rIp9u3xjYp2+HtAfGzvOj1DpAUWLO0j1llx6HtXK3QNK5ZokN92q1b8drSIY38ywGIEDJk0NDGwbrTHl9/nsteGiJYSe/XNp322dhCerrXioZ3totY+W4ttjoNh/H3h+n8XlM86IJ69dunftYgRVsALy2PKgrvsuxMOxMSPjp42QkrCMwANzxEV0LxPW023AQSszJ0vP+4A0M4X9lIW8dqH5JKIINjj9gFyTxDlwD2UfcHSKZZRkyelGzBlRMo1wSIZi3UAcRwwoAFlA5DmrZgmpfeFvY024J7BspT5Pz7HuxGII62s5DONl9IGnxLtY+Gt023XyxcZowHWbJ9tDSvz5JrIqMy2Jr1aGu4JFtgAwdf/8LT9vAsbTIo8aqBtmTVsVaA6ifHFIibEj629uDjwA+M3f+WNJ8UXaGfx76+f7bB5y+6X3xbaY3sjkMD3SGN18D/Dv+9ZxCzW0VfMYNqXymLEbYFFzMyDuj47vMmqhnWzmU9P1kAGUH59kgW5G61RJQNOgbG5Bn86i3cAMYt5GVV5KpvFumgRx8U9tk/TLtpH7Pgrbzzl/biPAWeV/eXkNnvo6SmKdoiWMHRCI7QyeyJGmEEKkAXUe47raxklzeWGaliS7e6S4x6BgYyOffgmDY7qx9Dm+D3y7cL1PAfiMENO9XP4jVydVUAc44gblDc/xecIUEbljtNZpvsLVk4z4j1ZNT95eL11uuU6gdtPiJzo6FN44lmb3dDG9vzJXRMoOFYZ23spS77ctiz+5Su2l0U3RRocWGeTF9xh776zSKvplP/e+8vt6p6tPO63poUNmjJEljIgo4W1zbPtoppCi1ETMBygItSO7cceGrVGwFg+srs1qsnXgiLWVhwMiDJwUFyvnXFbY0hee8AzzQfiDnFL4I7At/nl4XW2fOMj1vfOAcYA0X/KUBs8ZYjoP3bIQ+ywsLuPu0E8wtKDp2619nK3BHG7RzbY5p3z9AyuE0K0/qV9ic1aPElgxc4xNnMAQIUDO8jKSwEKghXAlbJ9sS4uBBIS6It12vaN5UgoXmIhjCgN+uWlV5+yzw9t8un9nrXGtuP9n66UywQLltA16iQagVkEQMxASL8BxGNmpF0TDNgRiOOARdQMAE7cNv5/FgjnrbhP/MYdcuRgnR36dLV2Q+KXlpwEdxdWLf5xNg8RE86H2OHRM0Zb/4mDbfDkYdb37sFaA2CWgmx8dqTOdr5MyFy50Ubnl7s6YvsB/MiPC9e0bJxvvAATkm2KvwlfG/ZgIo44HVH8g7/9c+OI1yy3jLJmxjQVoZVfDeUGNNsW24/bFNslrYm/LTUWoAAOgAsFKh7QWYqJH0/T3LZl1qhVgTW/rlVQnDopG4tBxMde0qpE5VMmwI7PMVpWAM3+3Wvs6EEWjdbYt0c2K/dERkWuGMmCGECHVUTdbFPWzjqAmAWetoV2WZsy0Upmrg/eW64cFuRc2PX+Mruyeyu7uLbIGDSon/Y1atnCKof1CO1hO/Z62/7iYwrBA3R4hg8r8L/rWm273lvsIXG0f886uV4AIiw0ZghfHN1icToOjV+d2Gwzn75bIAQvKQsgqhjaXe8q1pfwrhfnyWq+tI2DEPHTWKpYxli1WOtECUycP0FgpoGvDW0u9n7Dym9brFmL71bD/5wOX9NiXWt/BhoAJp5nwCJ87eXXn0iFCR7YEzbNHFhvuEwO71ljpYM6qewft2GtINfmLI2LZg7Esogr89Q+wDYFxHvc5aLwPPjZuoV4z2Dz6y7l9v4HK5TfAsuf3CE3Y1lX5/vg0rZMSXwaVrSwEfcO912M+zx+GflgazqDOAMFMgT44rIC/NkoA8/KBnaR/x7ZpN3q97ZldmmbolQdGsiQ9wuf85cHyDwyAE6EGSUz2LMPiEubpoA4pdxByZmmM+1sOaKHnTxI7Kuvxr/+5pP2s04OUgLxAOSAW+b17bSzjt1OLEIx9SV50GWtCqUQlInlxHQVJQK0DmvRymNrvz26wZauf1igDlgIuKsLbMDEgQJiWaRH62z1tpkedxxADjpwFfSc0C/s2CN/RJ1t3fmYXdyqhVwO1E2WLoCbULmaoT2VNyG6Jja+OEe8QFnFi7ZsJMi3Hrf1SS1UUj8ghQWGH5zNHScPbAjf1/u22z1rBdpki7uqR61d3Cpf5VKnwD/ELjOwbX1+jkCRRELUCdBmlOfbtIUTfDPLnlVyVWzaOUuDCTwRoEYg5voPgJj47tgeLZwy6Lb2hE6vvOKuCQDx2N46O3JwlWY9gP/NM0Ybcc3wlrBCLIk5S6cofhhAZM1gzIOjLKMyT+ULiMf3c3/ufsLXNmkbNhEa2jXXxgcPnr93AbHXzDBWi7f0E2sMtE8y1bZQVnjd9lmy7glNQ1aQq5jUSAmXiDMPfcGAjjsFgL6PgasqPyVzyBH9D++4puQW2b3wOX95EPUk9jG6UpFtQx+Y+IOt39M9+M+3iBNALAAKoEqMbkZFlhRjw465svxQGiy9G+8fZRlFTRWcr2lnZa4Wcoh6uLx7hX2ye6WA6IvDm+35V5l6uy8VgUcJALen1zwgyxeFliWzf40dP1ynd5uxMFTbQtYL76BQgyYPFhDHKS9bYvHdAhDE/lL3LzqX2u9fne87xfavVgjbDXcOtIziZqKvYUW+gAUgIPSpYEBHWeBY+SePbLUNL8y1RhU57l+MtNYU2NJ10+2ro1s19QV893y8SgtYH+1aYR99sNh03bXCPvxgue37dJXAGEAgEuK62/s4UNGOGqzwbg7W+3xbNe4QZh1kfYM3P25TaA1b5lmbMdfIqqc+rOeDe9dY2eCu4stlbQtSwBoBlsEN/y6DCh+saWYjRG2cDohZZCQC4+XfLxC/oPf4p2sFdgxguCSIWOA5zZRasxkjX1ETxH9r5oJr4gxAHHcOyt3T2oGYmQbto5yet/cLMxxmQuvskw9X2FXXtFTY3KXt4EGxFfTvoFkG7WdzDjSycLh71zLbvYv0o8vF+90fLE6FTCKjbNl+7Q9PyApiRqN1AQafNsiLz04i3y5c04P0/xVenJ1AnHBNqCOwfloXWmbvVtZv8gAtJGl764H1Crdiujpu5s3W755BNmDSEBs0ZZh2xfWbPMT63z1IVtTBT9akrEX8viOnDreut/SWYjsQ5wqIPQrDd2uRJY3YXLapkoiIQeEnbd1Cwipn5x3xw/gBcQewWAewYW0WD+hkgyYPtNVbH9FWXCIXWDT79KOVNnzaaFnT/acMtoGThxvRGe5bHGj3zB4nOikTq/b1t59VzovaUb0EQLgzrujW0j7ctVhWGBYZ7pPOt1xnP+9YZld2r5Hb4vIeNUqA/4t2RTZ53m323VEWHNdpw8qyDdMVxqZ212AROxALLI8QqTFHFjrtBfD44GvHt/v2O08LjCmLjR1M01loSCpMtI7/p0AMOMtH/Pp8ba7A0j+0Hyu/Tn7wiiGElRXIgvxRa3frYPHOXuKZ8E4B4orclEUMwGLpQ7Ms/hfnyi2hQR63SPsS+f0b96pVSBqzC8LZWKQdcu+wlHVNDpTxj45N++WPbrKV6x+2X3UtV5QF/XJF9wojmT/3iF9/9/1nNEM5st9nKG1HXyv3hOqWi8JnOljHSR5e+H5+8iPqU/3+PeuAePbqZZZR2tQBMgIBlk91rnZI/fsXW4O1tFqxvSgfU1gWd3ArAKQsSgGQ+EiZarJNlsxYWCYoIzvj/vXznbbtpbmKGgAAKN9dE+QN8M0E3x73bcuX1hbZxW0KRBPPCsCqcgTE+AUBTSwyB+I8Ke4t00fbf321I2QRW+cDxv41ogF6oPGbI67s0M1v+XVJIBOiE2QR7l9j//HlC7bguXsFeFjQI6aMUDgaz+Gb3PHSPFng+MPJCUGkCHl4cX9klOVax5t7a0oOaLP77k+7ltjvelTLeqfdbAoBhOElQMVilqbktJU+wIeJJVrVwhatnyGe0mboXrL+QeWbYJofn8XK5DsgWTnUy05axCxWqPzwXHz+sla+YIXvH+s5lVLy5GZt425QnufWY2tfqKMO+OFxxB5locU6LOKKXKehKs96jO+rdkWXw+YXSA5VLF87FrbWHJgeVuXbkrUPKL0ndRMl88SqqZqxsJ7Ac8+/usBOHNug0DoGIgF1aY6sZvhOu5gNkUckoyLPnlxFtMwmhf+RHY8QwkgbLg/i3LHIoePC5/znAX0ueQ/9zW/pSnmWDZl2z+k8Dj/43v8vrgkAD4L1IaNadY71HNdHCyKyAve4XxSwAhRYyWe66JsX1mvKqCk0+Qg0Nd5gWCU8i9+ONJd1Ox5Rsh8Ai3wD5JrQdJ8E5oc2KmdAfv8OcgsQ8oXSMKJxZQTD+o4JXwAlMqXh4sgozdZuKiyqI3vXC1gBIj4n9vtOvOP73EIC/ERTWNChHYf3bVQyIdopWo9usjlL7pdiwwcsWuqlvfhNp7BLryLb/brq2BYCGYADcODIozffetIHsP3r3ZKdNlK+dsCnIoAlu/CIbGALOG3kg+VJH9B+/N0kWQfs1JaD6+2Tj1dY02tbK5yPKXfsswjEVVjbB9x3HaMmkkAcn+ddQumIwcV9wYBAX5JT+a0/PCULE9cQbiFoIhMe7WNmMnfppBRNgKNcExW5qf97jQ8++gP46DfZtufnK9qDCAj6MyVj5Tl26wxPfA9viTl/+91n7NfdKiyjigGruyz0z/dvkj/+8J5Vltu3nV1UW5BaUBUP2pWqzAYVmTZy2o323TGXTSJ22Mn36w4lql9KybO4gdqWpPpP91HYC5/zigca9AMQJ/v2rAZiER2AGEAAgHqM6+8KutfBFaBS/teDnhjcAXdtCP9yPy/WL77B4/h7FV3hwPfVoc22Ycds7UBDebDesIgBNp5lUWf4tJHWsDxb1qAPDC2MZC/QxoIRbgViRAEMFmPWbJup2FMA68YHR2hqe2xfetUf8ILG6GNlEIkDx8l9DtQAgD+3RqvucbrN9BuAJ2SMKbsWhbRBZYO1v7Gn6JdF1cZBU/QGiwu/OmDF5g7qI5fCqs2ztPgoqzWCZUgatO35eQJy+I6QwB+1uabAmvVprYQ/nx3cqMGPqBEszoyqrBQIR3Cl7CQQA4KkuASIsRh5jrIBeX2vdYv4VZL+HF0fFhzrrO3NPS2joiD1PLRohoLVXZmnxToAGL5xVdREwiIGiLFK4TczFwYaQJj2pfqV5D81OZbTxxPs0z7khfb1vL2vfPoznrpTMcb0Ia6o7S/P81SerVt42/Hhs/DaOk+/iTduek0rrTGwaYT3vj65RUmIGEBoM/yVUkaj48LVefl/iA9nJRDjmmhQ0jglnFFQUbhrbmOKuVGLJSePbpQ/tbh/e/k4y4Z11hV/Z/xg6fHhd9ngztbu5mt0thxAiCLVbZ0tMLqsVYGUMueGVlY9vLvAo3RId+M+C0MoiuhoV+qWCwDSKl/T+7LhPVR+9fCultu/gxQbSwirDIsYYKU+prAlAzuKnkhT/StlVQzrbOWDulr3W2/QTjneBUTmLPUp7e961CgTWuXQzlY1rIsVD+mqI40EKgHYIhDqirXVqoUOFOUUDN5pObSTFQ/uIj8wU+lfdiqXtcd/8KpgQCf7UZt8X0iKINmmUNN5ptFFg7uoHGioHNlLB3xSRxzlIy0MWr/sVGqlw7orMoPojBYDO6vsS9oGqz0MFryLVUhIWYuBnaxyeBerGtFVi5eX1OS5KwHgjFZiaCt9lNm7tVWPuEY0kUmOA0wBetHRutAu71pm5cO7Oc1/p33UT/sKB3VW3bF9V/aqEQ9b9G0r+ZBcjeip9KpqNzyKdCWuyMyPWhWozbQd3tIHLAAiP7KeE+0/pd/+DwHR/6V2C0dC3ya/s3di4LS7026I/+18xPIRF18tJZKgAiRYrBW5srzwpZ4IJ2L0mdDfGpQ0l3WKrxMr47QfErBX5GhFfveHq2Rp4afduH2uVvzlrySZPEH+lZSToygB7qPMWGCEuvER81r5tJ0ICab2DBJ8yDuLLxFab3xgdCoNJdZV+eDOllGalXr2e3SqjGz5qom24KRpIj1YvccVgEUs90MNNHp9lEH9gIHoal3o01yszPDhPv+zeaRRlbeN2FvepW18aKfzL8fb0dIHJgEZbSWRUat0meITvIavVXkqG9DVgNYKAC9KhbVRN/yEdha7+J6kTdNyvcNsw/mr9sW+rMzTff5LfiIAYtnStoaVWSo79p3KDW2TvxaeVf2w9qldkceV3j6iG1iIFc8lazne3yTCJ8RN9BUIYPWdgSLwF97S9kZV2aIBemWR00fquxbiXbJ9F76f2t/nAz+SeJb8TtvYO3FWAjFTxkisCA3xuPgOcUkwzcVH26AsJ6UEmmbiWz7Nhx1vv+xWoRAjxRMf3WQbgysBhQFoYp3Ui6JQr0BFvs802ImuaH2mAKJA9AJGDcqyBMRxazS5DWpG9hRono621D3cHrVFGgQaX9dauwGxqJlOz11yr2VUZoomlDcquejkqKLW+Sl6U3RjpYY26Er4HdN6fbzN0MuH/+OHRT+sFNoZ2wrQxv/jVf7jxHs8GwcE6hE/E1asygvgBLhTDm1hBTnWpfoSZeqZ4HvWM6FNooF+DkAofqSeg1bvj1S50BHK/Xvti/0d34vvxPpEbxiUT/mvdYFkRm0JNNLG2E+y+GPbw+Au/sRnob1euy/8Pr94kpTt+D1ezwkghlh2npDy8G9f7pDf7j++2KGdbSyyRYH/e4KLFfLbbpU6N44Tmv/9i+3KOYFVG60TgbEU2EHnUhaHiBwIwEX5bsFECygAdVQmAXqBNajIVS6E//rqefvm2Hr762fbrXZUD1lDf49GgV0b31zS+Lpahbvh8/zb19ttwYp7ZWmf7n1oEpjHgSPQE0FRdEeQAsSDBR3bLWEAeFsB5gUCUy1AJYAhAl0coJJ08D4fIhE0RU+8pzhZgbhbi/yO9auMVm6R693wHv2Q/MS6YqSD2hv6Qm0L7Y3P6RosUr57WdFa/fvtEy9Ood8HJNrt/HSQj4AdZ02x/WnrOC0belY0fn8wE/0BoE+hP0HDhfvnByAnZSt+j9ezF4iDS0KCSsB9da58t8vrHrZnVz+oFI9tR/fQfQdQt2hT1mU9q5gddmQrm7tsqhK2LFs/w+6ae2uYVruyRgsuKpcA+DRKHgFMCpa0clh4IVKhKtc6j+1tHFqqxDJrp1t+v7aKHz0TfQ6krqgMGsSjzl8eaN0w3UawcNjSp+l0XrS0Ykc6SJwqsACWno2WbVDuNDD4IlyqrDCV53dS+WN7k/dS7wTLNvlfkhbVH4A/WW/y+Qis8V6q7PoARZ/+PYCKfR6eSfJJFv7/oH2xn6LlrnrrlX86WtJtSVvkaRA/tX/i++l3Tv9/fO7C9dzmT9TVqJP0Z7x31gHxrFVLLaP4ailcJBIlQpgJX5KfrwIfZ7YS9cQpeX3QiY2NV94HYN3/iK8Sn67Hf7Igx3P1rUDKZnU+XmNZ8arpb7AisSZJENOQbbD4fGoK3CdamSf/JWVHQItX1cnqfahfABQWcWgPKTixruXbrU7TEfkRy4E+p9Et9qRix7LV/lAX3yUEwUqL5URFj+/7ghKAUmAXtXVgSfECOkVrvJ8uM9kXqov+q00DU6Qp8jZayZGOVB0p3qcF1oU3XRbvxPdUrix+t+zT9aRdTel2wyvv39O1r1GbfOMTFxXVjgDw6frSfUIZtNvbkn4PGlLPBzdNvBfLTPE7ysGFa1onzjNeuPym5RlZ4N7ZCcRFV0moJcCtgqIFBZMbAgWqdXCW0uOLCxsY9DtMv5Pfaeylte5HvbhVrgfe4wsNU2O9T6ef5t1YB2UIUM70DItOtT715p2LavPch1nj5aoTzvhubGe+aEu2XXViHQbr/BRQB+BCmdyPdSTppCx92GxANEHkV8IX7vSmy0rWVb98fKyir02hok5ivTFSAeGKz8R2qHwGtkhrpClxjf/Rhvh+kuexHRHIuMZ39HyCF6qPk6JZcE3wLT5/pnvRaqdN9GXko+hI0Ep9sQyVCU8DPyOd8cr/kUexvNM9q3L+jnxc+D+tW+ciL5K6EOmP99jEdlYt1s1avdgyAhDXJ1ZCXMvOpRYBeB20AFgULgr+ma5R+KXAYUqtXXOtfBU7KklkTqw/XqMyxXIi6CX/57vel1IGYA4KivLyie/F+lLvt+Z5Byt808n7/2igic/+T65n4lPyfrK8eD/e+z79aUVJDkg8z7Piy2mAJsUP+vU0/+v9VJ+nwTHyJNIVrzwfy0yWF/9PXuv/HwE2eT/5Pb6bvMf3KH+n3I8DXhx8EgPlKc+doc0XnjmzPJxvvDlrgRiBh9nxyncHKbeGvSMc6ATM+j8+ny9rVNZQwlKWsrCyD9gBjhxrFKw7KRjH2RCqpQU8n3rHMlBsuQBq3J8crUrqRnkjgBKdkaY53xq1yvu+5UQ4mSzcfLdQE4ooGgmHipa6/vOBAnCjLvnEa/J8QIpKnuKX0w09oj0MMs6/4AaJswlZcQXaDu3AGQYB5ctI81s00c7W8MfblGpjGGS8P+C/t4n/Iw3ibcKajM/GaxI04afew90SLNpLapKWeuiXVHn+W2WFdiXbkqJTrpQfoNgszMIzDRx+1e9gWUeav3cNcoa7KhoKkX6eTfEjMaDoPlY8vmu5l9zAoI8jz5DPKN/J8uJAxz0fkEJIXEKWIh+cv+lZZOSJyqN+0e6uNXe3Ob2S+fC/6pHuxP+8TyKdF9e64cBz6JDcS/BRfEv3mbeVdhYb/Rrro8+/x9NEW86H/yLfT2lLkBuAePD9iTjidETxD/72T93iHC3i0xEdO51rFBIAi4alBDNYXvj34j01PAAw72oKzfSZaXoK4FHSXIENZSL8LkTR+nYlpkwSngOwBOuLzsQUOVVnrQskdKbuJZ6j3qh8qocOQSFxZygUCsXKdYWMwlxL8h3cI4CwK6C7GlDkFnZZDQMLeQ4S0/EA0KoP1wQ0B1BxutLKEi1c8SgABs/yjvgtJctXdETkHUp8aU2xD0TQx+AWEh/FZwQmgdfQQVlc63+kjChxaC8DjngUfpN9Lx0BcWq/xDZBq8pl5sQgqBlUwo11mnojHWqjBgLnLfxJypf6Oi74BR7zbpJv6f7OTcmW+Jwc/IKbSeXjdw4DDeVfEgd6ngn8pG16ljj1EEYo8AzyBN8c0AKYQVusL2wdh85kPciQZobBzYfs0W/Uz7vSgVo3VvSsBrJ6YBlmlfSR2ghvY72Rzwk+xWfoowi8ki2MjuC+i31xPl4lP2FQTn0PuoiP+KwD4gZs6IgdWe+KoF/CTit8eG3SCiYLRkLsiuijsit7VNLY+QgdZQAQ1BMBA8tHAFyDA71Agss7AAACFq3YCKApoQvCpgUeygwOeNGUslTTwBvbRjl85wrAUF4UVu6rDVgkKFxKwJ2e+JyUpzVWN8DtH1ewFnZpq9ygbOlBJc4AKB9eCrhSwOD8dKUO1nNYjERw1D42I5D8niRA0BaVLyTR4Tl4xmAFHfxOPVevL/VuEEzooJ8YYKBL7a3Nc4VN1CU6EmB7UY2DjvorMYsQLwKAp/r9DPWn6ACcAj0RULWQq/6tB0KpsrjvfJfshIHUZw9uPYoHyAHxw/Sj6gkWatgMEmmI14Zskw65QuCf5APaggtOzyUGdmQztpP+8XeD/KcGY28DtKlPSMdJPyWNkWCdox8sQEo+gvwBzgLMsDAZZZL2nEKX1kpiAqQwiLRipuEzOhkTkn34FgbUIIOx/efjVW0N8pX6HoH4bLWIz9QRxP02KmtuGeU5llGWoyuRBeSEyKhormxjGeVZllHeXGeIXVSd42ARFAcBZOeb3ueZ8iztqKM+hEkKHRblEGaiHyifLYj+cXDgWcDQlSxfwK5IjDLqZgddrkdolGfZRdBWlq1sZ7xDcpuoANBDWSgxws8JzDxLfghFiMSde9RPe9kRF9oCfSgsoKf/eKe8uV1UnqncuVKUoJTQGa0cdrmJxoostYk62eTBMwxK8EAKGCI3oIfMZ/ANa5vDUDPKM7VxhYgOnpcyBuWCLtoEQGn3YVmW01fODjvnPf3FxpeMssxT7tEv8JnoFqJDoEcDVW2uNayN/RZ26rXMU0ImYswpR/kuonVJ/cEydPfQmYA0YZnHwY5NNWSy4yilksbOK+gK8iYa1Y7Q15K3HLu4ZdpKh0/QTSiiZK00M8hq2GGIfOi9LO3Qi30K3/RhAKshfj7P5a4sy+W+xuUFHsPf+B7X2L8C2fBfo5oS33WounJVBqeyqI806+OgAbLYQV+u+NioMiv036m8YRAhDNTp9r5AlqJRIBrC4K7yg3uHAcJlDh5CQ5YSWHkbYh2ntiXZrvPlewTf07Xn7HVN0In1P5W51uzaWu0ym71ksj22ZIrNWXSPzVky0eYunmhzFk3S90eXTLXZz0y2sdNv1iYOlB6hRinIJ3z/gjtswbLJepZYXXIIsAWVZy6VtR2mtMQedyi06agL/DwAACAASURBVE/co8QynI02dcFt9pN2LaR0KBrCqZC48hwr7NtapzU/vfI+W73xUVuzaZYtWv2APfjkPdqe/TOSF5XnuGsBC1Ar824hNaxFYbN0ZM/w+0fYgiWTbHnddOPE5KXrHlT7brxvuP2uV0trWJophaA9F1fl2a+7VNr0p+9ROkh4MvOZO3XcO1uu6XTaxbSUOlCKyXPH2bylU1Xm/OX3KZFQw6rmosenp8wG8rQlmxzHI6cM0blwqzY+bNt2zLVVWx/RBpMxD4y033Ur18BxEeF1cVqLn7zWw/eyb2hj85ZOsjmLp9qcxZP9s2SieE+/6bN4ss1W392j64IVU23wxEECVsAGRc8o9ys5OB555m5btv4h2/T8XKvb+qjiyifNuc1y+7b3QY9t1AxWLd3ioi3fk6X6ssVCGj7LmgLJCYNBdu92dsfDN9usZydLzmYvmWh8OL9P9Mb2LJ5ss56daFf0rPJYb/z3Aqzmdkl1vrUZc53dt2CcPfHcfbZi40OSDRJMzV58jw6R/TknfUsufIYBvRqwK7OUq3r+ynvFN2S15YhuklXoTLaJd6hT/V3LQJqnurl36/QxOpNv9qIptnDZVKsa3EWHDfA+AylHTz2+YorNXTzZ5i+fYuMfuVlleR15rhf0QU2e/bpbmY7b4lSUx5dMtBlP3GW/6lymdkNzyjrWbCb8rs7R4anzlrvOLVx5r/JxY2iIBgZbrOrT9Mn5di/2T7Jd3GtQchb6iBsUXvW9ToFYLJ/KoR11XM/XJ+rs2yOblG3rq+PblP2MDGjfHtmqvL7fHd2szGgf7V5hve/oL2sGxSQ3w8qND9t/fv28Dpz8j69ftEmP3erWcwCQyCysrAET+9u/fr5DWdn+65udtmTdDI3uWLQX1bpF/ruulfbEiqnKisZZZyTp8RzDm5SukqxnbM3+w5tP2aB7BtpP8PGS+6G20C5tWSAhBszHPXKj7f5wpbfp6Fb75vAmpeskExynkJDP9pOPltnUx2+1X3WucMCozrVmvWqUKewvx3cYH05szu7dRhnromIIWKvyrKh/e6XDJMvcXz7bYns+XW1Xda8QDTwroSDnRnmODZk02P747mL79ug25eilXeTo4Hw+Dm39+vhG+/ijFXbbjJs81rllrhRKU/Van0m0HtHV/npyizK+kboTvvh1s7apk3ifftPnyFYlSvq3r3fakyvvFZ8ZGOmH2ht72guc3HFsi/IEs8X98yOhvKN19ueTm+3g3lU26+lJOgwUWdFsBV4Hf31S+E/3XS4q2lCdY9Pm324H9q5J0c3hpOT8gAdsXedDZjY+9AspLov6tZOMEu9O8qDrb+9vL72yQJny2CHJu5TDWYSxnO+ObdQBr73IYFea7YtYtW4UMDA/sfxe+89vXxB//uOr7TZ08iDLKM1M60dYHNagLD8wIB78+ljUVVn2/Ivz7G9fbvMdqV+/aH3v6ieewh9Onu49vp/9+5cv6HQadq6++PunfVBt6UDq+pAnA2D41BHKj037yQ2+/YXH7eKWzJQimLoRowGtlQ/GTXrVKhUsp2PDL/SJ00rwRzMbYwbwQwfL0/XbuXQvOYDG71zPGSCG2UyNyaJG/gVSW5Lrl0TvnFBBwnNSDero+IMbQyJ2P5GB5OnX3dnPp/ul2db11t4CAVJUknf4nT8+oxyx7FyTrzIsHKAIS+tIhL5F+S04l6zDmF4CKUCdRDMA3h/fflZKSoIenVGmY4HW6ViiY4dI9M6ROs8JzP/04XLjMNGYrAcBvKRlkS1cPsnYek0blLyeEzoOr1cZXEnxSErMLw9t0Jbpjjf1cBdGVY41vqZlKkEQ2dr2frzcmvduKyCOgwrgiAJPnHubQIsk6QAi1hb35cZgoa3KN808uHCC6AVgyO1B/ScOrVHCdo6451DSw+H07O8+264E6j9q6a4V+or6mI6SlY42Ke9ySF8KjfA9fnTG3qGNOpWDQeRfT+6weUsnu7upLNP63nG9Um4C/pyaQlnQQ/J4npc87F0rGfjuxAadAn119wq7uCJL/Zmy1P6hxeWJgR5bMtG++2yLpyvluCZSqEIzMnZggylFpvJfrxXA8B+nTBf0aaeNRo2qm1nW9W10ggoDj9K1krL06AYfpI9utS8PerJ4TiBhQPni0Fq7dnxvy6jItEsAYuS9PEuzFnKN8BwDICdF4yrS7CMALwOoLOgQ7YIVzj3AmfzY67fNti+PIMNr7OujdXb9hH4qmzpwt/Qce4MOUuB/BglOHOdU89iPAKaerci0RWtmyNAhhzaD+e0zb9EA4r7vdOw1z/NhcBkxZZhyMqMHUZaOHlyrcyfRaZ5jJhbfOZ+vLovOmwjE3DvrgPjRVYsso8WV6hRZjSwOxU4tb64sZqlE6vvW2IE9z9kH7y6S5fb+H5+1d/64yHZ9tEhAe/LAJiN5N6kz331nif1LRxK649PMs+dfXijFoCxSarYHYMsyrVFNtl1SXSiwJTftwU/8rDsAiYTloqU6T/7KSysLbM3mmQJQBIxTQKiLfMGvv/GUnv/g3SXGOXmyao9ttmGThqUsmkY1ufp+68NjlOeWXMEIK+CC5UlbsALffOtpJY9H8LH8OPWhUYUrGmDXuGeNffqnFQInwGLfJ89Z8+vaGOk44SFKK15WFtimHXNknQP2WKEDJw0QDbgtLq7JtozSHLt2wg0afI4f9FzKRw9s1Ozjw/eXycJ76+1ndErxZ4fWq62AIlbvWE49Ls+RCwQw4Xv1sJ4CMHL7Mnju/3SV+ou+ev/dJbIGub737rP68H3Pn1booFLOIMy6rrXt271MFqcOST2wTlYVz7zy+wX2+h+etsMHNiiBPAMzYILlxfZyzvpr1NIjUSIwRZk63RVQ6n5rXx+k96/XQPPZobV2/PBG4ww6ZgfvvrfE3vvjYp2gfXAPR2qFo5w+Xa0k8chXo5aFdlFZrt356Bj79qRb0hyRteP5uTprkG36nFSNTJGjmEERC/+1N56yn7YpkZWIhYkPHdcNVqRyKR/ZYv3vGWANS5u5FYprSlZrgdwwck/U5Mq9QnsxLJhpcdgpIK4TXY5t1gwRSxhZ5tpjXO+gCxguG3W4bcOWnl0Og4M6yNh3Vc8q+3jXcg0wGBichVjQp42sbmRZMtQyX+49fsNj3A+bX3jMPj++WbIdT8nB6Hj46Xt0Go/6pmXIEMhM8Tz+wPP67VM/FF99dkVNzFm1WEAMsQgBowZXfiOYZUM6SngBPgDrjT88bZd3qbB/aV+i3Le/7FBov+lUZiPuG2IHPgac1st6w/qTNVGaYxklV9q4h29yK3afp5l89Jl7LKMkOwhRthKBj7p3hICPuphaTnlsvKZnTMUArC5jrwmW9RqN9CjTlh1zrXRgeyWT/1GbXPtVhxLrMfZaHWfECR4XcahpS/dFYlH/tnOlvf/Hp2UdAiKAG0cZ9Zkw0DhvjgWNn7ZtYeX9O8vP+t77iy37mmotyskPWZFrjXtW6yw8JYvfv9b2fvKc5VzXShapBo5aFtdyRZdOKTlYZ2SE48BLrHMS2Wt6xAnDrQrs+VfmC9jEuwOrlKB+7Iwx9puOfvL1T9sVGylId7231AAqBjOs0/f/uFg0szWbPsPaIfcxB7BSFqdt7HzhMbkOftGR/io3v5b69w5V+v2LjmXywzcozrYpc8bKOoU3gB714MvM7lUjK+qnrfKt5dAuKhdrD8uRgQGrvcPILhoM3EJM+4Bp6+k+DMRPr7xfLi1vU50Gh2tuvcF+06Hc8OX+umOpZO3KHpX2zlvPCKQZYA59utry+rRXv2DdkRsFf/zaLY/YQ0/drT4CGOOi1Y9r8m38zNEapGibLOOj663NqJ6+4CprMtPmLpqqmQsgyvFf/ScOlMEA/fStg6/zm3Yim9xPubyq8qxu2yOpsxWx0HHVcVCt+qg007rfer2fcq3DZdcLOBlM+B+QlHuopLndcMeAQMtaDcQvvzJfeol7gfrcvYAs5dmPqgvV1qzeNbbvU5/BMBgj3xgsXx7cYq++/qROW0EfqCv5if3Dvfj9fLh6n50qf9wjUmzgvXf+4Jjh0z34T40jnv3cEssouEIdnOyYFBAP6iAgRrEB4tiZssTIIVuNXyrPMnKbahrOuWMIMX48wLZhYTMBxO+6VhtHy5MSEzB5+51nBZq4DJRcp7qFbXlhjhQfq4UpafWQzpoWQldGUaZNmH2L/eWEH79+7NB6uTi0cFHoJzRzigdRDhlFOfIZNutRpWgK+cawVkozrcvN12m6CthTD9P9jjf1soYFV8uaYBFMuSaICijLtau7VWrF2RfHihQh0aRHtbsmDmxUew58/JwWNTkzLQ5oGcVNbPT9w2WhHd/jx8qv2/qwpv8IAqDOQJd9fWsdEcUBmkf2PGefHdtkI6eOtIYFV0qx4A8gk9Hiautw47U6SDQeQQX4tSTdJ5EbIfqjZlhX0QSIYm1t2jZb7zMIsUDqeXo9nwaDFPexKgEsgGXbywvDqSxrBSbPrrlfQKTpOXVUFRptY0D7w1vPSiYA0W9PbrX7Ft6pAZX+gp6kPNX/Do9x47z06lP2ZXCl4Aa6dkJfy8hv7BEjVdDnYPqz1gX21tuL1DZ4dfCTVZZ/g/uIASZAA2v0X9oUOd/KckSDIlTCIIV8vPSSt48+AWjxKzcoBiRzdWXQATzhH1cOw/X/W3gSqWoAs4VdVJ2nAV7ywiyoOk/tZTBct2OWzjaMZZwKxNmnADFuvO07H1PuZKxirFxkCOCev8RpwaWHjxjDBIuaZyJ/kSOel5FQ3NTunD1OfcHgyHrCik0Py+XG7O/EoXVWNqiD5M4HEQfjSHv9Pjoffkd9TLZF/C1sfHYCsZz4QZggWtZEWY6VDu6gZOn4KAHi199caD/hsMaqbAmEnqvxUKPqkd1ksTKlBZCjP5RnsGgXrrxP93EHIFg6Zr6IMLFcK+7XSb5BBIij3Ndve9SnulU+1UcAWSnHb4niY3ETjZBRCAjlyUKIdF+Mq6PKk8Jz75JqF1aEG8ViAQerCMXf+fI8WXEItiyFqgKVp3Sd1SQ2d4uHcrBaAKyreuAjXm6fYQ0e2mD7/7TSml/XSkDAwhOAcFFVthZW8FMC+gAVVi4DCvyQ4pRnacGJgYtnvji4XouHv+lUIfDnGSk6ykaS+fIcW79lZsr/yGIWJ2hnFDN1biH/YMuh3WT1wUfcM/gf6VvAPKW0JHZn0aYaV0ILp6UyX9nyPnhvqftqGQwPbZSFDd/gsZ6tynagKGpsDzx+u2Yusb+JoiHCBF5BD9ekksfvXBkQmEm9v8vB9ciBNfbxR88Zbb+43F1RgCN1Mt3+WbtCuYzwf9O2A5+utdw+bQUq1IVyifcYBmEQYLoeAYcBjX5h9oGVD89Zi+BkcWRTylmarUggFkUBUeRkwF19LaOosYc2KsF/jtYCtObQMtcu0WKjT3857BX52LB9pnjvQBxdE9EijkC8yd1ixzbZlp2zFY2DXNBm+plTTj7903PqCwyGY0fqrHJgVwdiPdfC5Tr0H22+pDLTtu2YLb80bpidLz9uHW++Vj52aPnuWJ099MSdqYHF+8n7KPZN/T6Lz5yr1+8DccCCsxWI6xPMb3x4uCYAPqY5KCarrxwoiWJfTMwwcbZER+Q1tQF39ddhoIAcwkzIlqZk1TnWsCTbKoZ0kkWDRcfJH8+ue8jjKYsy5brAHXEwgPjI+0ZI6KIACIgXT5JyMChgrfS7a7Cc7orBbekWi56vxhpykEGwHRRyRUu/uwbal8e22tG9q+THW7V5pjUszzWskQgetB3B5AogI+QAAkqNxSMf8Ud+msdne9fY3k/W2hVdKy2joLE1LCaeOstueXCMBiUAllnA3o9XWtY1NfI1R54RG1zYr4Md3Mfi4Hr5At9+81mBjqxXdnCxEMQAWZOtts5fcb8selmhxzcaIW2cmgJ9WNgRiLGAdEL0jrkC/lR7GASCG4r2alDAAqvItV92KbHd7y/14+gPrLGDn6yxvD4dw0BFeFbY3APYFTbTwhE+WYCY/iDEjH6C97HfTncVLVW59uPWLezV15+S71ZumX1rrGRgZ8soaKJTYKAJ8ORKUnx85ccPr5dhwGIdFjFt1gAR+of6qJ847AZFmdagqJmu0DXq/uF+CCkuqcObDLfTFZ3L3PoOrrjZz05MuQMA4mGThtiPqwvsp22L1C8/b1tsP21X6sBd4tn6GrLYzKDJiSDyEafXBZDzUyzikuYJi5gFxfW2adtcyyjOtIzCptawKFuDL0YLp6Ljq8YFtOn52R7qySBGetZqH+iQbwZrZK5mZHcZSwA3UT/MSC+pzLXfv7pQC5QczvrGm8/Yj8mKSChbwvA6XT+dD/fSsh5dMecgEDOVZyqD5YfiI7wcRqkjaAqbyseLAGCRNe5RaS+98oSsDY5GZ6Fr7EM3SsDoUE1Fq/Js8/OzBRCcnsz0kml+w+KmtnH7bPebHdpgH324RNYSYISgyf9W3FyK/sWJbfKhsrIN8FO3g0muXcbgEKx5hEwAyqJGtDRKmtvAuwf41HPPWp3EQfwxq+X+jCux6E1YWQL1mny7tJqNDyzWuWuC1XsGFRbEiKueOm+cTV9wu6amDEYoxNH9q+2vn+1QvHNGSZOUtQZ9gEhB/w46xp5nTx5eawDxT9sXuguhxq15eIC1Tn88vuxe8UkKenyz3ThtuIAY+tm2WTXMLWLqB4i3Pj9Hg2ZUOq5ROAEwH6jcWvxV5xJjgRC3EBbqoU+fs+w+rTRQkcI08pmpMSDHCj6Wvvypx7fYo4smi5ZY5pkUGRr44O5YsvYBRQUcPvCcfX6IE5/nWVG/NrKM8Q/z+WX7UskX7iwGteMH6mQR59/Q2n33NR4C5/W5u6X1yB461HTkfcPstodH27otc9QfRw6x2LdOaxE3ThuRcKXkiXYGExbrGFwYHN7/YIkscfzTb769SO4RwiJffeVxe+Speyy3dxtrWNLY2yM3SqbOZmT9Qla1gLhvMCowBhyI6RuMDtwsLEje//h4yQ8x1K++tiDl8mEGwOJ2m5HdrFGJz6YknzUu61j94mVJlk2ee2tqHYYZo8Lmcq6wWYvutq9OuJVPvVjJcebCu6frpzPdP92zZ/O9KOtJGrmXcfZZxIsso+ByKWeS+RALUMg1sc8XZJgSMiXnGKFHFxFof4/NWnK3LVw+xT55f4WdOFKnFWmUBf/UVV0rPKRL4Jgj3yJxvUQiHN2zVm6GG+4ebJm9W2mFn/KZbj/x3ANu5clyc4Ej3ITNJF8d36IpHRbYwLsHucUdpsCiWQsRIR6zyq2H2BkAIavgHGSKbxhlWbvpYU0nAW23itPWcJzWco0LHAAxgwer8izAaeFon09zmQVwYjO+WWYQKCJATIxsoyofjACxOEAwjS3s107PMTARrvbOW4vsR+38TDsALQ4QWFwZpc2NzRcARXTv4IdmMJJwlTWTX51wL7kmjmzUYiazF/o28oFr6newXrE6f9O52HYBxAej1bnKOOBV8bbB1QBNmhkUNU0BsWYXxzcbGxiYEcR6ksIfvydljIHl2tuuV59D79F9dYomANg/3LXUPti13HZ9sMg++mCx7fpwmSJy4DdASnRNdE04j9yNIdqKm2kjyH9//YJcYBgFWJ5avNq/zvZ+stpuedAjTqAn8rhhcZbkmugWDA8GO0CfRVn8q4Q14p7DpYVR8s3JDRpER0wdor6hHPztuCZYKKUdbhGfHojxUzNgEgKK3H97vE70KnxSda+TnPW9q48GLeQGowTDAFmFdtYbMFh+1q7Y3n7z6dRp48zAml9Tq7WGa27vL6taOndiq81bNDk1ANEvyT45XT/Fe+fiNcp6NA5oK4MXGSfPssW6NBBHYmE4DWBVm11AWH1YB8SUHjuwRqFVjLAEyfMBfPCVuhWxVuFlhIhhLUvIw4GXAA+RAIQlIWwIKSd3EIaFTxngAsQY/dmCiOBBC2WgtIzsjPQ8R739JhKU39QujQdqVvtUHpcJ7+C/4yoaWLApaW64JvBPA2Qo3OpND2kLqD/jykxnXdKSKaILulwwkScVWda4V619vHuVAIFyUCb4gsISenb44CqBCjxjdR/L8RI2PFSmLW6UiW3VbEo4uNcVHiV/8y23iPFx0x/0A3yAHsKo2C1F23F54Mphuk3YGc/CIxY4k0C8dedj7h9m4UszA+9b52uOu5cA+co8+1XHIvto1wr3Sx5Yp7C83D611qg01y6uwg/q9MAXLZ4+cotmPu5vBYjdRxzr+SGKCw9mPnuPffPZVg0e8BNQFvCFAUFAyHcGtr2rFOOMjzhtEYeBJcxiGDgwFP79qx2SJ3zlyBtAT9n4oodMGujbzYOrxpUzU7v4kGfaRH1YpAx8LOzhW0Zm8b/i+mGQhddfHVlvnW6+1hjo5ZrY+mgAYtY7cE2cHogxBpg9Ug50MRNBZtLytF4zFKJImO2k+Jlw/TDAM7NoPaKL4XpALpCPFRtmaKaHHBGBQpgidKOnRNv8ulOxADxVZr0oivPlftoocIOOdp0DQBz9KK6srMbjmji5b60dPuhhU0f3rNd0CqHBijt6aIMUFyvqq6NbjQD/GU/dKSsTF4Y33MEUBcVnN+PJ2+3rE9tldezZ/Zx9+P4SlYlQM+37ebsCxVHybnQL4EPzGM9NsmaxPvsR4ykLzC0+nm/YMsstMqxhATkg4osgWNW4M1AOhB+retXmWfKBxkGIbcpxFPWr+5oBHwCZwUTha7uXy1qiHBRnz+7V9smHK+QL/uxInRSRgQmXw18/32ps2GDQgEbqwseHSwQgRulRbICYyICftmXzCgtIbn3iQhBwl2XrOCcWLFE4Bq8RwTXB//j0AWKAy33ESYs4+gQRSBfKCJhcZRF3KrPd7y9PRCaskdXJ4hG8gB4AWUBc2NjufOQm+/qkDwqAFVuRfeEw3y5q6YtT4ltQ8uR376scDU7k6xg//SYf2A4EINrPZozNmj0x+H53YpNvKtq3Slfi2bGIoY3+ZdCl7+DDRaVZGtzZZcdCGO6Ot99ZrD45emi1+u2vJ7bZ7TNu1syLd6GHgdpdE+5WABRffWOhQuI2bJltG7bNUYzwy7/33XvM/Bg4kCdCyxS5UdYstVgX/zs9ELsMYnUjJyzM/Wn3Mrnr2AzCAHBo3yr1BTO3bmN7Kw+HAwvy7gOjz06y7IEF4zUoIosM0BhCDQo9+gTdYbs88k59WN49x2HE+EI3bY99k7zy/Vz+0K6oy7GNtOesBeIG+VekR9ugNCgnyUIA4sMH1hshNIf218l6wxok0PzjD5faR7ufM7Y1833tppnW47Y+vrFBFpgv2njnupO8QWUzWTJYikzJ8EXKityzTsp2+4ybtEodF85gIAtVTBvJFfD1sW0CUdwLRECgPCnADAH3bkG6crngImgk92kmixj/MkrCwLF283QBGD5Qt4LTVrjqlvXBopb7qwHipr2qjQFE7oT9dbIca4Z1tt91KbOm19Vam+FdbNWGmZoOUg9+QMLtKod2lp8PmgBXQKS4f9vUlBvlw0f887ZEfTgQR2tcYFnWTED8FTve9robR66J0qZSGPqLOmQRh00LxFknXRNRELnSphQIsVjXqdQ+en+laMXtgu877/pWwQ8bFw69T1lYmvDILZoNofzfHNmq/mEWBAhHkI8KIF4Ghadur99p4PtTK++X1cpC7JEQd7183YN2x6O32h0zbrR75tyqOGx2U544+Jzt/3RDcE04PQwuuI9if1O/FpQ1cORo48bw+4fZsU+fs2P7Nwjg8NGyOw8XHPSx6AkQA/yAI3zuRzhdiyYaGHFLNazI16LcNeOuV/w4rhIMFQyTimEdNFPYuHVOCF9bI/CLQEw7kdeeIY4YUGQj0Y6X5lnj7lV2Vfdqy+zd2q657Vp77Y2nZYHjImEn4FtvLZaBok0zYbGV8rCIiXtnQxOL6ex6ZYNRyaD29pM2BUaM+M9qCrToyOLfUaJFjm+0p567T9FKuMoA82isiA/afer6E/vtfLoiI2ela+J0QCxiy5pZ+eCOmjZh2cli/cOz1rRXpZLlXNG13C7vXG5Xdquy33QusQblLOAR6pT2t7JIR2fTkSg9O4YQ6NUbZ4WogjWyCLV4t2+95fZrE3bc+VQayxFgRUmwuKKSkPei3939facQ4WsknhFo5ipZCpaRgIZA/OAfxSIeeOdAXxwisuPIJluz+WG5CNzqdFeEgLImbWGJhpZuFQLEV/eqsk92u7WCD3HPx6sEzkoORKarkixjo8tb7yyRletWilvFPANIyMLFIu7bwV0TrOQf3KiFoR+3L9YUF7rhm6w8LN6S5vLHk+sDBf36xFZjwYnFTgFPWZZVDesikAEgcPPUB2LKk2UbBlwAjPbi2/xNx2LbvWuJHTu0zq3OT9caux3VroRfmboaFjWxOx6+xf5yjEHN46RnLZ4ioCG6Apqd9vRiEO2JbeI/PswSut18reLOcQVANxb9DXd4fgYA34Ewy15/+1nxCFnBIi64Hos4K+VG8rY4gFAPdDKgIQfKdlbY3JZtmO4zon1rFJM+bMpQ0SD+FWd5+NoR3GQOosy6iJsmIoJykGfKzii4SmsWWJ/ue91iYx4cZQ0Lmtj67Q9Ltikj5ZogX0UCiFk0A+wB2c0753k6gHIyvmVZRuGVVjKAmdJaubxwCTLjwCpGttAj+sz519y63NIrbIOuU1+wA/HddxZpRyK7Evl88P5i/cdMCh/7p5+sMjbJMAhpV6Bik10uY9+cD9fIp3ilTXw/Z4AYgrVYN6iTfGVsa8Vie+31heo4FECpJ6vc1+kCX0/RwpRRikCgeggxkotg4kBNofCTKWTt2GZbWTddIEz6RepH4HiXBQrewVohMQ+WOYB83/wJCvmhXMBeSl7t4UypDQzRPcEAUJZt/ScMktCiBIojfmWukQmNuFC9H9wYgC9WMsDrAuk07ILI3AAAIABJREFU4dNs1qPCPv6Th68BCvs/WWPNrmkZtji7b5n45vEPjfI27vedcK+8Nl9uAY9BJftbcyvs0167vADr4wc2anGGzRIMVgCLlD/4iemP9Tuj/3G1QpSGTBku9wy7q7D42fWGmwi/fgRiQEZtS4C6CySgAmASq5up6AS2eX9ONAiW3uH11mpEdwE9z/hg5S4OwIlFyK9PbrFDB9YYSZ98sc791YA9dcZ6qa/+b9wc8HfVxun21XHf4kwMOdnCmE5j/SEDWLbsLmQxisEKqw9rHf81swpfSA2hbhweG/rc63bXlIyAwuZyEQk8maIf22y3Tieyx/2vWKvEqvsagruuWFPwWRf97/wSwBdl2t2zx8odAOBS5l0zb7aM/KZWt32OQiOTQMwgCq+5YhEDxPzPlcHS+8jbC93I6rOriCjZJMDG78tWe9ZtKAf+yi1R0txmPDM5FdaJOwNLWzlgDtXJEMBVxqyM7c7yScfNKnf2sUZFWdqZR/2yjOu5rVz2HfTPxe8RgOM1yv3ZCcQFl6eUJCqOhKEc10QnRQew0AEQv/7mk/bjNmlHPwJxOqUDyOJ9b7yHYtHZKN8v2pVoYYrEPlpgOLLV+k8ZLFBB4HnOmefxkijLhNk3ecQFgnZonfIPXNGtStNB8jzEHWKA4M/al8hKlQ8R4ZISBOvr6CZt+5Rfdl+d9R7fXwrE+xlY8OQzLmmu8pr2bCmQjv5udmcpamI3Gx/q5ANWjPB1hFLhn3YgxookhIqpJxYjVgixrzk3tFH5CD4048pgSyrTWyxCFFPuhvzGnieY06/JZ1zQRAmQKEfT8z3r7MvD66zViK4CIwFNWabiiD8nQdMBn/ZqQ0ewwF2RIviGgY4oDll6RHVk29YX5ilXB1PYrw9vU3gZAwDAkFHZzMidC39/3aVUcb0x/wW5DBQdUtIsBe7/SHEzKjM1syJcEdcNgzJrDGQnA4gFwgww1b6hA/85MgioHNiz2hfrSDSEDFblKtb3t51KZDXS7yyccV+zsLJmAvZtLz6uRS14TQTOyKkedQKtgKT7iD0qBddVf5JXtbhaIXwYHvju8a02Ks2xdZsf1a5AAJWy+t45QIZB3bbHZBFj0QKkuCYoWwNraWbKNRH7mxDDaGkrDwQzlKJmNmTS0NQiNoMrcdTEXrObFd1ALn7buVB5ORigMGjwW+NSYWDABcGmFQYWBh2MF0Wn7GWQ2ayUr5SBLNJ+dD7q/z/qu3PvfzekoBt5OcuBOITEhA5h9Rkg9lVdz7bGFueftfYdZoAbU7bYiXQoH7eyUI5st04URkbOieYeXJ/fWHmHiQtFwFjNJQkNvlGmkICwl0X5vumAd1mZxmJiZEdp2bX26isLrHZEZ7u8Y5l8nCyk9RjbSxsFSLjDvn0AVgNLVZaee+/9pfbFAY/SYCDYu2eNjZo6xJp0q1DkANuxawZ3tKdW3KvoCMATkCU6A4u4cXffWQcoIvgAMakxqQdfm/zR1VlSmt+/9oT8hSglykHuWaIc4BFKDdiwoOS7/dbZyZDhjhjspt2rtA38d52rrM+dfW33rhW++r+fLHZ19u57y+wXbX1rL30Bj1is0+r7gWBt7Zzt/uaqEAUSNrtI4USrL0JCD1bu+Jlj7M+fb9XgiJUO2BOumNe7pfLg/rZDsdUO7WovvLRAu8c0fQ4bdNqN7iEaAAm2T0fFPtM1o/hq+ewBBcrBx/nJ7pXG1nTvM1wBntidnNQAEZELgAlAnHd9G0WKYAEzULNr7INdS2341GGWdU21/aJtoVvVtTnWvFuNYr2xDmlXtFbbMpCV+RZ5zbqCRYyMfXGszm4mJ3WHYi3QMgBf1a3GCm6o1cKxduixfrLfkyshe8QUb9jmbrcIxNpBWuwDFHT2GOvZCJmVySLeGbehOxCqPWVs9mmnRVdoxTWIrDG4M8gjZ5TVbSx5KzyzHC4lElaNvneYsSFq9P3DbNR9w3QdPXmI3fnILXbgUw//g4csEEKzjBXJhdev/krJS+JewIUz9efZfT+JbTly/5x14WsNUhYxxKYJ5rSEioHpXBME3L/2+pN2Wevoe/NOEvgAyIl3U6NsZa7SI+IquP62vjbmgRE29oHhtnn7Y0pkQhQGmcTumDVGVgBWA1NRAXpVpi+4MBUjN0FZri1b/7CsYi0eSpA9wJ+QJGJg2W5MakGm5QDfTQ/6hgetMhPqww6raUPsrye2y2pkVxtgTNznvt3PKW6VGGFAlgxarNaz8HZZtQMCkSRX96iyTz9apelf9BGza045H+AD7o3qLAHu7MV3yxrB6gdw5H7RNBXeFWhhsvPoXvIlUqe7KNbp956PV9pHHyy3jz9aJoVlYw0DEBb2d5/vcP+wfI/eZ+REqB7S0cPognUdN3QAaK4oDm7xOzTQb42qM2WpX9ml3HZ9sET1kW+YhVryXxzZs8o+3LVY+UK0XnCkTrMKpsHkWSYMUf7GlAyk5ehMCorV98SyqXJrwJ8vj2+wFesfsoyyxqnBmHcBZQ4YAGQYgHBNaItz71pPTF/a1MgvzIBOP+L7P/TxKnvzrSeV/e7FVxcY+UCwcAFHgI2NKCs2zbRLKzPd/8s6RFETj1UPqTQBSmYryIM+u5crU90B7ex01wKuAGTkqZUPyNUEqG/c6tnXsHjxEQPE0TUBeEbXhAa6o+7HV/8EHZJ1TH+VZwvU4T8uBeR52sK7fDGbgbMs01auf0SZ1kTH8a12+8M3WkbmFWpLBukD2FnYwv3sZKgju+CJI77YyyyGJPbQJBkIMuJ6/I/770z9erbcj3jkxpFH1zhtOUp0dtYDcSRcFvHALgqE90WU9XJN/KiNL+7IGgZ0wifdAb5wxoou9/gff+i2l+fbf3y1VQszinncs07TJcA9Wi9KRMNU6RSFJszJfbyNe5QrAxypF1FI3x7scadMWbEaUAAE85sTm6Q4V3YtkUVLmQA8CyL4Ar89uU3Ky/OyOsiBe8BTJdJeAI/AfeJRyYvcsLSJrAeAmKgJgBHwBDDJTgYQux8xhHgVN7Hed9ygHXwRYEmfifWMFSLe4J8taa6TKdiWSsyr6Nm/2k4cWB02V9TZiRDXShzonz/fLsC4qNyn27SLDGxsI285pKMybmGlMZAAxAqFSwBxerB14WxQQ9RASGRT0lzujn2fkiVvix3bW6eIGWjSRoNDnoqS9uAf/8vxrYbVf0WXUgExgHJppZfl9dDO739wy/yiY1EqphxAZ6MPWfoAD95hMGN2BCCRa4LQRqzQGNGRTw7o4ibGSSy4Lf71i22+uAXYHiQc0AdkrGB21B3cS8SEpxB994/PWGaPYA2GmYEs4sX3yJ2APNBm6Pps/1p3Q7G5Q/5zz4uM7NF+dt81ITlUabZynJAnBSuVd/Ht9h7fR2BHm6JFTN9QPq4r5SPG+CABE/3YksVnD/V84PEJ0hFcg4A6/amt1OU5xkyJ6CVcUdqZeHiDkfSpkdxDQS8TekTdMxbe4aGALLAe26hQO+QoFVmDwZN453R9d27dcz5InkI/qx9aXHn2beiobxGngThT+SHIJ0CQ+799sVOB4T8Np3fE0cU7Jk/TSDW4OscVKCggmxlYfGJ1+K8n04HxTIGxcgjMZ7NCgxBqpBhUFLHKoy8okyk8AsIqOxEaZMlSKM7JbQIMD7bfJOHC2iEG9cWXF9o14/r4NDlYGwJiBL4sy25+cLgsTiwNIhA+O07870ZZroA4O7JIgnPXjJvt521LNc3FRdGkZ5UAmHoYEIj/zbmmVm4LtT8s+BGb+9tOZQonIpYYHv4/3zxvQycPUfA//MMSZVEKJSbBzNtvPSnLB7/eF0e3Sfmw7qGH+ohVnvToWPfVBpcL5eDnxepqPbSH/etnnGKxxf79y+eVzxgLCyV3P2QExTCbCX2U5rVHRODi2P7iY+IF9WLN4wpiKs2AoU08e9fpSCd25LGZJFm+K3Os6/tXNj9cf3tf+++vX9KM4bvPtgmUdIxWiDCAl+ov+X9bKHyN0yagB57ks1hX1kxtazm4sy1fO92IGOCEFny2ABfP8fn26HoNvHwnp7XcGsWZAntoxb0GUHFCx39996L4h4+VthKzjn9VvlbtntyisvC7sjU/nxA/aK4i90S27Xhxvk6k4fm/fb3TfcfB6qSO68bdoMEdueOEjpd/v9B5x+xRg6r78ZH1diO7Kw79r8c3q93wCbBtkHul3TZjjHGKDQMmxgJ5O+SKE5hHnsd+zpJ81A7voRkoRgix1IBx/g0efeJ6H+LlZUTFMs7lq7cfWXK84vdZ6prIyP+tW2dBKVMAW56pBDf3zb9dCzEPLLjDxs8YbZcRARHCeNKNiw1OX7V6Xc0on2sZFY1twdL77c03nrRXXl1o67bOtFumj7YrOqLEWD6+aQFAkUM9TvEZxRBQIjCwjsgvrBCx5lbSt5XdeN9Ie3LFfbZx5yzb/MIcW7zmQbtz5ljrNKaXnsfa5B0t/jHah0UJ6MdXS9KXfvcM0iYUzmMj+J9NHg8suM0G3tVXWbBYnALIBLIVOfbrDoU2ae7tBj8enD/e7nl8gl3ekUMjXYhRJtpOHVg4N94/yh5+Ah6Os4efmmJdb7lOmw7gnUAguF4yipvar9q2UOgWZa/Z9JBtfXGurds+xx55ZqIWb2TFFTWWlcu7lAF/ZUGVN7XMayps2oKJdv/jt9lDT9xhI+4fbZdWZaWjQrAy49bpxGwG/iY/8I3yO465zu6aOVZn1kHLpufn2YKV0+zmB0Za4YDORl5Xd0l4v/MOVnHkc3358L71QzPb39jDHn3iTpN8PTHOxj9yq3HqCIMTLhP4jVyw6PaTVtk27pFb7cGFt9t9T5CX4Xb1zcUVvikBGcKiLbihtQa6B+bfqU0MJEnfuHOOPbnqfhs/fYy1HdXdsABZfHTanIfqr7Kmdt3t/XRmIn0FXcnPvY+PV6QOdd8+fbTC7pgBkVcb3kl2K5rbqHtH2fQnJ+jZB5+aYKX92ioJEbzJKGtiLfq2lz+bsqcvvNNGTrsx5R7RLLM6S/LDTIbFubtm3aJojwceH6fk7uVDulvDIvevP/LUJHtg/q0246m7RTvlOy3p/pDcQl9ljv26fQubOGeCPbjgNps2/1Z78MlJOvuR0NPvv5fW5fr9eC78jvpBuyIPYp9zGMagqWdRPuJZK581gFjASopDfXyhDcsUlwJxqornLGrq2c7CZg2E5u9+KvOVmu9iLD626Vb7aQI/rvHNDNr5w64tQqMAuiqPtQQ4/265oV7AgmksVoZWf8m5K1oba8pKmV6u0xlBwtuIIub4Sb0FTeRTw7Wg6SGnGhO/Wkwu5SwJKJ0Jj6RMABv1AtBFTRyMKrJT0RW0Q1N0nmPKSUa2Fk2cTnY7lTcRCMTy1NawuKWwQOrlubJsWcucEq3fpGPE8uLZypBTOPQZWbYQMmYeyl5WTJvIPNZMdENP5Cn9IYFM3Iv/cQWoucI78ZN6g+XJcUiipbCxFqaI36YslFz8rMwSj6I8JcuN36UgZCrjVOvCqzQgKtVkYdMUD+MzogM6sRSjv5PnirCEQzsC+NNG+MMAqzzYnACDXHECdkmQYRbNonwxI5HcIfe+LsFzkSZ8xnxob/3v9Kf+I+WpyvMZAYCuuoqucvkpusrXDljoos/CRh7JPvpEPxOnHP6XDrTMCv3r2d2chiDrhVfKzSbdRP55n/7hWprpA65kgzb5Rg14Bx9lEFU5H/VO8dWSX2ROA6RmTWkMiP11Ll+jHEb557fkBNfElAmny/f+g+/9UxPDRyBOCSdCHxQ93oN4FIMPwi/li8J8BmWm8xy8slPP8y5RERejIAhGSHrOd6w2ylddjGB/p1yVHZ6FRo3kIek5v8V0/g+gEMtS+Yl76qSoIFqdJ3l6lhatvJzEgJAAPsqJ/6uM4PaQUssSxnJnEAoLmNoMQJuYCru1zP+xvSihaNb/uBACMAQlj2DB8/hWBXiBv7Qt2U7RE/rPywSAvd7YXlkIDHoJHlM2n+Q9LLwkf3k/0gIN8flYbnxX9+vJR/3y47tYvpFmf8ZBiHr1YWCozPRcHeKT9wn+Y7WDfmFgCf0jGsPgFHnj/EIufM0i1Y4kjXxHFlJyG3abhRlZpCfW5Tz0wc0HI5ddyna6fPamtgVeabAUz0N7UjR7OZ6PxAdYno0flRkGG/E9GAXit8pghpovPsBD0RPqEQ+YvQa3h94J8hXbJPkLA1LsF9GdkI/43rl2TetAMETEr2xfrDubgHj2c4usQd5vU0Kf6pygCAgVH3VM4l79507326eYPr1ByGBK7OhLKtgq6j46/Rd8mEkBcIEOChnqPqWehKDEcpOCEt+P11PeDQAuxZJF5wMB71NW7MD4LsLtQBtcJQG09H+gw99zevU8ChDCrxB2AIXftJH/L6vKkrIBygIJ2hjbxPcE8EB7pCX1TKCV+8wIuLplnJOqK/Il9W5QcCnraXiafC72eSwj8iS2QXSEATH2m3iAUoeyk+Ulv+v/wAv4gmuFe85jX+ykfFw7AkhcUtVBhqI88n4cWCOvApi6vDmoRbdSfDZeBXzwOwlmgf/6L/In9knkdxjktTEnfBdveD7SVOW7PeMgQB20PwK52hTq9mRQwbIOZURZEY8TICoepmj29tGX8D1+MHh4jjJEV5yxaFCLgwf0hRljbGd4Tv0djA31U/z/XLtG/ib6T+1h5nRWWsS5v0kpTpLxEuaKHD+dN1gdUUClMP+gYxACLQIRLysgdutF90N5miZLERzAeI4PpzQkaUGA4+eU+1qIcouI+1HQz3RNPqNpYOykem0B0BBmhJqyonXC7wgMSaXjmagA/ry7FZjKR3rFu6Co8C/SGP+PV1k3WG/h2Xg/XpPv8V2fqrQFpTwVmoIFSylYS5QnGsSnU/lL2cly9RuQq2CwcMCL/8c6Iz2p6xl4ebqyY/kCmqAwlBvBCt9vlI0k3dwTT8M7ej66oEIfRv5FelP0hTYCNALn8JtBJD6r/o4WZH1rOFiNkeakFSp9oL+CXKucQFdsU/33RENoB5uIUs9BV2IQT/FBg+ip1nPkDfVLNuEBoMxGF2QDCx2aQt8gx95eHxRUD7Ieno28ivfj73P+GvisdgDEBVecha6JnMu904JSQ6wEKkE8pxjLcguAA5iqoyMQnOYq60zWHiDhz2P5CIQk7PmyhCgHIXKwc6X/IR0voUoIUKTHy0krV6o9UfGCssQ64nsRdLgPmF1akbYeYvtVZ2UApwRAU4bqCcoqpQj84z8GFmYBKidYHvIfA+wJcI4KExUpSaO+B4XScwF4oInfvHOZXDT426HdLXBvl/MDZcd6jooW6RbtsQ2JvuS+P++8oO8if+M7SQARjYGu032PvI71RgCgDpUX5MJnCT44x2djefF3vHI/0kRbZe3jpw/tULnJtoU+iu9zRT6dT2mgi//HeuM13o/y4e8H8Ay0MJCkeey6k6SDdidlie/UT7+5fkQXobs43DBx94NAPvQ3detTFTL2JfQhAvOlRNeUMwg74DIAYC0LoANox7ojXZHWVPmxnnPoWr+/Ylu4f9YBMa6JjJzLU1ZbJJ5rUjiigHB1oU1bocl3TvkegAhFpaMRTJjhz7jFF62tWB9XPRfe1e/Q+f5ewlURhDYKWBSiZJnfeycBEqfSk1Z6yuMT3400p66hHa4Qvu01PssVsI3WEkqV5J3/70rovDy1rvT/aeCjXnjIf7GNuhet1TCQyZWRUMTYBiliaA/vU9YlxDHHATfRVu7FT6Sd35HHqf+C1cjvSBPfUzxK9XP6Xnw3XiP/uXIPmui7+InlpfoDN09V8zQ/U7Jyah9EegRo9eigLIwBDYwC38CH0Ken9F29d1N0p+TRwQ85oFwHOG8vVjftclqizqRnF7RR7UvN6EIkkngdeeDvnyI/QS8inyPY8psy4+AQaY39Fnms93DjqG3QHweJ+N3dQ5G+WM55dT0bLWIBce7pgTgKSv1OcOswrbD1/4+/AaP4PXmNCl5fUdT5gGuYZiff4TvCk/zE/12o0v/r2VNA/1Ra4/MpBY8AIisyuhSY3oVBIzX4pKMwKAN6Y1mp33GaLN9wWPyJ4BiVSO1LzyhiO3SNz2gK7gqu9kRaAlCeoljxXgB96IoWDoqaakcA1Ki8p9SbAOB4H/6ofWHAAxD0qfcsz8RP8t34vf5VZQZa+E++TGinXLXfB2l+006eT9ESgD/eO23Zgc6kfPF+ajYW6opyJtpDH6fqiW2u19ZUfaGfoi+X9wDilMGRchWFfg6Aq7rgV5STwIeU7Ie2qo+oA0AP/BU/Et+T/cEz8f949YEhWtY+mEaZhV4+lKF70BMGxB8qHylenIlH/9v3Qx+JznrfzzqLWFETub9xhYuKl2KgT4XUsQhZ9JkFkKnfgfy+uDz4NoNAMT2WcCOYmpoHcAtCEAXIn2EbsQsEFksUjPodLgEKNEZFTQluolyBUfjtwuXt4R0pTFKog4InQYvpMW2K7Y+/ZTXF9kU6UAQ6u/5H9RNyVpAAGh8YkgpWv438xlqhfl/YdDqie0PvJgYseCLaE7MEV7LcVEjTJSQlCm1Wu1JgQztPBbxYvg+amcH/WOCulTAthsbIH+qCp8hIo8rmoc/zjToBK/ivWUIKgJy33KdurikQq9cvoiHwuT6foouMtktegsJxX30R2sX/kpvEfZUlIAqLbCojXyBZv54Lv081Zs5lfiBPpP4dMPmOHxyqdroH//nhawGIo5JGJku4g2WWvOcKzkgf4kelhA6wEfxcedLTHRSW/9gppcQ+YfHOASTLQboyS3v/HTSDNRZGbmiLNMTvKLiA6nRgCDDhlw1WFc9GZYwKT3mxrPpt579Im8A+KHhsX4rG4C92OtLWB6BNGZGH8IxpY+RL/bZEWpL06Pk4dQ31+0CVXjzjGe5FevjuZTug0AYHw7RfGNoAeZ+WuoJBZ5KGSAeLrfQz9WjzBJal6gyJ17UY6QNcvA+/UsCqck8FenjofMz3zRvQSBRNBE25sk61BON/3janWW1L9T3RPQWp0EM9x0CjWRnGgfuMaXvsw/gMvnq+04f0jwaThLwl67zw/dwB5KjTkuWgP/Tf2Q/EWCsJhZSixvCrhMXjoOoWjoAmLOBISBF+Fvb0ni/sOBhFUASQAgAmmaPFQO67FRitGcpE4ZIKkKIxuD5gLDTFZ+QDDD7pCDAAsTom5dtMK36qvHrKF4FK9atdbvXy+xRlDgCi8oPlJWAO4AIoxfpTSp5oe4pvwbUQ2049kZeRD7T10soC+VOpL4IHz/KhLqxBB2T3OwJy0CuLkXfhZ7AE1XZoCVNU1R3aGvvZowzSFuclmq0AzCHKAfdB8IfSPvEmMRNyOl0BsJZpAwDpg0c99xV0lPtGGMqi3aIxAm5i4Ev9F9uLjIbFpzQ/wk492sSAVcEGF28v9MMb6EBmIt+9vjB7CtY59y58zmEepAwUl0NcE2evRZyaNrrwI6AcbcQuJu1eY2dTcZZvKohAy1H0Uv7QQHaFhZ0+2glVlqUFFikdTvIq3zQhpRDwZGqLM1s22aWWUdhMO4SkrEH4o8KhCConKCd78bWjiJ11YWeRpqqhHZTBu4ASu9TYweQ7imhTk5SSn1HBmMKwgYK2VmQ6fdpR5Txhe6/KKwq78CifD2kVeb7KQ7BklbE7jiT6/Bf4yQ4w7d6DZ9oJ57u44k4u/ceuLurh/3JfiSeHBe0SCFd48nrxouAq31WX39gatWhs2nlY4bvLIr8jENImgXMFORbgi+9WS9at3WnaVQZ9vrsO8KIP4Kn6gw06mtI7uLGzj0GnYTnbmNkhSOavq1Mf7TJUXorohgozpRSvfDAh1aPeC7Q5r+rtciu6yhqldlKG3YhBHqGPj2hR/2c63wuaWKP8q3WShnYgkqeYzHPIShlgHPnV/ALwnuuDT5gpSr/PRSBOEV6ebb9o3cJaj+hqrYZ107ViYCefAgYFF0gBxMFSqRjYzlqP6mqth3WzdqO62M87lGpvv4AVQCt3heW3/MBlWdakR421HdlZyUw6jupueTHJelAmKUmwaKI106isuWVdU2vth3dTtrD2I7rq3C/yHkRgTQF4WVOdHt12RDdrPby7tRne1WgHNEC/aAvfk78BX1mR5dn2L22KrPWwLlY7vItOragd3k3liC/Du+s/zqprObSTXd2tUooN2DtwuQUIbY27ViiRCzl9eVcfyqz3Ec+Hd1bbSPLSdkQPIxcw/NNgw7bxskwB+cU12coXQEL5iXPH2qQ5t9nQyYPER8LCGKTY5ouFL/BVoqE8DbKcflI9uH3o4x7iD7So/hFd9Zt21wzpYpd3qvQBuaSxeMzAEkHYeY5fP9suKmQwyrRm3arshjsG6CSLyXNvNXIsU85Pa/OM7eFsyU1Z8VjKxDsDmhVNLbNXS2s3spv4GnkDTVEW4VvNyK7KjUxyfJ7pMLKbju5STK4Gh9yw3ThT/c+RTJx/N+mxW3XeXtebrrFftSv1gajEt7dTP66KKBMXrr5Afa7yQUYishAMB2ECMnZWWsR5vlhXn9lYZJWDOiorFkeGk6bwnbefsstqc5WDQin7wkhD0pWc62qUL5dMXaT/2797jYBHJxpodA2xtFI64lM9wfX2F+cqGTkpJ8mRqmxUWF5YlQGMI0DyGzqxlh5acLv961cv6DhzsliNmz5KmffjO1ik/uwVNnHmLfbnL3fY54fX2d8+325PrpgmBazf5uRvLE7lbihuYpUD29lJsnod26RTGUityIc0hiQ0J+0huXDJArf3k9W2bcdsJZjBYotlsptnzP3D7W9fPK9MZqQCrf8hu1nq3pGNyuz21cE6+8sXO63X2OuUswJeZJRcrZhhEtq/8dpCpX0k4xpnyMXMcQf2rbJtL8xVInIsZk55lu86zExIxXl52xY6v4xMY18egp4NSg1KzlroOHl0o9pFCkwyv5F398pu5bK5Vcv4AAAgAElEQVQuZfWHRTbKFa+LrtLgsm7zI7bvkxV+WsSxjepX6KNMUlbe9fBo+1krzg5rmpq18L54XtjcHlo4zv7ty+2n8IJ34Q/pLck97PmHN+oZjr2CR4Pv6a+k35TFQJjZtdIeX3avDrelf5Bhjnci8xlt5XSQ+UsmKwk/AxZuFwas2GcXrucREAesok/PMSBuYmX9O/jhofvWS3A5s+4yJe1p7hatFvNYhWxsEx6+WYJOLldSAJLxSoom/6ODKpZTarpY3MTIKUuicd7hdF3y+x47sMaK+rdPAWV9i1iMbHG1PfCYHyHOaQoo+S0PjrIMpuVh9Gsk32iO/bRltnGyCGkRSUAOeLYb3V1uhfqKFgGf+1iRjKC4Esr7OR/IMctJw8f3rTcOdfS8tX4AKt9pCx9O3CCl5sBJg3SUEyMziWLGTB1h35zcoFy1Kkvt9hzKykPMAZocGrl3nU5GoR7Khfbut1wTXDBZ9ss2hbZm4wz79sTzAicS5ZM/GV6QHpR2ks+YAYJBce7iie57LctRrg/ahbvm1+04MHSZfXGQY+y9bvUF5exfrZy5nnt4rXLxAmR/fHepZfWsUTIj+KTYXjKalTa1CTNucfA+tkl84F1yANMmyifRPMndSef4ykuP+2kcRc2CmyTHLqlqpoM5OY+QPqUtkS98jzxzGtfYiT1+1BbPkLKyzwSAuLkG5I43XaNc0aSxPHooJHLXCSjkWF5jh8lZvH+t6uG0CuWcLrr6AggHY6e+bpyLv2URJ9sj19o5CMQVA9rqIEnABQsCQCMNprKyhbhJgJJp5upNM1LHtnzDCcOckNuiiQRbVgZugOBbFjAVXm2TZt4oRUBhUVZORdD5Z/Nuk0JqKp1gZNIivv/x8coVy7t/Pr7Jbn1glHyk8oOy8IblV9zMyHELGKC8nHWHZcfZZuRAlp81uCUEvglXha/+Z8lHW9a/nQYIyuGUDK7KT3tss06Y0JlgJ7bbyaMc+wMYrlIidY70adq93BoVkdGtiU76/e+vd+pdctwCNp4M3sGcdykbIOe/746RE3ej/e2rF+za2653a6+4sT27err9+YvNAhSShpMkH3rItyvr/NgmnSACrQAqyeSZQXBWFwuAmjWU+oGhH+5aKr4INPf5oZnk81Ue3mPbRAd9z6Gt8PDPJ7ZZ3bZHBOzq+yo/jeT6cdfad8e2azDlOZLrQ4vTxPlpm2Xh6z/OxDu5RSdG/LIVMyxfTEROsEy9bzerPmQCC53nPS+wn78W8wR/edLPZPvPr7fZkIkDLCPnSivu09YOf+KJ/amPAYo2iIYjdZrZQBeDAyD+9SGfyeRfXy2Zie65cxF8LtCctuIjEEfcoF8ls2eTa+L/NTPFEeOaSIBd/M7UrnxAewfig2vti4N19sZrT9qPWhW44sj3UiBLKPe6ah1Pg+XBKRef7F5uV3YtU8JzGg4o8nE/pWcRox5yE6MgsnoOoBirpbgvv7xAx6TjGuA5GOr+HfflsdAybd4dmoYDIEw1b5s2xjJaYF2FbcP4UQua252P3OSnDe9bLUVeuHyKkmS7X/PMK8HRn0RawzgzQKmxov743jK5GTh8kpzII6YMU77bbTtm2YlwLtqRvSQj32x3zLpZrhSAv/iG9kpIP/reoTZy6kgbOWWwTZ41zg7vWaXTnE/s32gffbjMxk7zMjlzbNTUoXbL/SPkN8Xi5zgkQITDT7HssDD3fbzaps+fYB1HdbVOo3vYzKfukovk+GG3to9jmR7aYAX9O1ij0iby8eKz/mWHQvvwg+U6kJTZyL7dK+zWGaNs5L1DbczUYTbiviE2dvpI27HjMfvymFvMh/avU+L9jjf21KwCP/Qv2hTbu28/GU48cSsYl83Kuget923XW+2wTiqHUzaYKXDyM33+55Mb7c5Hx2hRL8oJbqdoETMwcW7e4rXTbfikIQbf4ke8uQ86h9qYySNtzAMjLbd3rQbw5Wse0uyMwZ0ymAU9/+J8GzploNUM7WSD7hqk0y5Idp8C45ObbNHaaZoBSYHlTjuzfPwj+bnw//8u7xxvAigHA4t+TQHxlPGnCw/+wff++XHEZwLikuaGJci5bCg8gPnKG0/aj2vyLYOE3EzbOdk3/2otDpH1/+D+1fb10TqdFcaCGo3mg1AShyoBJ860sJkWuzi9V1bm/nU6c44pNlbcyaMbrNOonm5RoxAAuRacvDyAGKsJCweLEN/tbQ+NTPkHWUiCNizeF198XIeOyvI5sV0HcQLY/0hRBP6yqtMuGmiFDy+89LjAPINIBXINkye2oIldVNLEnnjuAbkSAJtvjm2wtVse0YGPWNjKl9siRHm0uNIa5lxuV3Urt/171usIIIDz7TcXhTzJlH2FLMSGBVcqCoL8wPOWTpWVCshwNNSfPlxpZX3bW0be7zz6oUVza5B/lVX0b68BER7Tds5Wmzp7rAYrBje5JjqU2IfvLwvH1K+1/4+99w6zssj2fxswOzNOUqGBJnbOZJqsIoKRIKCIIopZkgFURIKACoooKjk0NBnDmMasY5ackaATzoxzzu/+7u+59+97Zt3n811Ve+9uWmCOnjMws3nYz7v73e9bYVXVd31r1apVsGNiNdTJCd4OeY0tI7ex5PjU4vvt8HaOclqs/Mc8Slp4jmQZC6GYTygTMsLez+GVzAJg4Sh10jynQ55OyIhmIuzsr772jI6Y8sU/7P+NdRABbQqr5jQQDsTMaPJL95KhTPmYMBqH89gaWp18Yj43sIyChpbdp6Nt/pLjjTgya4nKNWPOSDfN5GYqqDrlrlfS0B6edbeOlOK5fZuW25YvF+igVGZSx+of6d//sUB7TPlH7AF/4kxX5DFs6DjhgJgNHbUwYqbTZX07yx6KaQLm9Zs3nzIdlVTaTD6Z0i7FTW1h1SQdpyN2umutXX/fEA0WBZ7BhawMd6twLBBT2bzGYm0C0q1LxcqG3DtQA4/z1lhwmjDzjgQ7EZgHQKcBImtyIPbzzkY8OERsKMFkCxvrOB3AgSPoUSgcxCmvBlyoaqtzyj0pDQCryIGYgQ2gIYeXf/OEH0tT5otxLFZpYS+/ofW7ra+Aimc5iqZq3RSdUccpCLFsrpn9DDO8RDZ/7vZl0v7tW3Ps7Io8mU7cPIIWz1H6uLCt3TBZdlhsphwLNGLCDZbRMjOc1uznCQpocxraI0/eodkA9mzMHU++cK/YpwNxY/tll3yBL4DOidocVgpLzihDPuyQwx0tW7b3C4b3scOw2U1LZHd+bvH4EPS+oQ0ZOzCYiZZKUa17abor6xJXnIn65jW2NgO7ykQByJLn5x/M0wncWtRF3vmN7f4ZIxJnqzHbufmh661uXsMwq0IePkNSG+mIIveNxtWv2w2XCFxRGCihjz98zs7pWqQTxBNtrgXPFnZORb69984zKo/WGnZVWs/hlwnwE8+m9In0veS0/6SUxYkKxJPnPW0ZLX9VDZTktsWAKGwUGLEvsmCaeP3VJ7XYA2OoW9TcMpqfJ+8AWCJMlgM8mWY37lUuxgiLVYPh74ofLIIobaoV87fefFpMjNXvdS/NsLPb5NhLr83UwhH3sEdrNxdpBC8K9311IB4/4xYBHlNLWNPw+wZZRsv6zlTzG1rdnEybOf9+mSN0ltneKpu9YLxPg3EDO8YAk6sYcihwOcD0AFemuS+9/JhMMrBB+TDD+mBl2fVt/Mw7xYSjyeSR2XcKXFBKbCgAkKmPjuwpamK5fdrZ5i8WCjQAJo6Nx8VLJ4aUuQ8z9Va7lDa3VRsnyzQBcHy9a6ldMPxSlYFnFPVLC40wxvo2aMwAzRooCyz06QXjXLmVN7OM4ub2q84FAt/dWxeJXXMSNvdgy0mZY99uYF2v7yVli60YBfPC8onOUHMa6Nj5r/dUaZoPcI5/7GYt4CLjKEeUcb3SLPtF53z76IN5yg8z1mefzLXMC72/8CzmF44qwk6NvLGVu/0/U2khh9gPohwTfTYvU/JA6UgR7qjUcVNy4ytlAZZZUrZkKfmXZNmqddPUpph6ONQTN7e4tnGsPpL+/cQGZvpFxCC+07+4MnvsfyIx4gjEsSNr4FBgCluYJRsxZgnYy76tK+yN3z5tTfu0svN6FFuzXq3smtEDtOrObzz3h71rbeLsuxODnfB7Mk8E4GMA0ckvvOkysao4zX2Axbmm59r0OWO06ITnBIdy4vPLceCkg82HE5gpoxjxjFsNtyvyPbRrjY2edoudW5Evl7nyvp1t2nOj5VoGCLFIhwtW24EXaqrMKSFqmFDX2r5HWchW3rezpuSwdVjWW28+ZW0GdLPiqyqkrEqu6mAdBnfXOXF7tKi1VEBDHYqv6ix5sCBFp4Blkh/f2XTRsk9bTYkBAoCYA1XP6lAoX1wxvgisHFfEEesbp8nOCtCwGHbhzb0lU9JkV5rYIoBW0Nj63dFPp0hjr8ZM8vSC+yQ7AIwDS3/ZqVCzEZmfti213330rJ3VtqVveGAzRjFmgIZWJ7uhzkvDprrnKxbsVtvYabdqBoLHDKYDABNvDw6zvH+G/0Z74+ZGfmq3kiw7pyLX3nl/tuq6Z2ulffbpCzoFGbML9n3yGzf9VqWHfRfWzxl5mFuom8uuSULBA6j0MWze9BW8S77etVw290PbVljVhqlSfq7YPCSkyhLaA1dDTCT0xShPlGttfSJ979jj5kSREW3MJwIx3yMpOGGBOBZahQ2bNbDtlfWrEAhr9X3TUtv+1QL7/NNF9vkn823zl774xZRdYLd1mW145TH7dZdiTVlpEAaiGkaaqIm+AxBTnh6lqSedH1tgr5uvsDpNfqUTbmFCDEA8LybNHumDPQAmK/5MmRmUvrLurInj5vFb/eKTF+yrj58TM4cV7d3k7mQA+50Tr9cgpzwRGFLrXfN77FAAsWzlgRFTV7F/HbO+VDZRAJqVfUwlTN3Jb/uXi234uMFahXdZtJSJRukGQGFm4Yx4vjwfAO633n7KftY+2xlxiqKgfGx2EIPbWSlPAE6rvvDGXmKmUi4orLIAUrkNBcTyyvhqkdy7Zi28V14gAuLSZvbLLgUyTaAAOCr+448WWKchF1rRlR2ttF+FbM94zjz0xO22e/tyuaRRv/27V9oFwy6RPDEzsaCIUozt5kDcWMAJSz+t1BVP3eJgDnj/GZl4UCZffrLAGlxQps0XYsR59X0hdmeVgF3mlweuV5vHdlMbMrBiH0PRM2vKbWI9b+yTsFezqLlqw3TJsk4rX6RkVsJHirC0ma1ZN03P0677d1TpcFds8jX7Q/rvE5v91tY+9I8IxBp3Jzojrq0S+M+WyvVrWWIAYgZgwO7dwkKK+7vGe5s/X6oVabSNb+91bQQYawcWAFrWVH69TL+xh+Kcz5H1gDfbYX/eKdc+eO95eV4AbLDDX1Xk+uGV5c08SLmAuJGNn4H7mk9BAQdYO14HMNIdmyvlY6rp+44VtmTlRLFPpuPUVYuMxzJNRIUUTBPYyQEOBixX8gNwpYi2JH2Bd2yaL++BJWsnuxmnuLE08WnlTRP5irnCWoubW4s+7aXUxIi3Lbe3fzvbfto+Xwt7ApcAMswG6Exr106V7zCLgXgyyKbJ4hNAFGYeTMUxTfS98woxVOQA28M0EafdsHFOjcaPWPbvL1lo88VTypJk9pUCKn7b+tUCseHFKx6x00ucNWbkNbIb7r8mYQKhTQBiMdjysLsQhcKW+eIs+1lFvn343jNumti6TECMaQI/ZDHevIZSsqwTxBkTXiQsjKrtQrtQX20KIo6GQLmJFIMzYl84xIyE4sIchGkE+fGe4llwr9yBmOdYS8A0gS0cc1RtYyJ97+QDY/An0W5xZnZSmSaKmlhZ/+CDK+d+pm9LtSFBPq67V2naG22nWhj53fNWflXX4I7k01EGl7RSmHbCfun4pAWLenLe/bJBMihYGFtYycJfpfxf8Y3tddPlGmBunnA7DyyM6Su+pCxEiaVtr9R0VruntHNqudykmJbDNOcsHG+nwhblzRF27qUwTvJP/fjg9hgF8iPeDFA5EwWUsIvHnXAwL5g95XWwxmywwuYtmWBnUv+SAML48IrFNdUVtg0j3vr5QoGhL9bNtp+w64w4CLIlM7No6p4UZc011Sa/nV+6R8BFN16aMN+I7XHsjkxATazfHVfJnqtp964qmz3/Xj1L3fDgYEMH5ghMBHis8JwW0QKrR+nqnjZkLLZv962199561ppeXC6mDwvHlIAr2e93rXaWvmellGTcXHNKqQdJomzUiW3zH8CIYeFbl2kWw9ZvFIPKlcdi3U0CdmQp+/8DQ2Xzd9n5wNIMQL7sSQWEkrl4+KVSOlH5AMQoKK1RtGqaBOTSpjJnVK2fZvt3JjfOXDy8txaTU/tC+nv1sXEyyQPsSZT3RGfEkUkJfAKrSl2kgvXCmj7/cK6NnnGnjZky3EZNGS4Q1TSdHXHBzLB2/XQ7k4FOLNoYAxf2CRDn1beZz40VYDLIMB9cfsdlsg/LHanpL+ySEb1t366Vbvvdu8oemzvSGUoIyemDNdPGzbhJ5gvKxvbcxVUTbeTEm2zs5JsFBGs34rbmgA/D++P+1XbtvddokGHeSDROAGDSVf0D44pmFfea6BwY4mLZmt98c45VXHehdbiaGBk9rP2g7nbhdb3t4afuMPnswiw3LbY/7Vllwx7Ag6SxlBHKhNmBtgfD8AsbW/al7dxrgpnGdrcROxAH006I5SF7e0ljAbErMrdpMhUnfeykgBNydllnWr+7+tvB3YDMcsn6qQX3W93CBgImAuv8vHOxbMQAIoDLB/MK29Sx9dI+B3avlJ82C2vPL3vYWl5U7DsmyygfbZopG7HMMlv8/fHYj/Mb2qml7nYY5coi4DkVOWLEKEc2ouBz3rBHK7Fl5CKz04w7NNsBTEkXRsx90ontwgDTYm5pYLqtcGFrKNME5hj6BduaV62b4VvyYcCc8MGOybJmCbsxpgsUKmYV3mP9Altz7A/pawqjPMYs8oSTVWDAlIvxrrEBNp2ojLg2AbJY56YJn/bjoP/Kq095IJWc+lY3p77VyT7f+t/Z1/ZvWykGS+c/tGOlVQztGaZ3IeyhGFiWndetWCvmDOodOPV/tchmPT/GJj5+u02cdaeNn3W7zXz+XoPFwrQB/88+WWi/7lGsqatADO+L/CwbN32EBqk2GOxeazfce7VlNP6Fgj4D+GeXN7eFyx8Wu2baCVizgeSMNpEdJYE3gnKUA38zWPk72ojjtJ2FnRdffjzhnQEIyleWCHAt69uoR0cIyAA1dtq99sZT8s3V7jGACze+0DESQPxFYMQpQAyDE/jGTlTaVC5sVetnuGlC5oYVdtGw3lpck3KRjRiPEN/Jd9UdfbUoijkFxh5NE2LMpU3cRvyBmwmQN1t98f8dPOpqGzRqkA0c3d+uGd3frh7Z18oHdLU6xUR1cxs05g/qgQK97r5BAk63Ea+ysSy+hu3m5CW7dXmOZIb56e1354qFS7l/Mt8yL2ztNmJmRWxfn3HLMYE4AjJ9QoMslMUZsbvZYY5xRgxYu11YdW8dFvfK3Ob+9XZ2RC6TD/zFN+G/nt7qHMfCyX6lvRN1ONFNExF0KHCiUxc1SSxSMUgBoNffeMrObJvj00iYXWlLAe785RPkUgU7hsHgNuaMyFlTZGiX336VfIRZXQe0xVq2eSAWbIKYKg5ui1tbPWYCC1Ie8KahMzlsjbmZskNij8Q0galEdsSchsZUWIs++Y0ViOirLxdqswQMHMZDxDbYfhzIsZFSwZjv8XfAsqQvW73jZoVKBSYi6hm75dTQbFJh6p3f0Npe3V3KiPzwRvjq4xeswUU+lY+bXGLniEDMVmhACUaM/ZyAOKRNPUhXzwPE5c3F8GBwyI769LoJRtzQFUc557G5TTojp4ENGzvYDu1ZLXMJ7BbThFwPmQVE08QHc5U3pqWP3n9Wioptwvjtwna5Im9s+LQ3ZZJsAlPnt2HjhqrdAXzaXy57eZnO/KUcgjyLmiuK3Gcfz1OemD5Y+G1wQSurS1Q3sZVoI14le7z8iFMYMX010T4JxQPYc0x6Y7mvHd7hZikCBbH5Rv0h+o6z4CuTTwsp91Ubp9rXOz2uBRuJAHLNMGqYqmL/SF9TpvonuIzoT7G/qN3ibP9EZcR0YhU4dGy+1ynIFCMGILQQtsN9e3Fvwr5I5+a5jJyGNuDuq+ybvas1vcPOSZQ27cDTcwSYaWa4J81b8qBcizQN3rxIi3X4pOI3zHSbgQC4MIBYHGNqStCaRSsfcRewkC8+wuPC9BXbJoA8ggWdnAaaLqtcuHsVNbVVL05zJRG2Qt896WaVmWf4fN/AQiawUlyZ2NgCEAOulJUNHTK/lGD/9ueiLAjJyaIPz7Lg9eVnC63hBWVWrziw7NLAdHkvmiYiI9aGjtkemQwbMVPB0qYyOeCeBXguXz1ZJgNiSGCTZjsz7mV1iuO0u4XknZHbwJ5b9GByV+HuKps+d0wCtIktHd3XAES8Ij7+8Fn7RUWRyqr2lVJzxSYlEgYedaU8kl9OpvW782qVBUZM27379rN2TocC5cXCaAIIm2dan9uukA0XBcrM6MMPnrVzOhX4YipB4YNHDMoVZROBmLalrZC3X73tKIN/HIgJdYqiIiAQfu0sMOZfWmF1s1EkxB0Oi4wtMxW86MvP5muREhKBi592dOY1/t5+8X39JX3/+8fSP0w2Ac+8v3gYXr5zYPIJ5kfMKc6/UudWB08AMX6oAFBXAQpAzAB77fUntaMMW1+ickVNLfeyCmPTBIwI9ozNkTi2ztRayObW5KJWtu2LRbIL8tzWTUvspZdm2toXp9v6jdO1qWPDizNszYYZtv7lGQZLxCsBMMOOWL9HqdUrbuH+ooERM0gZ/CzoEH2NQewA4ULPyM2yuycN0+8MahbYtCuuNRtLnEUBEvETZcDfSZ/lxpJDEohX2suvPC5myfRb26VDsPFzOuTYvMpHBPwoiN3bV9j77zxtP2mTL3DEBso0PbJ2PFOwEW/5ws0wicU6YvYSIzeUTQyUYOv5De3uScPluYANGvBA1gS7gUFnZBMcPtNOKWluQ8ZeLdnRdtQd399bH7zOMrLdXk362lzx4Vzbz6Lc1uVyZWMBDw8GgVsJiiD4X2oG5N+jqxzlw4SFuxseMHir4DWCGYSYHmxprpvTSIqP58r7Vtj77z5ne7cvkZ8vpgPaHnBEuSN/yj9++ggp1yOAOA6seI0mpKAUUEb4kr//wQu+W47NJzsqbe3LM6zxReXO8nMaymzSqEeZrVjDwvBKKXwWDz/76AU7v3tJqD9EI/05mWVA/9SYDgrc63ICAvGUF44GxEzJu2h6rYWMHZWKfQsjpsPDFrVqziaCksa2cs00O7BjlTo1EboefPwuq5frJ0tk5DWxoWPYBlsl8GARbUnVVDuttLGmr3FRT8CDUb24iS1bNSn4dy4V2x5+/xDFPdD0lcEa7IjYbtnQERd0ABAtWrEqns+mlG5ujwxKAqZK7GSAgYaRjTEAXs1OBwAyJUcOKBjyAvhw+Xr0mVE25em7bMrTd8vf+ann7pXt8+sd0ZXNo8KxQFankJNI3P0uVVEkgBilExQYLnsKnl5CPVzhRUBmt2PLi9sKuDElsAjHe4DNuvVTbfTUW23s1Jts44vTtQ06htHEvs/uPZQhcT7qlGcL6AFitgDv2YYb3nIt3P28U0GCXZMvQEw5YMSReWIfdjDOluI7vaypLVszWV4sKAi8WABZQJet6oRIfX7JA0aMZAE228434YWxxq4ZPdAy8s9TO6g/5TZKzHZoq2qMOA6sBEA6eKPYYtkE5I/daX/cs0ZKGqWPfL76dKE9+cJ9dtuEG23Gs6Ps00+eV3+lbwvw9621abPvFkjX7Afpv09OhRSBOPYNb8cTEoh9i3MsYGS5FJwpedzIAAAxdX319afs7La5zl5Kk5sOOBV13GM32x92r5HLGO5VVRun6ygbrYQXN9KiCWYIDcDdq+y6e/t5jARcoJiGYwMta+rMLqehTppgEBJICPvmksqH3Y4IwOY2SizoMJAO7Vlrtz54vWXksA3WY1twLFO9QmL35tlH7z9nikS22cM8Dh19rZhXBBfq7XX3aW68rzIVNREQ7wmmCcwlgBa2a0wD2ERRMHgawGgZ1ADRvu2rxBCLrmjnNml5ECQ7NJ2EWYcYcYqN+J23fIszjDUuTgLesXz47Y565Gb7077VtmsbEdE8djCmHeR1eN9qsUGYML9Rb8pIlDjZfMt8dxmbKzBNAMRM4VEwfMe3GJMOfUKrzKXuOuf2tiTDiDI6tTRb6RZe0cHdCHfgxkb84UXa0YiJAcVMG6I0aP/tWyrtm/1r7IWlD8qlENuz6ohCxOyUCOjkkfXc/h9NE8kpMP3UlYVvn9ffRU3t/IocxUUhdCYLtd5mHlKU8uARgssei8Uoq292L7c335tj9bsVS0H5wPW+kP5+8srBgTi1/PTfExqIvbAM9jjAAAmmkpgk2CLMFO7N3z6txbqkPdIHBYsbna+9QPZdniUuBVO94n7d5UmQd2l7B6etKxRLgiA8+VdWiCnG2AvKF39bQDGvoXUY3EOMmLQ0aLYuNQa7zkHLbWQPzrhdcXZ3bl1if9q/zm55YIh7csjbILUe59uMZ8Zqag7YAFQr106SzZo8+dQGxC4HzuDzrd4ET4dZwkTdB5ZA9stt5/Zlkg914j4fFh4BwatuJ4BMlmIsJJUdq/fBdBKAWMC9w2M4vPv2nORiXZh663kWELG1lzRW2UdOvVnA9ofdq7WrD7NAZMDY9ZEbYThJG9l4OTDHkH8TeSnAiD/5+AVtmWb78qe/e07mCm2uCHmrTyRs1W4PZwGR+5THzS0t1GbdhvS0j96foxCU8nXeiq3fAxrt2LrQ9m3FLQ7FtcKeXTDezmnnsysGx6lsVcZunlvfHnjsVvvjvrVSDlxveZCddfWVZxQ454MAACAASURBVGwz+k3cGKP6hHbXQCvMEvtfu36qlJOUpAI/+U5IzEwoH/o0i5mvvvqkFXFEV/75UuTUKw3A/7wyOOFsxFNeiIz4SKGzWFfYt7N9+vECRS378osFsued1dY3A9QraelspqypGC33X3r5Kdvy2QINbpjh4DF9LSPr13bHI8METARl3/TFQpu75AEBwfd1dnZgERkMf11iERA1DVZ+wz2DFE6xTt55NmrKzbJJE78XAFKoxFzMDQ50MCwG7am551vvEZfZlq+W22e/e1aLZ2+89ZT9qktpAowpR00wjtoU17SCqzrZZ79bpKDymCUALOyJn/7uBdWV6xcfPadyvvbOM/bwzFst59IKhWaUfTeFcUfgF2AUNbHmvdrahx/Nty9/N1fHFr30mxke9Kc42GkTi1HJNkI+2IsLL2tv902/xV5/c7Y2hez4cqEYIMc1cQ9/75xebSwjv5FMDAAXm0uoK2kwWyBG8BefztOH79zjt+9rm9T7yIi0JD95LTSyzC75NvS+IVa1brJ9+ek8bfXeuqlSppGPP5pjs56/x7pd20t54KMd5SwwLc+2uvnn25jJN8ud7IuPnpUiufE+n8HIVKQYEbRxUh61fUeBntEqy/rceqnNXzZRbUWYS0wV2z9forZcuGKi9burr/20jQe31ywA5dwqmmGOnkdt+abvncgySzLifmNvPe7Yw7U9+OPGI64BxHFQ0ZlgBae3bm4NupfY+V0L5QPMVmSmqAweMRhYUVmOGB/Ad16nAju/a5GezexWbD/rmG2nFjc37I6ZPUrtV92LLLNHkWIpHKvDYps8t2OhFk84OJNycEQQC1HYp3/WocAyu5XYuT3KrEHXIu1GYzAT4Yu0KaNYbXETO61NrjXoXqzDJc/tWmINu5famRwDn7B7OhCTblIG4f3SLL0PwOAHfV63Uvt1N5cH5eIe1/rdiuzcboX203Y5smWjyJAR4EG6lCnmJ/s6/o2lWfIx/nW3IsmtftdS+3WXQr1zLPnQPoAx5oaftcm2pj1bW94VHY3ZR/Oe5XZ2G99Ag4kpMjzypf1oK5WnlbuTeb28Hm6COPZgouwJWZXC+n3XGnbvOjnnqs60ecGlHazg8o7WvHc7Z9vEDcYroYRFQ2fWlAVZ4WuNhw2LngSWoly0G4cRUOZT4yKibMRHL6OURFFT2XwBfNqIXYyUhYMMSFsnZOdnhsU5nylQlthex2qD9O9Hb4N/tHwS/bOG0oYRnzRATCUYXCwQ4Walj5iSDx5+xx6LjZDvYivFjX0hLx4ZX+rMhViz+K/CtBioHDZ6rEYiTZ6vS94wQGI24FvLfdzKSIv74Rh7XLucDfsVoPAddGyt9e3THr4zywPfpIBwLEsESv4mD/ISuBc3Uf7KM6U8nj/HzYcPh3QWZ9lpJa55SUf27+DPyN8xD4AImVFOLX5SFzaFyA3t2IxPjD/4fctjAjkAzAXeXsg8lp98BUww2BIHHP/NZVy9fV0p8c6xPq7smhtxNJCT2qU8eKGwOFkc+k+BB4ePniCnlLvnhssisupQLph1qXtjSC4Ae3GWgBo2H806xypbBFMWGmN/kXyRUeiLyMJ3/3l7xfKcVubb8o+VR/r3Y/eRf6SMYh+vWYYTDohjGMxY0OoFp3N6B2XAiZEIOHwrLZHAYFqn4a+Lcz+LaJqCp/hgKgZtnOZFtuoDLwJSzDv1ym8epKWJInc5KDo4URYGvRayZH5ILmSRBkyacsOwkoMx2WG8nF4vfz6WL/mMl4XyJtmjg467lLG45OVvoqk+gMo7yM/tp0llVRvD5DkWwrRBIthayYt7yDTm5eWoWS4Hc+pf/fdke1E2L191difvFNopMPTIjMnP5Zr0D66e9pFlUH1Dv4iyiLZj2id+V12DLzTP8TdeF963vB10D8Zb3jTBeuNCoZ4Lsxx/j7IcW1FJjikmIQfxKI8I/lGW3oe8nyWV5fHIIP1M7X3jRJAL/aq2cpxwQFzTRpxacH0Xq3KmkjoVpcP6IPaBxHdYEWDCexEEHDDdzQ2B8BsD9HgGkvKQIH3QCihKOD06vu9XgUgYcA7CDmQMYMCcfKuBcrAhVy+nN5gz1CQw+5SeQdtE9XWGnbKwlGJygFlFJiXZpTBK5BHTjmDk+RODNzk7oC4sQh2PfOIzegeFkWDwXhfJupqbV837YbFN7zlwkobXufYOXL1ThyD3Mf5A6gxDwJl0eYtlU11pQ8WDdmVFv6LvxHoAxjzPfZhzEnybyXQR6129LEeWN/ZXJwex7wXgJSZHanlT2iqW9Vjpp38/UuYnmkxqjsNYvhMSiOu0YEPHkULVqnSI+sXAYRAxWHg2VpDOzM4pOrs6fhj4mg7KfgxjZIHINwY4UDIdPDK/mmVwwPXnSFsDSpHcWhgLhRxN5O84a/bv3Guibb5xUSoCXiy77kf7cS31jgOU9xIr88H04kDlPrQoH6UdwntGmSTLUX2wk24EXT2rabYzUH83KhjqHOv2/XKiPrFOyEofAA2lxPulYTqfapaIppbAMHkmpkG543teh+/Pu/rvlNvLLFYfXe1i/YKCiPJR+YIyJj/dD8Ad6819GD8yc2Ua/JZD+eNz1ctRs7woAl+wjc8pvRSW7GXxetOetI/6XZRPLf0jppW+1pT3yfC3j6sTEogzmv8yTOddkJFV0tljR6YDOwPmGb+PTRZA5Td5UOi7szvu6blifne2prRKPEALAKf3amEl8b7nXX0gkSeDNKYvkGewBJszv8d8fKC00HZdMTDeTQQEd7/lOJg8vVCXxLQ+uGoVe30F4MGmqOelYJrKNJHMPygZKR5n1r612csc6+Yy5F33YvBpM7EPXL7R9BGfP74raWHaaOGeEWW+2YJ2Q4FQV9KJdvakfF3GnkdSYR4rTwCSNCh76rOAG3miPLlPXb2ebjJK/Zv3Y7/iWSloMeYoCy+z5KN8YlnjtXreqeVwmSbbFLl4eb3M/J0gBCiNFMIQ2yc1vfT375f1iSqbI9vR8emEBmKE6QWPnTx5jfdjxRjUACIDnE8ckDoOSPEXAMcIUsEmmRiwDISYdhIgPP/kwPGBxGBxYCFv8vXNH/F9v/Kbr8JXB2lfjCFN7NnhtwB+5OcLVz5AqYN/YodLgoyDmAMJ+afKQd9L4pbpZPmTndPT9XfCdzw/IlsrSd25FssYy/D9V5dvlGXNsidlD9hEgIv1QHFWL1/Mh3Ti96NfqU9sY+SWCqhRlp6fp1P9e5R5sv2jfOJzXLnni7De9pSNPI+njFFh652URVL+RlmkltHz8raL+R9PHulnjq8t/nFyiuODcibHSEaLc09Ar4nAiF1YsbA+IL1T+uIcg5nKxCvPA6h0eKa4XlFfbGFQRqDRVC8MHtI7NQA0z+vdatPayIo8n2qAHdOIeWK/DmAQGzqaDuJghVkmgdwZfyxrHPiUw/NJrbOXg99S66E6K88I0s42JRPCQyaeT84MYtniNXXQkzbli/Ki3Hx3APL0SFP5JuTmnUrvRSUYZilKO8UMxLunF3vbOCt2dup5NFO7kZcz8SZaKENpJWXjA41yOXhFuXgZkCV5kh5lxFWRv728LlflG58ry1L761k2g6TUrR5eJMHDIbYH6bsS8cNnlRfsPrLtajJx2aluKYqevPgkZkuJPhyVQLKNY9+gHKpDqEvN7/obhV7qLpDeRsGsEWdDob+6Qoj9OZXsuKxcXj4WSDf9+TFl4P0yKVP/G0bcf8zttbkHH/e9H9+P+ChATAfToITlaj9/ZCg+2KggHT9uxcU+yztueohgFb0pfOBpoHBqA3ZipqFh8UZ5he9xgHonJg+PcpY66FNZjb8bBlSx79CKoCZWzAIdYFIMswpT0gAupMNvfKhPYhBG4A+D0YHM42AIrKJZIQBRBCDCUMa0kh3gyM4lhaS06RxhoGILD+Ca+m5MO/WeA46zei93sk0cSNky7jIBYKS0AMREXVPyDTMNnmFxTPLELTERitOVcGyjWA7y0Yc0g0JVuSIYB9m4qSUomNAG0fzidfODBHhX5iPJ3ssuRlwNWDmQ1Ldpx35BbBKvl/e5BHinAD3l9H4V6+0sG9DXB0+PkiYys1HPWMfarpQZgqHng3lGMg+zQfW5lK37OrOPfMTwGSPeDqQdlQ73VL4wu6ot3/S9I8fR0WVSsx3975MKiAEk7yTRnuur+X4fgXgHVmfSIPSppN5RZ4qLRWFghw4v4GOgBnCPnV5AwX0GVQDLmkLWAAgAHn9jAJKmT2F9gJA2nVoDks6vwe9AFQejBm4wr1AGbJ4CweLgQxzstRG4NJBlikkyzCgD3gNYvS6uiDQwNaB94Mff4n3ecdCNncuf43eXezK9+K7XOT6HAgmnGgelIZnSFlHBsUkiBA8CtJCH0gqDXTKPDE6gGmYNAawBcNICJBLvwi7xRtEzAfjiEVQJsHPmByDF5/x9r1MCwAKz5TfK4vV0cIrPR3n5lYNIAbIoG/eiARR5F7nxHfMRssWfGxu9K23eCQpDpiE3JyX7s8er4Bk2jiRlXr394n3vR14OyRvZ0h7y0/a+5guOvJ/0CuF98ky2fSA7xwB/r7PXIf39eOXgsk/Ky/8+qYCYjkYHi8BFB4rfncU4e4zPMHAYuAwEgYyej4CYOtVLCgeQSAzAAA6kHdPkyu9xWikWFYAa4dZhV1/YoRXLpIECmLJxhCPh2eDAeWiJjs4gy/JpZciTAcsAotzUQ/UMg4p8GOBsetDGjWKizbmycFYXzRNex3gvAojnS52TH+qTkGWJbxnn71gHvjtYebmjkqEsifswf9h82FCT6Gyqk7+XYMKALHUODBW5u/xSZiQp75G/gCLlHuXnXqxXLL/KzRQ9PEv7MzOKfSDKT/kBQkFhubKhTzHboj1c4StfzbTcjs3fsQ/oGpRqQlbh92T7RtNF3OzDZhvfDMQz5Mu79C0+Kl+Ymagu4Tv3j/ZBDqeEvqj3UmYFLnfMFt7XIALacUgfKmRzEnl7/aSEUPpR+VVj/0cvw9HKl/7Nx0B1OZyEQEwF6Bxs1SXmrkAtn1MymBYyLQvsSiwjLKYUN7E6+U39VId8j4fgjMxdwei8CgmZ11ghKjPY7lqYmQAgF1rS9ub5E/O3oU5NILgQaUQwigtn3ombO1DmNNDA+1mHImt8QZk17F5iP2mbq2hyBEsnILoGZDADAAQyEwQg8GkkIJ/lZSR+bWEjnax8bqcS+2WHfIE/W4szWmZavUIaPJgUAO+8Bp4XSoBjlPgc7XteI+XDQHUw8XoQwpOtwKlpcC9+Mgo4DinL6mQjQ99uLBttBLqEWcA7H7JFjnqfHXxhF16URRKgkL+DNm0M+AFk9fL9HfWHIme6Xt4koKEYtHuRcoeys8VaYJvYYONR5xL14ry90JciuMZ+oDKzOy+UO6Ogge/wTFFqKj+Lx0E5Kl3arLSJnde52Jr0KNcp4VKw2Q11rBQ7LRNl17thJkD/LGqebDMpcpR5+MT21JW+zn1vI+0iDLMo0pYiQs70ucLGOjSVGMhs1f9JK4LYN1H87NiXkbMUPnVLKMA0EHtf+K/KIdn3q/Wpk8lGTOdp2au1TsdYvOJhW141yWY8M9pOx4YoJhCmwGKQTMl8EHKU+tJ1kxS2ctmqKdrfDysVG8vN1PlnnJxLwJUVa6fZDfcMtnr5mRoYDBY6sQZ0QZY1vqDcXlg+wZZUTVB84ieeu8fOah1MHcGsIABhC3VuAzuvoshunzDMFq6YYO++96yCznACwxtvzra5i8bZ1aMG2tk68DJpx0VRJFhsYEhssSXIfE7v1nbfY7fZ0hUT7e13nrWPfzfXPvxgjq1eP12HoA4aOcDOapWrwVivKEvxHuZVPiyZcaoIdeRa88P9xZUP6v6Slchhqt007jqBHZHnLhtxpa1c96gh9/iu0qqcoHvc5zNv2QN2z5QRHr4xr74PZNmYkx1XDBb2XJRlEx6/01asftQWVZLnDLv1gRsEcnRS2kdT+rhrMNru8xvZjeOvU1strpqkcvW97QqdvO2sGCB2pglgll3VyZatmWqLl09UjOJHZo10H3RmLiXNZVqYMnuM2pM6LF09xYou96h6tL3SCjsjSe+C63vayjVTbUnlZFu+dord8fCNmuUkWC0mDerHeXp59a39gO726OxRxqGgBGMi8BCBq9ZvfMymPT3SOg7q5kBbyMKhM3E3tTSXAm3Xv5sCxke5x2tqW6r9aJvKCUGWU23YuCFqP5RYBqax7AbW7MJWRpS8pSsn6ORqgitxNNSrrz9pT827zy6/9QqVHaWK1w/t4ICcbL8fBkT/6un8EwAxjK+8XxfF2eW4oj/uXWXvvT3HzmrDIZA+jcTWlRjEuQ3somF9FFbw210rFKOX45PaDeyhjg9r5VglDv386+GXdATSXw9t0KDJyD1fU3We8cEI22tk2X06KMbv73evVHD4jz6caz9pmy27ZwRP8ie62NV39TN+J/YtR94QBpIwlToLbttyO7h7jc7E+81rs6zNgC5ibBr04egcFAnTaqaN9Yoa2d0PD9OpI7/fW2X7d1Qpxi8xiTl1gxCPxLXlhOPfvjXHugzpYRnZ9a348g46JkknIO9coTCehFokED6f+J0rn693rtH9vxxaayiZjLwsyei2h4bad4c3KK34Hs9zBBNtofrtJI0qhfX8+P251qZ/DwW48Wly3OHo7QRLZWaw5SuP70uaf9hTJYA6t3OBWKzaESacmK77LIcTNijbXw6t17FLlGvM5Fusbov63valRHZzMxV95sKhF9m/HViteM2EJ3391VkKV0m5MoqbK8gRipFTtanPvx1Ya52u6aHgRbBI2kQmFxRDTmMbMnagfXdgo57908F1imGsk1ji7k6Ar6iJndGqpU188i7bs2WRZEJgetpLn62VCg5PW+7escpmvjDGgzMVOFCRL7MJyt/rpstUpthWUf5cUz/xd9rju4Nr7fG5Y41Y0SIk+Q1s+P3XKtIfJ6NwJh6nVu/TgbjLddwWMax5l1OmW/YqVxxmd/+Mni7/6iD6Y9T/nwGIA7sh/CTBvIlXy1FJHB7qNldfic8o8wNEGdDvvjdHxxERApMPgdLbDOgm0IPtAsQcdw9AEyeXuL0Pz7xDAyACMANW08iCRpZzSXuFTwRMAUBAj+hmnr/bc2HCw8ZdqyDtHJ+uvDd5ZycQPYOHc+YUQH3TYsVMJhRix4HdjaOUAF8HIc7Wa2KnFjayx+feq9MjEsHDNy/RmXoMHMBjD8ev6wiixfaX/as9BGez+lZ4RYXqTJ4EaudD3jEgOnLkg1w4yYNTnpHrnw+u02xDRy9lZ9qIcUMF9PF5FAppcZ5fPN9Px9FvWqrDUynTZx8vsOY9Sw12JdNCcPNDWXLe260P3WAESkc+pEvAfcCk502Xiv1roU/MNnVdoKnahlNICILPOXkAC7MOzsmjzdRW2Hmxdec3tK7XXSTQQ8YoMI7CUtwIFs1KiOjX0l5++QnFueaoJ+Jddxh8ocxZEdDjdJ3+MnDkACl12u/A7kp7av44P7U6mM4A97PLmtiiFZMVBxng5RguP7mE9l8p2REv2gPEc2zUGlu18VH7dbvsBKmgLgLiGy+xeICBAutvWVqtLaP8/WzFSrXhHw+st8efHS0gRkncP+220H88OD+nlvAe/Yc+qn61eZFt+2qZHdyzwr78ZIGVE2s7j76YJW8XZJH+/FAZ/BMAMba90qs6KQ4wgbTpSAAxjJjA4dGMIKaT18imPzNSZ8PR2el4DIQEEHM8Ocw1p4GNmjJcIAMQwwoennWnA0GYHmsqrahvWTJrbPlskQ4S5YSQt970Q0mZZou95jW2nN5t/aDOLR70m3PuYKyvvjHTp/6Vj9jbv52tY3E4R04HgO5aacQk/nm7XE3ZE3nmZYpZf7N3jerAEesc7UNd1m90c0rlykfstTdm6+DLP3y9xtZsnGZnYY+FwfdqZ2s2PqqTg9e9NEPvrHlpmqbHxExGqQE+r70+09ZtmGZrXnzMNrw4XVPVOycOU/zijJwsGzH+Wjus05c5wmipffDeXNuwYbqtfXGaca7f2o2P2RtvPqmTtUlXSm3vGnti3r0qhys1OmFzV1oljW356ql2aJufkAIQc3LFt3tW2tRnR0pB1itxn9jISt1e21xMbfLToxJgSCD1OybeZPWyz3fPFy1u+ZQaRth1CId3ej4oD4CYtABXFCimrZdeecL2bV9pO79aqGfbDe4uEIIRpnpF0F8Gj7paCgPQAiDnzBsnxR7ryIket04Yan/ct04KBlmg3KgfMpYZZt1kHZVEubhP/TnhZPzjI1R31gU4IZuTXy4afonAG0WCsv384+d1jiLHT6196fFEm2HqoB1oD9qT46AyWpxvZf0qdBo3B7JylBVXxs4rr8y0+Ssn2LKqh+2D957X7CIeK8XMZuNLM+zMNs1ko46zkjQQp4FY7AYg1qDd4qCaAGIWUIi6xg6llg2t+/UXiwUB2LAIPscCYgCR0xo40wwmAgDQ8TS1ZlpamGnZl7SxLV85wALqnA7903YELvdnYbQTnoStVSUY6q5tlXbbg8OMc9QIoUnanAHHc7Aj8uWIHEwLvUdcqd/xvNCiXWkz2/CbWarLts1u2vjko3nWbchFcoMiLRjn6a2aWffretra9Y9au0EXic3B9gCHGBUNW5/clEqby67KuWkMburRbkBntwez8BieAwykrLLr6/w9ygcDPbh7lY2bfqtOH+FZ2RBLs+zM8hy765Eb7cB2P7SV00MwUZxTka8V+jiYMfGU9O0kQKctt21Z7LMGyrKl0t575xnFeeYsO7fPxkVDZOynKk+dM1qMOM5i7p4wVKYY6kc+eg9GnHu+XTCkp5gweR0NiGHCKEaeqRjcXco4KsRodgKIB43ihGg/aQRT0NMLAGLWFDx86BltsnVyDOmQJzOFt9+eqxkPCjujgNCgWZbXu429+PLjYuBbN/nZg59/usgaXlAqeWnGlpdpFw3rbYd2Lk/I/vlF4+2UQj8dnGcUXD+4+qFUEuflcWRUfkOb+fy99u3OKj8qSoeyLrXrxw6y08pZfGXhu7H9smOuzV7woI6PisSFGUenoRcFm31NJvdDAelf9f2acvS/Tyr3NToVQAwjA0AiI6bjy/2G1fTCLB2b/ubrTzkL+mqR2BnT32MBMR1QpolZd4qVxMEcdysxeLL7dLRNXzgrBMB0sGa7PI9XG1x+NmycJuAEYBmoHNYJM+HcNU59hmXhycDK/9LVkwQS1Ae78/S59wQ27ic0EDSe0zf2Mo3dwlR4pfW9/UrLaPYry1CMYV8oZIAzBXX3JHc/Y8GHBRcW/3BXigwQ++WadVMSJhsYdqv+3TU7EPCyyFniu9s0Lc1pYMMfGGq/37VKSoMBet+jt+rIKSkq7PN4pxCnt6CRLV37aDC3LNWp162v6uyLh5phtJAJ4fYJ12vaDnvmROzJs0eqXWHoAP4lN1+u8shGKY+JuCDaTCxx6lN3iaHTrrTZnQ9dr8VRlUc73TzuBECDgkLpHBOId6xQX6FftR/UPWGaIE0+gDL2aUwTAFuifefd594i2Ijzs6zJxa1t22cLbfvWxbbrq6U69qnnDRdbnWbn+bZ3XCA54bplps4H3PbFgtCnOdV7ubW9umtYL3AzzMXDLxNbpY/AwJ9fMk7giAlEJhNkHza7KB612s9dJAFpTgmH7cO8ve1GWJ3m54s8oGzx0AGMf9qmmf3mN7M048KU8vvdlVp4rdfivODa+K8Knj9mvf9JgLjkyooEI2bAsNqbtBE31UDhfDEGJwOP89qwxTEgjgXEDCwOu5zwxO0CNcDNWRwdnnPrGmiqv/Xz+UoL08Tbv3UbsZhOSQs7ozXHMz3mNsBNnKtXqZVobK0wa6UTggTB3AeO7q+DIykr9rolKydpkMHAYOCYOb76MgD/1qX20QfP2687FAjUfWHS/V6dvTeXWUPglVjgcqf+eJKEA3IzMWJOuI4yaduvs9yXKJ9MPMELRcCW3UCMGPMIDBTzAYzYgT8AlNh3lsB58py7Hag2L9JZcD2uv0TMCyADKPAy+c2rM6WAYM0vvjpTp1Rs/tzNR8hs9tx7BUYKOZnY4OFlY8GME6uxJzPTAbhve2SE1W2R6cDEGXryiGiqY6w6Dbn4OBlxpVgn7LMtC7o5Db3NinyBUUqtZX0bMAbTBAxzqez9zyy4T7KINunyvp1l8mH2wDoCJhv6BUo4zjbE3AnuX9TMqlZPEWnY/uViKdqLh/WSspGJLbeRXTz8UuXDrIl8OeAU2Ue27ooC7w7f7cmswdl5lp3ZNs9ee/1xmYykiLYvt/aDLlD6alue1c7PbMvIzrQHHrs9jJ2l9s2OlfbQLJ8dulnoxwSkf9W0/kmAuEyd3Bc+YKSvvfGUwYhhm9jTOl/bXVNt7LIsYHEII7YwDhCNoNOGxbpabMQMauyNDz9xl2U0P89BLZy2UQdXpNxG1qJnmyQj3r5Mtl4dNY9ppLipndmqpW18ZVZy4WfnMuukxcFMO6UUl7km6vgM2jrZ5xtuV3g0wHZYUGOBx8vmC015vdvpTD1sg7Cal16ZJRMHphAGqmIuh22sgLfbU8OGBAFYXPEPC4Cwn5Jmck9jkUbKKixgOrDSUbyzyB0L8MxuKCAGgCkH5hsWfxi4ADf11gef7qKmtnLNNNlESRuZF13ZSWYP0sUVrnxAZ7URdeYw0XumuH0XF0JAEBsmi0Xndy8Ty+a9aNbgygLS5NkwYhj6Yju8d43d8eBQZ5xM/cPpJGKHLRpY12t7JMpzNNOELza6+aJd/y5SKqRFnTIK/XSPOi3OtQF3XyVmSX9BGcyef7+UGOWU2eVKgHiJWC424Mp10yQnd7FsYfXKGvkMhahwuY3sqXn3Kx3qwvM9b+wTTB2YVhrJNIEJS/1z9yp7fvFD7kec4jfvMyH3n5ZpBrME/bF1ruzF1cfpwAAAIABJREFU1A0TELPJ4is6qpzRE8SBPK6X3CIgdpPPanvoidvVH8W804t1mhlFef3Xrv8EQMy0F0bM9JWOvn97peH6xVlv2F6ZhgFUB3Yu1+GdrASz6LJw+UPq4McCYoCBFe733n3allZNldlg2apJVrlqsi2vmmLLVk62tRufMA7EJC1OYH77nTnBfY3pZrPEws+BbYDcUgFAh6txl2soBgNYaqAAKLlZ1vfOq8SCyBtGPH/FRE0TAVRspBzkydQVAGTa+tIrj9uprXO0gwogduBlAKbuBvNder54GWzcYUeiGHlJE6vCNLGjyrYD8NuWyUYMKCRYUmTvbIjIgRG71wQskOntAzNusVPyMu20Vi1U5zPKm9j5HfNt9OQbNX1mGrxnx3J79+1n7aw2eb7gE9y/MENEED20Y6VdMOwSq9P4F3bLQ9cF88di2Sr73dXfF+0CEEcGyMaMR2cHr4lNbv546+1n1D74lscPbUe7bfzNEzq5GaA7GhAjX9oMJb7+5cds+aqJSmvZmsmJ7yyMvvr6U7Z/k689HNhVZU/OA4gbqy0AzkgWJKsdK2zNumkCRQ3cGqyVfjFn/tjEwiOmh4uGOxDLRpzTIMGIAVKUtRix/ODdHo4C0Gwr+C+TjxR9cZY2ajBr3LNjpfosi3WUj80byFPmN+JU4MmSl2mjpg6zQ3t9Non5RaQkp0Ei3sl/DXz+VdlvbfX+JwBiOm30mhDIRdNEmxaW0fJ8HdHOseg7v1xi3+5bZRNmjhTrdNBZoY4Ii/4+RgwLAEBgDYe2r1Knh4kcxk9350qBw74dDNakyxdeE+e0zdFAg6We1qqZbHIoCRZ+eK/doAvEbABgpqbskNM0Nru+9b2zn9zPqA8uXzjka3cUwXEKGlnLSzu4u9zWJXZg23JN41mQwUtEg01+rmHXHYAVPAYywkIjeQqQ484oHPuLs2zNuqlSZNSF6XMrlEVuE3fr0kAmaLwzbDYCjBh/ndzE8NrYs3m5/e7DF7TQhP0RU8wrr87UZgUYHUoKe/sf9q610VNH6Nh5AXwxU+WW9s5bz4gRI6O3351rP++UK9bd/poetm+7zw6QG5tv2DXnAOxMnfoBdlPnjAys1PPCho79HBkCVlyjXy0mrNhmRwNinqP9AVCeIx0+e3dW6opZYN+uFZIXZgKAkTzYCCFFG9zlSq9sL3/xaLpYvXaKZiEsJsslT6YpN3fUy21sz8wfp36C+Yz0ew3rozpKGef4Yh3loF+jrMWIcxslQNSB19mw5KwgSZzJ2FgeRa++xgxtqbxudm9ebGVXdXQbNH0xZbMMCveeKTdqlgL7Ti5c459dE0BqA5n0vWMrqppy9L9PysU6Z8QwueWyEbPZoVlP9+/dtXWlBg7uYb/qkKup7ap1vnh2LEbMYGXwYFNmYO/dvsywA/Nd120r9B3QpKMCYIAKpgmZCnCFatVMDOzg9hUyNwBM8g9mVT2y1nDFBnnFHf0FID7NrdLuNAa17IMFWfJbjjZigAJ2h98r214BWAfeAFLBLuwD03eEAfzugRE6gBZ2mtvK9VMELnID3LZMG0owG0S2HgGdK0B88/jrxJR4HhcnlBVACovkStnki4qS+tLdAJmt/Lx9dmJzBkz24mEXCuSiiWPW82PEuOsWNbczWzWX7RjZ7d66xL745AVjCy4LsPLMEHNzIMZ9DVYtd6vNK1Qe+gOKVm0V224L5XJ3Otr3aEAclSd9gHdieqTJZ9/WFbZn22IpIvqAFnd3rrRn5o8Pi2uYJhpa2ZVd3NVwyxLNxNgggX2Zj7aup8SAgEk/Of+ehBcGwN7rxkvcHEDQp9zMhPsaRAFvjblLHtIW9+Sg96A9UenSd8SmIQZts+2N155U+ZE5M6/SKzr7Nv7YX4KSrpNb30ZOHqF1Ep4jL9ZL3COkJoCkQTcp/79HFjXl6H+fcEA8+fnZ5id0HFk5gKKkb8fgFua+kK++9oRMEi8smSANzrRy/+6V1vumPpaRfb7MBTASBncSiLuooyPIjJzzbdQU39DBAISVsBEBpvv2WzO1YeOdt562t9960t58+0n74J3nbNumhQJsBqdv6HBgxAYYfVIZ1M7aWRzBFQoG4wtbXJV3dqY8IGBy5M20dFGlL9a5vbGpRRsxwHRwxzLZnzEHYGLwjpBsWBgy9wS+sGPtSksGRtJvhJEMpgk8CVBq1CPu7PM0KV8y3YyW7r7GQub2zbgCulkGExCKBvMCV2zOPIPdFxbW5KLW7hKnU0SaaUA/9uw92sQhb4JdlXbl7ZfJtgvzrdPkfHvw8TvcRrl5ubwiUAC0kU+hfWcdsgSIv9m9wnD7ol0//d18b6vf0k6z7e3fPqM2QyHjI4sC+V4gbtXM/Yh3LDcYP32Id9767Swp2jfefVqLsnjI0A8++eA5PcM0n7425wUYsW8HRomWXNlZfuaYfeh3zMh0KkowD7lboEc4471ZC8ZpZyIKDJmKERPvo8y9JnoNu1SMmfID1JgmyCfZVt6fmDnwjmZA9IMin4G88vrTUpYA8a5NC6QoyDfOqGI6MOJRjzoQ08bMLifMvEvKID6Tvh6JS3+fTJwg+TuMMR9nDsS3Hnfs4doe/FHjER8NiGFUpX07CjwYWAAJmxfYuolvK4yBHXLT54zSHn8ABxZStfZR2WqPBcQ7Ni20r/esskmzR9rZxY3EdM9un2c/adtC3wHZ0is7yIuBBSUYM4z47HaEteTYebbLNrdXXpou5gVg7925wjoM7GoZ+fXFXh0sXfharLv9SjFimB1mEEwTPsiyZPdu0buVbfkSH+hlArv1v3nczsBXOsQBEEARHCgwXRYEGYws3sBm65Zim26SiCTmMnEb8dGBONnhIhDjNSFPgM1LtKGDeAvEnwBo+KxYP91mPDfW+t9xlZ3TBnboblqyPxY2sl9U5NmH782VTXoHvsNfLrXeIy6zgksrrNWVnayod1sb/uC1YtfIg/KtWDNJU+zUxSIUMqYJvCuQCxtNxkweaqcXNraftG+pD7sdmakAepcM7y3ZHQuIUZ57Ny3RzrRuQ3vamWVZ8hE/p11L7Z78adsCO6uokQ0dM9D2714t1osSfXoBjJjF2CyZFNhAQV9DueKZsnLtpLAFnnaPUd18owixKFjsg31KGe+EEV+cYKFsDsGLgnyOBcQJAA6nfbBYd1bb5vYGXhPaTVlpO7cucUZc0MCVm0iBKwXywsbPTkWZyva6BxH90cNwJvvE3wc+6fdS5RWJWBKMm9rJBcTRjziwIKbzX3y6wL76fJHt2rJQU8cP3n3Wft0p36fDnE9X0tgwTTAlPRYQM6gZEA89fpv7sBax8yoreE800eBo1qvMtn0Rd9bhNTHHAGtstmLE2Ihfxm+zUgtEgIniPsjh3w82pVOL7eQ0tKtuu0oxEDSd37FCgYno+ABPRmFDy+3TxrZ+vljmEtJ847WZMk1kFDf2rdA6g8/jCAO8YsFlzex0nUzBYgyhDYM9MoSsJG2A8wggroVl0VkiEGMKQOYH9q6WHzH+paQlGYUAS3VyzhWDwtuAd+uUsQDIxoH61mMobmQrfNoe/Luxtcq9MCzAykaLu94mdztE4ZZe1UVT/oTc8ur7Yt1eLw/AMYItzi3wrfZNFdhH5emSnWldr71QzPToQPy47d6xUooGuciXl4hpxQTvxyc39IOW9e3qUQPETLG3yka84H6rR0QzeYUEsrDFPUZYEF294dFE//DBFwKuI9v88232wnEJoMUW3POm3ppBsVMT00TPGy+1A7t8G/jRGDFpuz2d9m6uDU4QA3bZYSPesblSHimyERPTIrRN3XJn87Td6Kk3GQqXmQFjYdLMOy0j+7zE2oOXPw2sP0QO1YHYZXlyAXFBAzHiuDUXrc1gIO4BAxZGecnNl3rHIa4BYFaSZavXPnpcpglA4Pe7U2NNJBdAJPj8RtayT1sxVGykYsRvP2U/a5MbAMCPon/x5ccExExdcU1j80JGs/PEznwq4maDOs0b2Mipw9XhqQuDcEHlw1qg0kAqzLLmPcvlvoYSAbCIx9DiknZWLxd7rgcdZ+OGTiBh8wYgXpyp3zBfuB9ucuAgkx8CxDBVTAL3T7tFAI1cmHWg8EiX7cAoGcom9ygYF/6y+Y21sYXBDZhr9xYxQ7YSBGep2o9FQEwwTKFRTAAnoHDrg9cn8gJoYJ8wYjwWYNa41d3+8HCxCp+atxAIoQBgeYo1oR2M32MjlmmCHW6+qAcQExGtbk59i4uegCx1xa4fgdjt+mHDTl4wTbBj7oqO2jZO35Qr3qfzrEH3YskA+WSUEjqVYE5N7MxWTRWJDy8bKbndK7UBBfOLIs9hIx4Go/f4KscCYsk+KF6iFWIjxmsC8xOMe//uKut1Ux+r2/x8gTXt5At2WZaR3ciefGGsiAE2YvruA0/cJt/8HwI86XeT4w9Z1ArE2b+2/mNOFtNEIuiPT/sYqHSurZsqtYHg+WUP+7Se7cE6IcMHx6r1U4+LEZMWNs6HZ90ddmklmSRT/hh9bfMX8xOLQ9gjmbLCUAU4BVmKJcDqNuX7etsSDYRfVeQKTGBAgCX+qC0uaW+ffTzP9m51LwwY55hHb5YiAYix8f28fUv78J05Ybq+SMoGv9M6RQ0tI+fXKhNsEzMHA+/CG3vbLzvliw3KZzkOygAkPwiIU5jSuMeYNThzjwPNO5j7/IqZh7xVj4759tH7z4bFzhDvgEWw7ctsvwIoxYVRXyTDjVDuWluWyyPjjNb4Pwdvk5wGNkWLdasFXgLiiTdoUTHZ0QHO5ipjt6EwYgfZWhfrEkDs7mv4a+P2yAYe0mPKj9z4DrAPGtlPC4UoboDxyfnYiJt4rJHCRvbLToX28YcvGFvb6VM8M/Hx22Xrxg6LWyJAS7S4Yfdeo74JkdjOwuKWpVZ4eVu1JfJkAY3FO9YP6E/HBuIslVVb/UOoUUwjMqV8tVSeN1UbpsrclpFTX545iufc9FwtKm//aoFmjhADdlJef99gyTAu3sa2Tl+rg+vfI49agVjxiE8WIM5rbCV9u2j6CGsSs0LLb1kqEwXsEfshDFHTcW3vzUqZhsegP9+zWAeD3b1C0ddgQ6cw/Q+xjTWoCxqIEbOzbudWX0l/6+2n7ew2LZ2FwnLyMuUbzM4+gsIQUAe3s5dem6Uddnl9Olpen1Y2+K7+9sG7AWA3L9O0EdMDsXMBajq+GFFRQ3t6/gT7do8DCUyFhbFlqx5VDIWWvdtb0WXttTFkadUj9od9q2zk5BtlWqHMdBAFrYmxZX8AIwbwGKC4NRE6FJAg/aR7mZtIYGUAgRalipspBsSAu/oJRKScdlQqOA0mhzZ9u8idkMVCNlGU962QMvnsE3y1l8lEQahG3BYBxghOMfqaZjF71tjtE66TMkL5+PmE2GKJB5xpnYm+ttM3fxwViBWYZ5H7fg++MLHNONZRNmCir40eJDaOLHCzmzP/3sR2aGYHKMT5yyZKqcslcssS278N5nyvtRvYVbslaeeHZ96mjUbMdOQRsWOFvfabme6XXsTBqR74XqYJ3NeOC4j9qCbahPIC+IApIUYZL/QfZo4Ed+p5/SWWe0lrK7m0vaL1QQrwFEF57Ni6XICc26ednVJw5MLg3wM86Werg/bJD8SsSPftog7CIGUgEC0LJjl4zAANeDwGGAyyjQaXIRzqiX51LBsxHZCpc20rxQCjAtMH00RMS7EmOhRqminWVNzMTi9rrg0AhDZkKs8AYtqLbyumBcCD6W/SJ3mpfbN/jXaLceoE5gT3NWZHVyNrdnEb++LTRXLLw9zhC3vEIK60LV8uSAxQBhg7CJnWF/cnvkMj4+BQTBQMSgbED2LEe3xBlMWxcdOd4dU2yGSrVjyFxsoXAH1+yQPuGYCy21tloyZdbxlNfqlg7n5yRgOBGUF66rY8z+YtvV9gt+2rSi3A4laFHU0KKvd8A4iTC7Rr7I6Hb5DyoZMLrGPAptxGCpB0SBtsajNNZMnlkI0yB7a6okGu7Qb67suoVJjtOBATfY1t6VXqe/QX7azLyxQjltthfqYVXtZR7UwbA4D0VfyQYclbv2Lr/VL5BNOPUdhsxcfUcuENF2vBD7kyq2M79wU3efS14wFi3kMB0c7YmGHfZ7Vtaa+8Okt+1/Rx+qD8rINnj7ZO714llz1+x2sEhc6BCjJ1sQMwKPXa2jt9rzrQHkseJz8QF2YqRuruLb7wRqeBpS1YNtHqFjJNdlOEQBNWhotXcVyYOvZiHR1dpomZd2iRhEGojq2VZT8SiNgPm79YqCnk7u3LFPTnZ2yxLvZdaTyPPTSzW4m9+Mp02TidZfhgBMBl792UjI9M+EN2gZ3djh2CsA9syO7uRp1gdV2u6W6f/26eQGlfiK28O6TFYNYA2rTI9u1apaDlOOYTF5kBGeVB2X4IELv7mtsOx08DiH3qnux4vkgUZSZQKmBbuMuMWQQ2XUCp4LJOriiKnbXHzimgzWkouzqALU+WHSts/UYPXakod7mYJhyIUUrMPm7nlIzs89RetDkyZDaD7DoNvUCKWArxiDCYSSCOO+uYcbQffKH6AGCWLJvHUSb62mFFM3NTgW9xjiesBFtybgPrM/wy2cKxtdLmKGBALvYBtdnmZZopkOdN44YofnBUmsgRRttz+EWJ2cTRTBOUM1lWj7zH3xznlHtJWx2iAMDSH5EFsqMMuNl5OFbcESsVG3nWvHs9eD5RBcOiXrKd/z7gSb9XXV6xjVLlclIt1sGsyvp3k7sSAPztvjW25Ysl2gbMLjQ2TGCSoCN7ZbM0vX/5lRkKdA5z/v3+te5OltdY02dsq+Nm3GT/6/CLYjn/fni9jq+J0253CQqLawWZlnNpR9lrASXS+vjDZwWgsl9qV1vwiCjIsnPatbD7p98ueyEMivy/3b1a5ccEgp/mO+/OtTsfvklBYWCwqY0TvwOeMJNmF5XYY8/fIxZ8cE+V4mJgx2OBkRgZ2EGJq0uIQ9zHBLpyZYoD1O/hAcDGkD9/vVZl+rf9axIMUPLT1lffrSczT4v6Crz+799uEKv7j29edJtnrgMxsgZAKW9kTgCYzDm5Dey28UPsu29fFniR5ytvPKUtsygvptBMwSNwAqK0JSehYKtFzsiKkzW6XneBgJWddY8/N0qnqiDXv36zUW5XOq8vMP8Y+Agg63FDT/vDAcq+Uid1vPTGk75YBmsvypLvNzObP329RqyRoOqdBl+gWMzR/5e6aYEtp6Gf0HF4gxgtJ7o8t/yhhGlCJrHgOogNtuzy9jav8hGBL1vDURrqu7vWavaFNwNePRdd31N1Y9EzyjMqkj4399ZpJKrroXW2sGqSlETdcnbqBQUg5VN9wMf+wzUjP9MadC2Sbf2LT55T8HeC8uNxQh9idkGcj9ffeMqPCitqlNiIEwlOanrp798v62PJplYgbnHuybNYx6A5r0uhDRrd3waP6mdD7h2kgC5EKfPK+4GV6shhc0Od8my7ZNglNnTMYL03ZNQAO69bsZ3Kbi3spUVNFRsX8ILpXHfPIGt7dXftlJOdLTjha+GruIkOXGSxhunp4NED7cpbL5c7GfmLyXDqQ4iu5gtq51mDbgXW+9ZLxXjGTL7Z7p40zIbdO1jHOLH7jyONKEccgDUbUiAnzwMWeepb7sVt7Krb+8ub4N5pN9kdDw+1a8Zebe2uudDOIsZsfn353jo4wlLdLBGZFkyfwDL4w1IPl0mplyGeDhJnASwaFjbWAtL1YweqztffM8Ba9e8qv+mk0gvl13tup6QeyKDjNRfYDWMHSL5Dxl7tbcZhn7i1hWhvsXNSZtrl1PLmduUtfezaMVd7u907yAou7SDzEOE28Wqg/PQFzhgksBDllCKhzRQKM0sxOYjve8OoAQroTnps9nFbss8Q6rVqbn1uvtTzog+M6mv1e5RLhmrXVEVT2FhKAlnQX4aOuVqB59ndqTjAPIu8AUjs/PmZVjf/fG3yGDCyv+Jp4CKGKeWa0QOtzcCuWl/IyPbZnExSmMFC+VFMDXuW29Cx/W3gaM8PH2dme5JTiBmNIqvZb+Lf3g9gxh4qtdkF5VqvINj/PY/erBjSQ+8fbF2vv9h+0pqdiw2koJBlMg/vQzHN9PVfGIhpfMCYKXHiEwLV8JsGdlmY6gafWrfZNVTnYoeW3tPqe1KQiu2Az2hIV+wam2AAlWiiUP74zeZmJp5l6ktn5Td/zv03sc3i98qAUQQvXKFa4t3gZeeqdIrclSmCZcyDa20f8mAbLYDMdIbpOOkoXVh+AHTeFUiWJk8uiUDPFYbNgIO1wTCxf/OOL3R53pqWB2DOwEuD/PSOe2ggW+UR2LDyTAEt/iYNrcqTD2Elc+snvRFoh3BiMezPAYP2wycbEKN8oa54GxQSWCeehBLagPKgyAod+GIZdI3sGH9wZKR28/wFlsgoKGxk4O3f0D1QmJKzJTkAHXKnvtRH5cgOfYk+FXbVkScfnvV6uVmIe7K15mSqrOSDHbxeywYyRbAoS3liXok0wsxO0eQI4I4s6D/51Wci5CczXEqfieAby6RrmYdizSgEkEP/Ub9vqNNNJKMQ1c/LEk4Cl5xq74/V0k/JP33/++UVcSVVRhknEyOOFYhXKhK/c/XvbhsUMxKIBK3OoGcVGYZX7qc9653Q2em4/B5B1YHRgSI1n1Th6X4AIdJiMDBQ+cTnlK7K5gpCA1p+tsEtioUQ/f39jCamRdmUXjCBeB3dJBAZ+5EDMJkv7LNamRMmnMDiwkBCPpRJz0aAID5GAC2Xs8vGv3tdkK2nn1L/0C6wRc0UYIqaurs/s+QVwE7tEZRfTJerQFozkxDmU+WOoTEdLFT/UP6aMvC/XWkkwc7L72V2UxblirKOcor9IaaZ/NsVdcyX32OZE88ovTAbCf1LgX9QYPjvCkDxvXZ7LnEoYl1jOWKaPK/vMkGQZrJvqqyhbeJ7tV+PrJ8zadqN31zR0Cb0ZfKMgBzbvvZ0vx900s8fKZvYpqmyObmAOIAetrEISqkMjop5JeMgdSEI6OKUO4W9RcD0QcaADqaNMD2OgiJNBlwUoLwyUtLRIATEWeUuTbKouq2wWfuGhghsnmYcEL61lHsMwpgfV6VZM4+obII9UIAW7omtcYJ1sQdPV5lV7mC7DUySdyJgJvJJAaBEHVFWAVxiWjyfrEcArxDfINoq4/uJtEMdfHBHgE6CoNIO+TPoY7siS8/PZRWVJ89EAEtVlhH8AJNEuUPeklNon1gurslP3HbsCimmj5xi2+q9lDZK9jt/l/rxbEwzVWbxXrzGOvI39dLfoY+R95HvIgOXQ8wjWV/vXzHtmtf4PPfVNsVNtAin94MniO4TSpOobaH/RPnzHmVK1jdVbunvNeV9PH+7vKvL7qQC4tQOLE0dzAfquBoE3mHjAEplDYkOHhgef7vQYAPNZUaIvpeeHkfzJAdFfF6/wVwCAGqghgEa71UHVUDHfVu5JgcdgzawdDp6AJ7YkKkDKN7zq6fHd+rp5fJ0XEF4XqpvtLcy7ae8gUkmAc/r6Ok6K+I5yTYBVEmWG4FfYBfqr3JIlkkwS7RTVBgB0GF+kdn56SK0QUwfQGpmp5ZHZZp6DSYQyh9iaiA7gUkwj3h6tL+3J/XgmUS7hecTdlyVP6SrZ52l4nONScll4GWjjsl2dgWUKiPykuxT+kRSpl6O09hNRxm0QOmAHfuLPxv6rmQZ801lveTrjNWZqh8dpbLVYMPf33diul4mwDbKB0VKHbDNu1zDTIM8ixkfvJP+/Bgy8L5ZXZYnFRDHweXTJAZidBnyTurTRO9AAqJy/12diF1GArsks/AO62CGxvdO6QOc77Bb7+ipoBDZgaeT6MgRtAMr4n4crD6IHSAiiEWQqK1Ramts0ojp+e8xPW9QH5yRDXP8jQf7Jv34oUwom1R3JAZdXFyM+UouKDkANIC5zxZ8+3K1OifMMKmD3MtEeWPeXk+fNcT3BUzB3CI5ywfcZx6xrj6VJz0HKk/H6xTrk2y70E4p0/ekrFBE7hIY66m2iO0VlJozP29bL1MNlhuUKb/FfDWNl7J1hhvrxzP+mzNNJwj+nfpoliXlGJ4L35PlC7OOaJYQEMZ+F8tIOjFAfPXBnUwn9pFwTWHu8Rm1U1RWIVA8fSq2v/pNGoh/FGUU+3CUPdeTCogBXrnspLCoOMAFHqGjJk0OHKroTMcHMuDocQjiQOd9vsepWAQ0hBOBhO+ePp0/yaKkEARYDK7kgp06dYh4FsuVVBJxICVZFs/wjjORow+mRLkYtBrMSaDgN2eEqeV1heW/OZMHQMhTjIxBWex27VhuB5IUFhrYo+QQQMGfDaw+MEryRmYwSn5PBTrq7zJPqX+i/A7iAuaEux33IhAl3eJiPSQvng3K2IEiWWbqgDzd/kpZ3CQT68xvpBGfo89ocTUoA1whvQ7eHqnfUVwCKWZXBHsKAKUyhYVbvlOf2O9cdkmFHt/xq5OADGQX+k313738iTTCrrlYN/r4kc97uVPvq5/FfhMUtP9evQ7xnViW2B/i/fT1SNn+PTJJ7UvxvRMQiJ+0jKa/9MhZiqDlMQbwlsD/Nf1JyyDdB9J94KTsA4WcqI7LJucqEh3Qv2Ouymj+C7ty9IjqYYb/ZvY37sRr9V+P+OtHi0dMpo/Om22n5NTXBgcOBeU0ilPbtNS5dHxPf9IySPeBdB84GfvAGa2S7cb3iG+c8M35j9eMvk3g+re//c0B2DH4fx6IKcVf/+//y/Ye2m/7Dn9t+w4e0GfPNwdt76EDtu/wwfQnLYN0H0j3gZO2D+w+fMD4RDzju3Dt6732+//1ndl/igMLiPkWGfER9LeWGz8aIyZtL4Z5gcIf/2loiP+sJev0rbQE0hJIS+AklEAKtqn0CeBL1iXegiEfz78fD4ijNggZVytA+O14CpR+Ji2BtATSEjgZJADE8oFshv/Vil0NA6v9cuRgh+lGAAAgAElEQVQfPxoQq1AR/WsA7/HphCMLl76TlkBaAmkJnCwSSOCcwPDvK/WPBsTKtrYVwkTp/r6CpZ9OSyAtgbQETmgJ1AK4CbhLfDm+Gvy4QPyfyRXDRPa1gXPix/SXtATSEkhL4OSRQKpXhOwSqYBbA+tSfzpWDX80II72kL/97f9Tnv63rCcpq3jHKk7697QE0hJIS+DEk0DEN0pW7Xt0Uvhb0lasZ2IVjhONfzQgTmb+n0cUVJojFix9TUsgLYG0BP4JJOAeYaEiNdbFEq5scd3sGPX98YD4b2b//n/+t+06tM/2fvuN7fnmsOFDzHX/N/Fv7qU/aRmk+0C6D5xcfWDfYcp70PZ+e0i+wxHT9n9zyPYc/Nr9iCMrBnQxUxwnCPP4jwfEZjZ98XM6PfmMTkV2RpdiO7NzoZ3Zudj0N/fSn7QM0n0g3QdO0j6QimXx+1kVRcYpMdc8MLI6540M+X/aNEF+kxbM0WGHp7TJsbptc+wUjqpvl28Z7fxv7qU/aRmk+0C6D/yz9AGwLqOokV05/o7qQFzDlnzEjzVu/GiMGBo+dfFcAfFpHQusXoc8O7VDrp3avtBO7ZCf/qRlkO4D6T7wT9UHTmmfZ6e3z9chxwPH3SVoTRDgwIgTf9cA3pp//mhATMJTFj1rHAZK4QDiUzrmSvAAcxqM08oo3QfSfeBk7QOndMw3PrH8qX8Td3vg/XdWB+KAtHHXXU3grfn3jwfEfzObDBAXNVRhvdAOxKkViBVJX5ONmpZFWhbpPnBi94HaMCxiHKEx+z/gjFgeYtE+HPdVHAct/tGAGNPElIXPiRGf0qEwoT1iBbhXW2fjdxgz7Fnvtc8Lf+eLWZ/asSgB7DwL2z61osDqdfT0TmmfY6d1KJIJpF4FwO/gf0YHZ+Exf+7re0WB56Py5FqcXhyLtcfyxTqc1o5y5rkJpn1hojyU5fT2XheeUZ6YZ9ojk1yr1yHHzTUVlA/TTZHqo9kDZWufZ2fIrJNvse6xLm7m8fpRDr0TzD/kw4c8SbduhwI7XXlmS2YqU8d8lbNefLZDUdKE9APl4+XJ97bokJtou1OoZ6h7sl8k6xDby5/JTzyrdlYdGaCpz5/YAzb2j/T1n6udNI5Df0z9TjsDxAPGpyzWHQfw/vcxYjO3EQdGDFiqM1YUCFgBrQTYCHyDDbnCAS0C4WmdHMQZwAAG6ei3mE6HIqXj6cXf80wDPoA2z9epcKDiOcoBCPj3XL8CeoC/rq4MUgcPacQP970MXlaBntIrsNNDPoCnylRB+Tw/fqMO/m6BgBVA5G/VrXOY7lTk2CkVrnBcyVCvKB9/T4qMe6Hckm/4HtP3ZwrslE48588qn45eptMrXBnEMpBGLOMPlY/K3SEnIVsUpZRljfZV+Wnb9i5fySrWCcAO7UH51eFD2alj+pOWwT+qD9AfY970Yb77NU/Hsp1YQLzoeZkmxFCrFRZ2BigV2ekdi1UBBinAIJADXMPzMMLTOkWABSgK9XysPEBN+md0KJIwNFgrCvS3g2GBndah2E7tkO3vAc6kzfPkEwCU92LaUcBHu8JO+R12Sl2ohxoD9texWCxWTBZw61js9eyQaypvbLRY5g5ed6VD/TpSnwI7M4D2aRXFKpsUBwpNsnFgjXVR/SU3yuWdJN6LstIVeXUEIH0mgAxivZHBmR35/YfLR7LohExc8VGnmLaYferfHTxftX2nMFNSG7p8qT/KxNvZZwgqYxqMva3Scvgfl0McU+rnNbANG/EJCMSNNYAEXJgMADABkAMJ02X93YGBWixgjKCmwVZRoulpBBWeVRodfaoNg0Mo3BMDxCzQAROBg81pHUr1G7+L4QokHcwASjHYimKr17lY+QiUYhkDWMfyxSvlU3rBJAJQxDIINGDWHUuT4BzrGACOPCKQ1O3kykgNGpRSBFKlGRoZt79TgskFwJaionwVrgAimOpdAFks2AGVdJBtat0krwj0oZ7x91ORmYDwvy4ftVNoF5UxKMxTVF5ve2/LYjuNNsaDgOc7lQRFEMqL7ALQSOa0I0rve9omfT+Mr7R8/lv7CH019jX6pfdlJ2cA8dUPjEpaG/7hpgkx4u8B4sDeqBBgmNEq2zJa5VhGuzzLaNPSMtrkWUbrHMtok2t12vF3rn9vG6b2DFAAFDtn23yrU+a+mGdUlNjPupbYWV1KLKN9ntUty9a0V/loACdBtE67IuXh02JAx9moBv73dGQpCcpO2q3wiw4MNYAk9ymrbLM0EAAEUAcmrkaD9VUUeF1bt7R67QsdtGGnAeQBp1PaFVpGebbSO7tTqf20S6k2xNRpm+/1ausKSOYbvRsArWOx1WlfYBmtc41nM9ohO/7O8b+RbZs8q1feUjIH4GO9YOJisRUF9kPkc2rbXKWNAomdlLRPaUc5CqxOm2yr06aFt2tbL0+d1n71tqb9afscbz9mTyiwwODjIEhf08D7j+gDEXzJO37XtWOBZZQ0O/GAuE5xI2dtnXz6DWgwoOoF5gOLBRRaXXORjXvydltcNcmWr55mS6sesaWrp9iiVVNt8ZpJtmTVI1a1fppde/8NVq91CwEcFWcwN+rVzoY/OMyWrZlsr7/5tL33/vP25lvP2LJ10+zGB4faL7u3tjqtcx1ose0w1W2TZ0Puu9bWvzLTetx0aeJ3QFiAjMYDRANoxu9cAYduw6/QuyOn3Kq0pBTa5luP4Zfr/jXjhmoDi5hrZK2dA4PtVGgZrXLt6jGD7aVXZlmXYZdY3TaYYByQBdJts+2MLoXW+87+9sLyifba64/b2+/MVv2Wrp5oA8YOtp93LReQnSpzgyuS0zqXSHGNmnKL5LVk5URbvuYRW7x6ii1dPckWrXa5IufxT95l7YdebPXa5Qq4lU6nfJmCfqh8ut7schj2IHLIE9Dj7I7cVqx/1OavflRtumz1RFuyanLis7Rqsi1b422+fO2jtmLNJCvo3yPUE/bsSi21PdLfvZ+m5fA/JwcnkE6yNG4hCQEvOCn7xGLEi+fqBGcGT83C8jcgjF3y/idG2uEdy+1/Hdhgf9iz3g7vqrSDO1fbN7uq9P3Q7lXG57uDq+2BOWOsTnkzTVfrdsizEROH2VefLrT/+GaDfbO3yt7/4AXb+NJj9sG7c+yPe1fZd4c32JuvP2XZ/bqKgcKYBXTl2TZh9ij7f/7tZRt83zVi5AIiBnoQaBRszWtG6xY26J5r7f/88UV7vnKiZbTNFnjXKW9hA+8drDQnzh7l5SQtbNidfNoiIAnmk/WvPmF/2LfKCvt1sYy2bj9GuWS0zbPsKzrbqg2P2Z/3rbK/fL3Bdnyx2D587xn78osF9qev19hfDqwRKAOkzCBIn3dhnexSmlv5iH339Ro7sHulHdzFp8oO71yZ+Pxh7xr766ENdnjPKps6d6z9RO3hrBN2DBP/IfLpf+8g+3///IpNnTtazBgZZrRqYYPuu8b+/PVqO7BzhR3cvUrl+nbXCjtIm++pUpt7ef1vytnp+ovFoElDrPgY7VOzvdJ/J0EiLYsfTxbqi7Vg2wkFxJhFpix+PgnEFDjlw2CvW5Zjd04ZYX85tN6++HSBDZ9wg1UM7WXF13S3smsvsPLBF1rZtRdZUd9uNmrqrfaXA+ts/MxRMkPo/Xb59tT8cbZ3x2q7Z/pt1u66XnZOt1Ktzv+0S7G1G9JbDPCvB9bb+peesLO7YgcukVLIaN3Sxs0cZX89sNb6jxlkdVvlCKAxCaSWs7bvTPF557uv19mcRRPE1njO719j5Dd+5t36W9MmQA6GXVFip3cq0TbvFld0sp1bl1rVhqlyWWOxkmfrtM+1rF7t7d33nrXvDq+z9S8/Zn3uuNoa9ulgP+1eavV7tbULR1xmi1ZNtr/sX21bvlhibQZdKCXDIGOmwZR+zuIH7Nt9a+3acUOsqH8PKx/c01pde4G1uuZiKxl8kVUM6203PjTMfvfBM/bvh9fbg0+OEtjJWwPQ/IHygbH/x4G1NnHOGMsoz1G9KVf/MdfYn/evtyfm3WclfTtZ6bW9rdXgC1W2smsv9nJec5G15jP4Yisb0st+3r2Ve55UJE09tbVL+l71MZaWx3+jPMLs9QgZM3bKmtrAB0efIDbiv5k9uuQ5bferLbgPgNPssk626fN5tmvTYgFuRmkLMUMYHbZiprSww4ySlnb5qIH21wMbbfys28WwTu/si3MNLm5lBX07CziwPcJ2ASSZLcqz7SfdSmzDyzPtT1+vskvu6CfAPb1zgVjsQ7PusO8Ortc0H7vkGRWlRrp8vMwFuib/9t8AKYAGxTBn0YNWp22ensPGzX3SFBDDVAP46hrShW3eOeUW+9+H10n5AFTkd1bHUoH6jBfG2r8f3CDTCvZumDZ+wMwesGfDgPGzfWL+ePvL/rW2fOM0rzfMu3OpZPjs4gfFnDte29PqFrd0uRLnoy222UKZYrBlFV3d0zZ/vth2b11ihVd3k5KgLDx3LPmcVVFgBDmJdUOuKBrMQAPG0l7r7ZGnR6q9SNPvu3zuf/xOq1PcVPXVukBb7Nl5iQ/twd+0P8zjjE4FChxF25Kft09sp/Q1LY8Tpw9klDe1QeNTFuuSkHzc3360DR3kKCAublrroAG0Bo4eZN8detGemDdOU2Gis/lAK/WBF6IysSjGwP7LwY32wKy7xDSJdiTAxXOhbYGd1rnIAIYzO5UJSNFU2FgzypqLTf/HofV208QbHMTFGlvaA7NG2ncHNtrV9wyyumUttBAGsPA5G9cr0qgo0d9npQBqBNwIxAAJ5QFoYMpM+R+inG1a6l3c7xgoMQ0WrLB/HtpdZSWDLxDgAPaAbPMruti2zxba1q8WW3H/zgJE3gXgeObMTqVyA2MR7NwLSuz9D+cZU/vuN16WSIcFuqeXPCizR5dhfRzMUDAVRL8rVFrYkkmXMj+3/GHJ9poxg4wFM2SJsjmafABGyUf18kGgtutSLBnXBGLKngrE458cqcXOBIBIziUB1AuSYAvoVpRIvsgg8fxJGrErXf4TBzD/u9oio7z5iQXEU/GaSAHiVGbJYtVtj9xk3x1ca4PuuU5AnGBWLOQBHJ1KBRr1Wmc704QRz7xbYAGonY2tsKI4Ab4IFhDVgO1cpits8q6ptxhAPPyh6zVNBsxgXAANZpF+9wy2eq3yfPAz8DuXyoygaycP3amydyn2NMX4BtufD66zZxY/5LZnWGQKI3YgzvOyBNCgbIB2yaCest2uXDNVnhGECP3/2Xvv8KyK9W0Ud7NhwYZYqCIgSEtI77333iCU0HuvoaUgJfQaCARCEppSBFTcKCBdehcVBXf7ne/7fd91zvnz28+57nvWvHkTAuo+Km/i/LGu9Za1Zs0888w999zzzCykjzyBtd+7uUOqdhbIH1zV87TDEDw9VOQEbAXQLF41Sf5xextlBkSeIC0A3rL1U+X769s4EQhWiet5eGMbUjDZrvK4dzcCbsGyUXL3dpX0mZjNPCBC48fsg7qBfWhrnbZ1Rt3qkcFMSBNOb6vy2dlnyvyBzOcTXt1tedN1p9OETdBxoEyIBWf+aUs1UtF2MefGD26OVsf2WIa8wWf1bwDitMl20sRP5sE1F/7yjLhrG7IZNCYcYI44oMkOmJnLybSsyZmMImBBoNGyAaLhdSMDBCigYUPPxXAZ322N1MsCJjRQNGq753DSqVd7WV02Q+7dqpbQgbFkhxy+O3eQKe8NJxCDvQFEH8e9ABcLAJgfKz31m8o7ojyQH6S5dMMUgisZca+Okjw2ndIEQP4PPTrZyku26NVdmnR/S0YXDKYuO2hWfxsDZbidEyIpMjiZtbo8n6FxAF+yYACSVw344XlgrSNm58m/vv5ABs7spzRpALpLR+br3rVq8eoXxu9wFAAsQQ5l9Eb0wbuUKbbtKJIfbu2Q8GExjGAB+MHGD7PPU95KpkE6qC/a3RPA+S5tXAuIIftYHYT+fcKiEfKYkyVteHeWJ3zAdt9RzuzdmWVmeeHkqA/v7sqWGBF41tSzrm9zVu3L2OHR2oH+37OdYwJxfc4BlhY1PIFAuKlyDsGiCVaqWcAKMAA4ATgw1AZrBXuesmgoQcKWJtgrwMrHioZw6cjwMgArdM6++f2olVa9XygAD0yYEWh6dbQ00GqJHpEoTbq059AeYWSIP0bsLZglZA8sQuDz+CxosIqh2wMx/rd1GLd3yPh5w6VJtzaqXC6dmKfHerQXp8xAuXB2vZw/uVZaR3mqxSpWB6DSzeAkHKQFhJWBtSogVp0AQIlgiuc5vS3D5w6Uf31dLXn5uYz8YIfg+o4s3zBV7tyolh6ZodKkS1v5U88OvB7xu7gPZYMG23tylnxzrVL2HyiRFwJ6yp891cb9qB+lET/APtB0nTqoOGpPlTcyVnQ2ln2glZMRW0Cs7YPfJ88bxk6Jurd7J3mMKy3VMmju1OeGz53YYbBDtDpI2Bl1bat/q6M03x8tABn719gf0UGOx4i7taq30WDl2QvBPeWTQ8vl+6tV1HFfCnQiOHCSBhNLWMSBBR7vtpW4EUnUc6ERKx2zGxskgAd6Lmb7Xw13kZghiRIyMEFSJmbIpqpC+ep8hezevVDeivXhhNcTvmpCCawW8sEPN6tl6qIR4t8/SkKGxEnYkFgJH5wg4UMTJCQvVrqnBsnTPt2YD4IAtGBnBcS4VzNi/KeB5t6NKlm4bqI4p/pLr96R4pIdJm69I8iET59YK1fPbmLHgrJpBs4Ox7m9xI9JlXs3tzPqAf9r0OUZrN+SMQBOf3TqIMMKBsjfv66SvFl9VQfl+Q47rpL1k+XO1SqZuXiYZE9Kl35T+kif6b2l97Rs6TMpR4YW9JWKncVy/UK5fPbXFeKUHa60ZO9ufMaP2SdsaKIE5cUwAuMpX9ing2Ktlqyho0pqAbGTmsyE3WYvGy2vBfeUVjFe0irSQ9rFeEubaC92TpjEbRvryQgRSCCQoFD+WuzbAHC97coAYg0g/pq2ICHSI8E6vtikZxtJnzK6Rmf4Dz79otJEQdlKeaxbWwWYPoq1gs3g0CvfgvKiGQd851qFHDm8XJZsmiYFK8fIvNWTZd6a8TJv9USZu2yMVGwv4uQTgbhXJ7JbTMbpIStYM8K6MPn3/Y1K+fuNnfKvW5Vy+kSpBA2KYagcrkXlPAXW5tJRJiwczRhbxCvf/Wobw9Hu3aqUv93YzmgETA4i9nbb7mJxywkna0Pem7h0ogShgRhsDr9jAi1hTAZjom9cKpfvr1bL91cqme97NxAHXS13Lm+VwlVjeS0iPJCXJ3y60x4oAyYO/35rKxktVsfhf6RNZgwmqO2HMji9TSD+H7d3KWkCzBNRFq5qsu7m5U3y7ZWtLM+969sFHQSO7xiHvE1+uFkhl89vlNjhiawn1Ik6lLzxo/a5rWK+qz8o4sIQPBf2hW0p0dzcJvmLR7GDgO3RwSaNyZBvrmyWC2dL5fzZzXL5dJlcOlsqF8+sk4unNzCCBiOG2xc3y+INUxkTrcuPvDX16ipPefWo16dwnTmMDR61D0AydCwg3rD6gUBsA1DXd6RFuDtXW925Wkl99NqX5YyP/fLUWvnyVKlcOLVOLpxazyiDiSUjFfODXgpAJ5ApCQOMOHJ4goQPiZWYUckyf80EuXx2g1y5sFmiRyWQKaIhA/gAChh6Y/iOWOTMSVmc8Oo7PUv6TsuV3Kk5MqYoT3bsfU/uXqtmGuEDownCAMyUMViYoBixBmKkmTg2k8BbXjVXMidnS79pvZkW0itaPU5OfrGa4D5v1QQuHAGjB8AQwHp1lpSxqfL9re0KhFw7KGCBPuoDjVcNy2k7ny4sz9C5aiIyL78vV+eBYTdxfYeTiFgs0n9aX3HJCRGfvmHikxspXn0jOYEXOjheFq6eJJfOrJfLZzdSm0YHo9KGHPRw+/SeliPj3xssO/e8J3evV8rl8+USQD1arZTEqkHEWYMRIy3ki3Ybl0UgPnxomVRsmy3lO4rYyW7dPocMfevOuVKxs5DpjnlviDRx6yxNoRGjE4Js5dPF1hk96gZnnm9A3+YDVhvFd4cD4jkbVjF8jA0IGbU7oNc+4dlTmrh1ksjhSXLpTBnZa//pfaRlrJc0D3GR5qGuPBDQ33tyjvztdjWX5QIwnvDpwfC0J70tduTdg5M6lDN6dWbjx+x98OBYuXauTI4dXSEtI12p9yIfAIUJi4Yw4iB6RLw81rkNAR7aKNNAHKtTB4IlYn6xau/wpyvlxUAn/p8yDpNq1QRMMFekqZkyohjGFQ+Tx7q0tdJSaSK9nqkhcuLYGoJ1yKA4Li1G5T1udz/C4iB5INYatiML9u6umKCdDSEfYIn1f329SwbOyGWsMPPh+o4sK5sqWJWGlXePdWuv9t1weYdMHPkEOEJHDx4UJzculLOz65jsz42FfpJ9eL/aaW5k4WD5/nq17N43T54LcCJTByNGOWYtHUO72NsH9Th+IRa8dFB7cGBPDqxo9HhHsAkSYsDVwhI1ekFHBRtxdKAd3s4OSNscxgYO4QMAYue3JHXq6Jq3Nj/yTX8eAMS6QWG4/YxfD/nk0FK5c6VcwNIgZXBrSrtVeGiwZFhf6RVgndkoAV5gkqgA6LgEfN8ePKPx/hng1vNtKV45npEFKeOyGBWA/7CoARoxQCF5bKY06aVkDi0TsFI9u8ufPbpzqL++Yob8cGunpE/M5MQegKY+IFZRAdUyedFwxVA1gGDY7N2DqwL7Ts2Wf96ukkWIuHDqYMkBXTnJxXRvbFfas2sXedq7hzQF6/ftwuuQL3RiOgRvWMFA+cc31TIofwBBHwwbiz8A5PeubxOvfjHSxKWzAjIAGkCLoWeq4ULeKFg6Tv7H1zu4yhEAjVHDj9lH1WEP+RNs6dqJ+1hA1oF2jAU4lCb0ZF2vjraOCh0YJJppBGJ0YD14/MWrmwJaxIF740AEi/qMOnnStwfzDXuQhRjwNZ2Pg/qAQwExXx5qATEbfx2joSEjOiF6eDIBA+FaGFKj8Wmg1vcp7TTdxojxnSwJaVoABxDGpJG+BywSDRhAB5b9j9tVMnhmfwVKCLFy7UiwBChogFb39mA6lD0s4IJhRxQNln/d3inTl4yQP3Zra9OIEd1gY8RW+BoYMcLXNLgDSJE35PFP7j3kzRh3+fJ4qXxxZIW8GuXCSIWnvDBR2YkaKuKT126dyV3ZmCdPVU4CklVeABgiPIYXDJB/fbNLacRYWAK279KFjBhaOeQIxCPDrjW2sbRyTrJ1Es/cKLLnFZvzWRbGF/+ofdD5qYkRMvOCQQzJ6z8jV/74bqvaQGxJHhhtAKBhH2w4BLBH/am66qHC08j8lQ/o0YBmxOhs2flCoqjjT+Z7Tf0aWzxaWwAv0qaNqZmie9SMeG7ZSq6eAgg95dOj1qEiETpJ8cqxjCVOAlt16UTAwn9kPlZjw++KSW3nyjpOYiE9a6KrqU9PecqvJxsnnvO0X3c+C0DxB+dO0m96X/mvr7bJoDn9OXxv6uPECaXJi0YyfA4LSsDq8NwnfXvyXrDCp717EijAEkcU5sn/9dVONdTuqgBFMeIp8ge3zvK0b0+CmGZ8U8D4enWWp3x6yjNkfQDjd5k+wrOwoxqG7pHDk5mXJ32c2RGFDI5nx7Rz9wIVlgdggv28u/IZAC3YBmXDpFjJ+imMW+43NZf2w7OwbwUWmkDb9snFJOM7qlx+PZmOrguAOUIGsUcH9GTsgoZ78Tyk/TD7IA8oG2yPLTZHFg2Qf369Uwbk95cmXd9mfaF8jJpw6Uib2tfjlEVjaB+UQ9td1zvSRh0BUJAX9SyUuZs87ne/L+nymHPtNmbs8QjsgbbTq71jAXHBxlUUrgkkABM0Kr/uBBSwLsStHtxfIle+LOM+B9AG4TwchvoqQMVnAIkGYgCcAhY0yh7cixhxxEi7qb9is2iwT/k5EajBfBdvmC4/fL2DEQ0AXOw/gTQANP+8sY3SBIbzvM+nhzT1xVC4J9Mkc3fpJCs3zuDeCViEgkUZyA+AZknZNAIxOgKVzywC48SSoZxoehLl9lNDa+QR5cEexgNn9uVSaGio2EWOIOPZTV6PcCFTvn5+k3j1V8uTcb++F88B6Dfx6CKtIr3k+LF18tWFzeLWJ0Qew8pCOIJnJ1m8cRqjR7wHRHPpNPKBZ6uyqeH9M75Kz+03sy/3tpgwfxjzBrD7cft0k6d9nchmAbArN06nLWPHpgp2n9L2Qflgc9Srsg+kCUhMw5XdUG+0dw95yr+r0F7aVwDSlr+w3OiA/FRdwwbmMDZ4lD6AtkbSh7P2Rz8VR+9wjBgziPaNC5lHo8RsuGffaEGkxO69C1ggsD1bo7QKiXshWeiGTaaJ95v5dpdmQT0ka3K2vBbhwWH6Y+5d5Y/UGAEkahEF4okRLvXZ4WXSIsJVqEX6YZKws0wuGUrwiB+dLk26vU1tFffhPzwTk2VghmkTsuTGxc1y6mSptI52Z4+H/IARLymbylc+2QMxNruZUjJCMXyAsN+7LDPKhgpDHjok+XKC7PPDK+XFMBdqosounWTiguHUkPceLJG28b5qE3f3ztRjuYVnr44s+/rKuYxMWLV5Oie41HN6Mj9qQUeluOZESpNu6iWhj/EtJl3IgsGEsSS6bby3HPt8NcP4vPqGcxGFrp+H2sdN7WGM7TvTJufIzcubBWVpEVVjHz1ZBwCusY8C4gnzh0iT7u2lidu7gnyBiePVWehgHvPozAO/Ua5CeB/8wb+mc7Y5vm4A5lwDBsYWv4ktiGUWaUCb4eGYjHgNGXHdRsOG7tJJ8mYOkH9+pWbWMbxnwcD4KC2oYW9TbOpeixGPlCZ427B7Zxk8e4D897c75NO/LpeJ8weJR/8oeT3Cg0dgXhzD17DPLWJSw4clsdFjKI38QEedvmgEWSP2Dg4YEC0Rw5IkbGQSr40YGifpEzJk4frJ8tW5crl7vYLDbuQTkR7YdxjhWYhO4PnVIEkAACAASURBVHDeYsRp4zK5D/C0BSOVZEEW151D+Gd91FkzfsgPiGF2RYyyR2cydUwwvhTkzFAuAPrxoytlbOEQccmO4OKHd9MDuDBj9/5FZOifHl4sb8X5Eoib+jmTWQPYEIOLbTCh2br2DhXfvhECduzZL1J8+4VL4OAEGTV3kHzy6QpqtrOXjSUgwjaQHH7MPljwkj0xh9uA3ry4mfbJnJjLukJHhv2abSvrXDopm1v1iFjmReunMaLDu1+MePeLso4Y8e0bJV798R2/x0hA/yhpHurOCT2MDOr6kvluWLFD+YAf5mjelvTpYx1JI16tNGLotna9NIAYYLtn3wL5xzfbBW9zQMMHSEISIBBbQ3B8BktFnO//fXePzFk6mswVkzad4nxk/rqJcv7MBvmvr3fId1eqGG98/kwpdVZMxB3+dJVEDksly4UkofRkTBS+I7OWjONmQNBSAaoACGxajs9gu9iZDZsCnTi+WgZM78c9hR+3QBzRE//r+92ypkLpqigfOoyMCdny/9zbKzOXjSVga+DXkgL1TjBy1y6MHPh/f9gjs5dg+K50XGijeH/eK0GuUrhqvFw7t5Ha67dXt8jFLzeyU4EWi83T126ZJe2wYtDjXUGHhWex4/LoJGu35BMIof0imgERFAgx++HGDquc1bTZtfObuLIQ92FyDPbG8VPsg606YeMvjq2mDo8QNHSmTVy7ch/k/313nxStnsSyoc7RicE+AGhs2o946Xs3tqj8XFeLTbDwBXnVdYEJUnQiGO2g/iCHaJva+5T5bADZUXzA4YC4sGwNY+pgIIKvBcb4DJaDTWUmLBwlzSPAeLrLs5x0c6KUwQbn251DWixvdcsMljmrJwuYKoAKjfEvnj0YF/x2vA/Z9bxV47il47JNM/jWCSyuYNwvJtP8ncgWATIAe+jKeA0RNEzsXzFp8SiZumiUTF84SqaU4PMIAmXmxBx5I8qLQA4dF6wW8gcWScxZOUnSxuUQwJ7w785YWOfsSMF+wmFDU+Upz47yuD8aiJMqm6UXA4wRFtcjM1gKlo+Xvvm51Luf9uml3rfn11P+7K02Q8c2mSPnDZOF66ZQhy1ZP00mLhgqzn1iuUkOwse0fkr7+fSQP/t0k4yxKTJt2QRu+I5y6QMbwOMz3r4xtGCIdEsJ5Is70bE97e/MDpO2/RH7IB2wfgDr65GedvaBPNRVnHsH0T6xw9IoxUB3BlC7ZEfKrCXDbfnR+ap7xmRe/sIhMm3JGOkY70t7sJzU/w3oOAromHzc74tYh5A63S5qQnPjnxE98YsucSYQ92qv2BoYm90BQES8MCUJS47A5NEzvs68DvHFuP4Zf2d51l9FRGBSCHsPPIfr8L+/OgCqSAcH3gKMTXoQsoXvnKDycyLAPOvnTADHvQBHADyuARv/o1tXTmrhexO8KsitG8EFuiUWnmDYj+ch38/69WJoHCbdAC74rWmAsyD/CBODdAIQZv70M8HkMIHo15PXoQzQucH2keemvi4E+aa+XVhmOri/k3rjBjfA6cIwN8gOTdzUC1ehOSNNXAs74Xk44/tj2PPBTdmAZYTmzXuVnVhOpItd2fydVF6RnlXGn2Qf13doP9jnGf9eNjat7QOWDxvb2wcdLuyD5z/0cO1m5beDVYdWJ2HnQ/b+ZD7Xbl/GHo/OHoiySpthJ008aiAu2riWE1v1OgUiHNCoAB4ARn9ngpQCLwW0ABR1rzMbOj4TgC0A4rUWGBNMAlRjVUDb05Y2AJJAClDUz8RvyINPDyFAE4TUhBDkAbBCgpt1Pa/1665+w38WsNryaP1GUAQgB6hnsnNB+QDWFojodPGbAk67jiUAnYXqgHA9RwYW2OpnobPixBUAGJ2SZTv8hnza543/W9fo+7UN8F0fsAGuhT3wP9P4EfvodHQ9sJNBh2DZgnWFPKHclmyCz7S3ZQv+V89n3gvN29+ZdY5XYKnfHl0De1Beze+mTux9wOGA+KGMGCwMDT5AacJo+AQK/x4cxhNYLUAgKNRprLpR4h4AEa7R14Gd6f+1gfifZnx8tmKQBBErbTwTE0K8BwBiBx7Mq36GBS4MKwOb97c6DuirkEDYgShABehAN8Vz1O9WBwBmbLF+2/OQDx8nWxoaHJF3Arn1XH63OimkqQ/YUufT9iwLxPkMexvapUXbWOBZA5I/3T6259eyj+oU2TlgtOCn2Do7X/t8POAz7+N/CozpD1anXctuD7j/vvKa65RfGzv86nZgpJUjMeKCjWvIiDUDJGCCMWmAxXAWIGoNqzG8Z4MLANOr+UyWh2t8XaRpAO6xQFynZZ2R7rMBvQjuSIvPAThZoMPfeL/1TOQjUOUB6WJI/TyZocWcdXoWwOhy4PnPBCg2i3vIoPE85BsH5BQ/dfDZyIPOjy4rng0ZgeVXZXoq0OpQeL0CeGUPZQtczzxoELXKzTLb2ULlzxoRBPSUZwPr2AudH663yxPSwH3q917qOT/BPvZlZd7Q0FmPPVgXChBVOevmi7bSNqtzVvfVl2+VvraFOSufMHb4be1AbNHt0WrL+A0+DrkxPX+cFiRqzo9KI7YHYjZCK+P4/CSG7mA4BIUeBFgUBHowGzRYlKV38jsaONgy/tfAZgEJjUJAVQ23LvDgeQocFANHGgQhDUS2PACgkBf838t2De7XaSjwsgDUkifIwDUbtO7T1/NMFuIszwS6MJ1a+cOzbPKM6khgG32/LrsN2Al0dkBpAbCtPCiTrUNTAI60bOkgf3aOo++zPQ/A/VPs4+9qsxHAW9+P9PgsALs1WsF/mt3rDgDXPOxoChlJ14HutGBvq2wPu9f893DbGvv8/7ePbkOwpf6MM3zd4YC4cNNaxtQxs1YD1RlXgKfZaE1h9JBUnzXbA9jZ2DDBRjFG3TBhBG0QAiMNBIMr0FJAoQAYYEBgIwsE8OrnWyBlAbONsWnQqMOMdblUWVTlUhKwB0MLRHCtDawwaReonvlsAMBZ/2enS9uBJe7D/fU9j78RnHUaKl2bXTQo29mH+bDLl7absq8CwJ9rH6ShOwvmCZ2LxbqVfawOlB2dyivy8aCDnaHF/PU19AGUw0ob6ZvD2MDRfMDhgBiTdYipA5jWPZ7zt34LdBJ8tv+Oa7GdYq17Ap04xAab1L/Xug+SRGAv2zXP6Ov9e9rS1hWm78d3frauteWBMgX+c7E9C89l+vhP50E/A/kl4KsyMe9+zvKcv3W/vg5pADwC1fXPBSnZgOXQ5YWkoe1ld5/+7blAuzzp66wz84/7LZvqe5h3XVbLTgBqW3ns09HPxHX6Huu3++1jV6/29tHp4T792TrX+8w61+AeZTtVVtoH/lJPenXTN9/t6qQeuxr7/Pr2wdvYM2aOr5Ek9KdHJU2AEUO4RuXbGrWdc2CfYTCfp4NUgwV46saOBtsM4AZwDeglzweqMDZ8B9DhOpWmi/ocqK4Ba7L9r4FZP58NuQbI9LMASvqzrbHjWn83yiAABZU3nK1OgsBjpeXf0wKcmrw0A4sNdGFewKxpA9xj+1yTTwKlXd6YFwt0NPBqO+h8Ij/Us5meC/NaK+/oRAKdpJkf8qg+8zttqr7DfrrTeDbIVQE4OwRVDjJc1AnsHajKrpkyG7SVR+Y/wOrw7OyCsuJe2oFAigiVmjplGnb+YL7/+iBhbPzr2xj71mTMqK0R/wwMJmz/onHEReXrpMkDGDGBxa+XPBekZAKALkDm6SCLXQKI/VzkBYBkgJM8pVmnxQjZyKG5Bilww70KMFwVeENjDMbkl2K2GgABSriOoGUDUMW2AG647nkNXP7d5dlANemkOxLeG6SAm6Bsx+yRJv7H7yxfkCvlkmeDFBhqlvdMQFcF/Egn0JUgynSRH4vRMi2An7+zANSfC1BDfc3S2TkEuKlOKKC7DWxtZdMgCWYOm8HWgZjsVIz5aW1HdCxBGN72kueD1UQngZVlwH3qfnZwdVgpn2V1cqrDUB0Tfm8a2F2eD3BVnWVgD/UZaWqWbQDY6rx/fWAw4Pvb2hhAnJlfmxE/UiAu3LS6NhBrcEAjDOyhwAjSAdmWAh1orH/B2zesfRlsDDfASTVmzSjB5nxqtF1blAW0T1816Qe2TRAEoFrDXf4GwLVCx6DPIqSKk0jUTdUkk9Kckb46oFM+H6iYLToNpKMZJf4DwD3l66qiPXT4GnVZlT7yh2fiWWD3mtkScP3tOocAxb7xfO5J4d1DnrAmAfQ9ZNsoW6DKd01ZoJNbefZV9kQ6iEWGHdUCEDWy0B0X9XKs/rPC7hjKZsUUIy2UkZ0Y6o6yiQJbXXZ2OqgLzbRh5wCluzMtADXsTUnGiaCvOqTftnEYMDL2/q18wLGA+N8i9tJEXSNogMXvTf278dU4WBDQJtpHOiT5ydsJ/vJqpAd3HPuDF1auWbpqgGKozwW7yovB7vJCsDOZXLOgXtIsxIXH8yEqOgEr7B73UsNjzewAXogKeD7IVZ4PdlL3WPe+EOxCNtws1F1eCHLjf/hNp12jqyqQA6AiX0gL17wYos7Ph+h7nYX3h7ioZzG/LqLZKPMCoAKoQ0YJxtabvbh3BIbz2HmtU5KftEsIkJfC3bnS7HEvZ3kmqAev12WAHZ4L7iXNgt1UvlkeZ+YJ5VDX9RLYBXmEzQGMOOuy0XbBbgK7Ih1VBgXCWI79J69u7HwAuCgz8k65SI9UtPYNdk0N3IXp4DnoDDjK8HMWyFEY9dT1B/Pd2KSx+IBjAbGIQJrADCIYb90DTBVD4ieoGbpwm8tNVUVy6ouVfH8dXhZ67PAKvk4Ib/GghIGlzv7O3Gpxy44i2XNgkWCryL0HF8ueAyXy4YHFtqNq13sytWQs3778J5+aSbFmga6CjXvmLB8nBw4tkz37SmT//sVMA/fv218iH+5fwO/7Dizgf3iV09L1022aLxyGw/jAXnxjxPj3hspHh5bY7qvJh8qTyluJfPhhiVS/P09ax/uQgdtsAokiyJl7Z7wR6crXHm3fPV/OnFxHW5w9VSqHPilhnvHqI7JX7x7SKSWAGycdOLhI9u1Xx4cHF8ruA/Nl796FsmffQtlz8D3ZcxDlQbkWySeHlnPntT96ORGgV5bPkAMHYbcS2pC2+GihzY7IB96kjQ3suZ0pyg55J8jZJuHgO8CedRTQS/7o3UPixqTLXw+vkjWbZ8oLIe7yZEAPgr4qs+t9/mCzRT2+Yv67v/0YmziuTbAbo0NJEw8DYmijkCFej/SWsi1z5d7NHXLn2mY5cWyVvL9vAYEBb3C+e7NK7t3cLovLJsnzQW7ylLezvBHlJ6eOlfK19edOlcmZ46Vy9uQaOXNitZw9uY7HzYvl8o9b1XLly02SM62P/MmnO2UKME28DWNDVQG3bjx3ZqOcPrHWdv+Zk+sJgEgPAIhXGuGV85u3zyUTVNovnMCVQPSkVy9uOYkXdaLzOMO01sm5E+usdNRnpIU9jc+dXicdEgMoITwX5MEh/YvoHDy7SdfsSPl4/xL54Ztt8s2lcjlyeLl8sGehfPzpYgIydjr7/kaFDJ41mPthdMsIlTMny+TiyfV8FT2ef/bUBr6e/saFTXyz8pcnN8jFk2WCN2LjbdjYcD58ZAo3TmoW7C4HPlrCt0rjOtgO1ykbruHni19u4E5031+plPlr8snwOZqhxuwi6NhgCwADJRfWq5Osr5wt2Ent66tbJXBwkvzFBzq3uwJrdMIGcI0NGqkPNCggpsYY3EvKK4u41eTBjxZK+JBkeTPal4CL4TaG5rGj0+XgRyUyIL8vtWPEpL4W7SUnjq6Uc2dL+b61N6O8pFWsr7SJ8+MBxgmQmrtivNy+tElund8kgQOSuKftc8Fu8hffrtwm8tvrWyV+ZDI3lm8d6ytt4wKlTWyAtInz4faS2GISn1vH+cmb0d7SLNBNsUE6kCuBHbuk4RVDeJ28Z99Y5q1drB/v0flpGeMnHZP95K+HV8j5k2ulQ2IQ9/wFk2wW6MHPkB+OfLZG7t2qlo1Vs8S9T4y8GulFkHs11FXeTg6W/rP6yaefrJDgQQnyhLcTZYj2kHGSAwXnjonIp69kTenDVx+BxbeM9paOCUHSIcFf2icFScfEAHkl3IOaMcoD9o9tRLEnMnaZQ95h9zaxQfJWrI90Sg4SvMbq6OeruX0l3r78J68eFviqzggRF2TIQW7MV+ekAHZKX55ZJ9gPesai0dxcCLbnaALXN9JGaMplOlmHBGLoJdQoocnaHdB9+03vT7Z16NNlBLw/eHSj9KC0UxduAoSN0sHcoGU+E+BGVtoqxosbpoPhtU8M4RaJmFjiNol+LtRZ/4xXLHl2k3ELhsk/bu2U0q1zuCUlJorAiNdumU2w8usXK008unKlX82kHRYcWJN4SM9PRTPoRgZZBUzw2SD1zC07CuTi6VJpFe2nJhmtzWogIeBesPiXQjzk00OL5czpUmmfFMBJO8ozga7sYOatnUAGv3rzLC7l5ptEAhEx0YuaMtLAzm7QeBlZAkYa5CLYOpPPsBZsNPHoLtFDkuRvN6qlcNVEaeLZhSMPTPjRPr46lK4XJQPIJrBj23h/vvUaE2xPwkb+LmTtmOjD/sLYM/rC2fVy6ovV0j5e5Z9yBAAVmnJgT57RMeXmD2CHgu1EP/poGd8A0iLKm1qxtqE5G8BqyD6AtqfxTLXjmvr8k0cXx5Mm8EoeGByZ1pnH8P6FUFfZ++FCwYbncWMy5A+eXeSZYDcC7rOB7rweE0e4l5M/Gnj8nclOjx9dTQDpkBZMoEHaapisDAK2icm1VyI95fBfl5L1vZMayE19wCZLN8/iGyz88zBsBsNDHgEozvIMJt0CXXlGHgC4LyL0KkR1JswXf1cTX7v2zpdTx9fIa9E+aiLLrpJY7oBe0jzCU/56aBnlDkgTjJ4IVisLO6QEyPlTa7jxe7esMMooP+akBMHg2p0bfgMQRo9M5cbqxasmEVzruxYsFtotNGWwdN058LlWurCplh0e93cS6O4/XK+SmBGpfI6+FmyYHRMnHt1kx+558tXlCumZHSHz106mBBQ6JIX3UF8OVhOcyJc5jA0aog8AA+rLN37HfulZMyfoZRw8P9LwNcYR2wGxzjzYJobT0DOhRyJKgsAEILRrpPp6Dn3JvNT+BpAJ8FaI8ydLpWNqKFk0rgVQAjxgIA6Dg1wYNbF262y+Lt5/YByB6S9+PS1pokr8B8aQxfIZVtSArSOgDozoCk8F0oxAcOMz+DzdoRxcLF8cWUUpAeCv860rCrG/CohX2IAYkQTIK9i5e79ovnEDk2uIskDHo+992Lnuc9CR3A/EKkJE24W2scIFAcSYnLx4egNlCzBmpMlOCfUQ6MHPAFosKy7fVsARTOQYAHF3BdLoPEMUYGMStHtmqOCtHwBjOGTKxCwy/eVl+ezwEJFBBm1A+CfV8cPq3/xXPxj+FnbRbY9txfJlTUxAKh0SiG2GQVhXsBuH/V1Sg6gjfnF0rbwR68cFCWBVDB1DGBkKZ11PaQINPlhJEy1jfOT4kWVy/vRG6ZIayCiCZkGeSsIIdud9AHSEdCF+d3P1HPn2ylbx6B8nj/s6U6LAK47wup6AIQmcSMJz8cxmIYrd6XAwBRyu8myoApAXQjzkpUB3FZoVqJjup4dX8eWk0HQJorZ8qzyjgvDfXw+tkC9Pr5eOSYEqpAvRBD7O4pMXw0mtTVWF/K5DyfDshx1wBvyv7YvPmBSLGZVGRjxv9WRVNvuwNMtpyPLDXBgdcu70enaM0N+fD0EonOrUGMKHNP2c5dUoX04eYuLSKSeaMoe61hrFhLgzWgIvPv3X7e18AwckH2jbmADFC0qhQWNuoKZeH1w+XSZzfnRgY2z/YNtrIL7PRiFujsmI8VJMDSa6AUI77ZIeTGnh+NG11FaxQILMKlgNmVFA3ofYYIt14X8wzlYxPhYj3iDvZoQQ1Oyvwb3PhrhzUqlnZji1zcOfruSkHJghojXAku9e3SpeubHymHt3eQKLSPx68a0ZYHYASLB0fAaQQpoAgyRjt4AWoIvJMHQmH3+yhJNgSF+XVwOqAmIPJU2cXquAOMCZ12EjdgDx7Stbpay6kJ2Urew/AsTanrbnEYh7WEC8lWFnkF3wP6/VtkS6ga7yQhgm6xYJgBid22Oe71KHBtuFPfAqKrxCCQC6bNN0wTvqlm6cxgUi7BytuG2w+KbBLpw8xAtRb1wqF4/cGC5EwfNXbZrB99ClTMoWaPfaLvb5Np8f3CkZ2zQs2+CNQQ7FiIs3reMbjus6EsC0S1ooAeDk0TVcxEEmGWyBHUAY7BgLFLCgQp9D1EIKADE0YoRttYn352uNUHi8Sw7AAQD5i6eTvBXjJxu3z5F/3N4hUxYOJztEegDYVVvz5ZtrlTJ41kC+OThwcJwEDE6SgEHx4j84np8hW4QMiZOW8X4MvQJAMj8WoCHPeIMy4n0Rh4sJOc1SWWbruvqAGPfiGuTFxoirZ5Np8t4fAeEHXQPgU4y4NhDb5wef2bmEuVGauHx2o8xfM4nvscMLVfEev+lLx0p+yRgpXjNejn62Qr66sJkTnohIwYISALFaUKPq50nfnuLbP0FuX9sqeMO0HmEgPxmT+sjfbm2T5RunsYPTTPtBZTC/NyzgMfVVu74cDojnlZfagNi+8UEjfjctVM6f3EBtFawSk0Jo3PWxPPyu74feSkZ8ZJVcOFsmM5aMlhFFQ2Rs0TAeo4uH8fui0qlM++9fb5NdH8znC0oBPtB7AX5rK+bwjci3r1ZS98Qk1N3rFYxZvntjm9y5UcnIg//6+gOGb2GCj3JFEPRi1UkgJrlTUiBjg3d/uFggW9QCYgtM8VxEDUCaQDwxQsLQGaFcYOHe/WPl20sVsolA7ESA/qnOre2ir0c+7aUJMHv9n/0ZOu3LoZ6M2b55fgNjnMFkr13aLIjBvnlxo9y8tIWRJXj7M/IdNiRBmnj1tNUFbAkwRp1Bm0aUxN+/qpRxxcM4ssB/qK/XY7zl2OcrOSfwbkqIkpL+w47Gvgzmc20AMPb47e1Rt/2hDhwOiIs31wAxMqhBtgaISykxIAYYy2YBZPqa2k6lNFn8BvADEB87ukKun1eLDf5xextjkf/51Ta+3v1vt6vl3q0KuXVpiywvnyFvJQTXDPlD3QnE6ypmyldXtsrKLTNl1tJRMnvFRClYMUlmLR8nBcvHyuyVY/kmaOiszr2j5Gk/F4IOtGgsFQYYI89d08PkypdlUvl+MSf0AMR1KwedTF0gVozYnfqrX1683LkMaWIu81n3/tq2qHG2+23l/kCNuO61LwS5095g8ogjRmxy59QQ6ZkVJt2zIqV7ZoR0zwiRwLwEmblsvFw5u16uXyiXpPEZNt0Z8g/yBlBHeOHu/QsJ4r16R6oFKwRb2LunLC+bLvdu75Q+03tTMnpQmczvNfVrbNEwbeFQQPzvf/9b5m1Zz7A0OBT0VU7EhbiTDb6bHkYAOHZ0lWAxhU1bDa0BXX29/ZlAHOsrx4+UUvsdVTRUsif3ld7TcyV3ygDpM62f9JmeK72n9hXfvHju2oaVYAiXw0EWGuAsa7fOlO+uVYtn32i+rRmTeE/6uAjCtKALY0j9uK8LQQegCT2VZbBkEnxGh+LaJ05uXdnCRR2I6UVeXwz2UCzUKgvKBiBGvDSYZYeUIMYCgzFiyTZidL+xgBi7zGl74RkPOwCuOk/6HpQDi2Du3agSdCIoC6/B/hkWcOIM8HwpwoNLo7E6sV2CH8uqX0fFTYL8XQURJo959OCoAEz55LEVnIADo0f+UV7YzLt/PBfOvL9/oTwX6sEOE+XG6sE/+HaXiKEp8v3VKinbNpuLYpAHcxgbNDYfYHvw7uZYGvF7m9cLJuvQYO0NDiaJlW+YJDpxZLW0ivUnEIMRq+s81D1hnopdhqrfsZgBw3ys/sJ9WNL7Vpw/gYKTSz5OBBNEDkCzBFBS1rBr9M1CPQh+ayry5bsrlWSCABI8VwGoBiz1nXkKdZUXkYcgBXyIFsD1eE7kiBT54WYlNVWAoM4/tOSXQjB096JcgRhjRk1Y0gSG7M1CXcm0wYi/uVwhiJpAnlVeLJvhmWFg4erZyKPOq3oWrlO/wQmwcAPSBJaGF6+ZzMUt6n8PW0eI+2CXl0O9uA8F6uEdyCWccFPPRZ2xnKHenFz7s6+TrN2Uz1C03On9Oen2QrCXvBTqJvhv5uLx/G/ke4OZTotoP3k9yl1aRPoydK9TWoicObZasGS6e3qoPB2I8lj1rG1v1XNNuSwb2NWf+c/YxNF94HEA8eyJteKIf24w8S+6HzGAGDF19kAM5gYgRrQD9l048cUKaRcfxKWvGlDIXsMALh7yMliXnhgKcxPE+ELKQBwxAATpPOOHSAsFNPpZAFw29FBPCxytyaUQD4Ld+i2zydACBiUSvF4MVeFvqpI95MUQJZUwL4iWIFgo0MMzXg7GijgnbiyEVWyp47MZGof7eW8Y0nNj2SFjgBEf/nS5YNkvNGIs9X0hzMMGxLevVEjFzkJpyhA6L5Vn2CBIpYH8vRQEeQTlVMCL+/k8C5zxHSvw4kalyw/Xt8q8tZPI7NU1NQD7UpAbo0qah3pykhGTnpAlKJeE1oAj7RfsIXg2ytp7Wh/ugzF54WjBLnBIF7HLr4R5cdLv1qXNcvroGvn88Gr5/PBKTvId+WyVHP5suXz2+Sq5cGYT97UYmD+AURkAcXSuSId5DPVkfevORv9uzgZ8G5IPOBwQY7IOQAwjgq1pY2LxRMu4IPniyBq5dm6juOXESlN/K4aYjVKBAUE1FPHE7vJimAKkpwM9uB/EiSNrOdnXJT2IS4ARsQDgUyzUAqp6mZQCYkgTd65VcEMaTN6B3SngBgirvIDNEqApN1hlgLyBmONgxdb37FtAXdQpJ4LD8RfDvWwdB8schkURrmSGhw6tlC9Pl5F9PmWBKpihS58ouXZhI/fPwL4WsA/Ko1iwakSkEwAAIABJREFUKou2AfKojhqboszorHAN5JHYUZmUJopWT2Ing3Ax2B7/NwvxIsOGvovJOuwUd+FUmbyTFMJRCZ8JGYd15kG7oyPBpF/21H7yz9tVMnnBCAIzbIaRR9iIVO4pceLYOkod2BvkwMcl3FDo44Pq8/4DJfLRJ8vlq6sVsr5yrmLEwbCVGyUj1G+zEB9lO93R1Ft/NX6k/cmcjU0cyQf+7OOAjBirqwBmYGsY3nOIH+JBgFhSOoUbycxbP4mTVpxACvWW5yFJ8PAgQD7uhxVzrvJ8uAfjeFvH+JMRQ2/tkhkuTwUo6YBpgyWGWezYel7NcwFeHtSNV1XMYmQEQtYQuYA84jr8T6AN95AXw8GmFRgBGF8I9SZA4do/+/SSwCGpcutyBbeRfCXCm/cCxHVaKAPTCnGTFjFe8tmny7kasFNamJIBQjy4rPu1KD/56OPFcvdqlfSdlivYh+NZ2Audj5WfF8Nc5JlQT0oNWApOm6KDCsczFGvF81CW2DEZjACZt3aKsmuYKhvKoNJTnZtisou4yxryhH2SXwzxZtrPh+Gs7egpf/DBhFs+Y4kByNCO8f/j/r1k7rJxjJYYWjCIabwQ4U2W/HKkj7wU4U1pAnZ8K9FXPv90lVw+u0HQcTX1d1eyC/Jn2Q1aPGyGtM1hbODIPgDwr5s/YM9ffLtL9pxJjiVNKCBW4FiTaU+Cp0e/eLl2rkxuXdokeTMHqM1ufPBaJFduOoPhMF6FlDA2R9wQuRCo4l9bxwWoOOLTpdI1LUKeC/BUk3HWUF0DoH4ejKM6AgXwmBCDNHHnaqV49YuTJp7d2TFgdv8vvi4C4IfWihVlYMvQfp8IcOYzAIbYy/eNKB/Z+9FCsurMybmMZcbEmJrsc+ZE35M+bmSSf/ZxJfAe+hThaxukVZw3l1UD9AA6SD9r2gC5e62am+qEDEuVJ/ywb7KLPO3nJk8EuHDSDZpu5qS+nFgDo9UyDMqLsjItfydrsm6rFK+ZyHIoh9Gdm+oUsVKQQHxgAZc4g4mjJ0deUA6W21/ZA/s5J4zLkusXy+TEsTVchYeOEZNxb8b5sy6uflkmztmRlFrAqtWBGGN3yiAYQSCd+aVT5J9fb5eBcwfJn7ydWS/PhXpRckE+IVeojsWAkPZfc244vuDwQHyfM4V4c9JswNwB1A3vXK6U8h1Fkjo5V7D5OfaFGDA7T6p2FXMybOO2YsakYrYfjPj40ZVy8dQ6MmLsyvZKiGKPGG4/nFF5UqPG7mtY9jx10QhJmpQj6VN6c/vIjCl9JWtyNj9nTekrANmMaf0kZmQWgQfLk6csHCnYMP3rS1vk2JF1MmROnvSbNVgGzspjhzJw1iAZMLu/9J+dxzLk5Q8WsEU9wThh4SiyaUzYvUQtGfv0enC3tHu3KuXquY2ybNMMTrphWXbw0AQZM3+47D+4RP7nNztlzPwRZKRkuNDP7dgjwuygEUO3hkaMqAywUcgXqjPCZyV3vByutN2LX24kMKaPz5K0SbksMwA/bVIfwcTcis0z2Vlib2HYiSOIcE92llHD07gwZufehZz8g/QBJv9SmBefg/I9F6by+FSgs8SPypHvrlbIrg/myYvhSv/XTB35Yz4t5m5fLvO54YDR772uwIhz5k52LEb8J++u1CLRIGsd4UrXAhgljs2RfR8tljtXyuXuje1y50Y1h+lYjXXjQplUvV8gUWPSyZSgc2LfYGy8fvncFumeHcLNfl4K9VHph3iS6dV6lvVsgDScBJEXm6rncrLuzpUtggULYKPY3B0H9qBAaBt+R8jVP76tkoMfLuVWmT4DEgT3QJK4eq5cvrpQLt9cq5B71yp5H9O6XsHJsu9vVKpFIvjvRiWX/mJjdkRZlGyYzg4BHcjLEaqRgT0OLxzExQ/3rlXL325WMM0fblZT88UCltXl+eyoGH4W5mmzLUAVZQMQx47PkX99s0sWrp/MUEGAIv57KdyVr1x6McyHEkuLcHf58KPl8s2VzarcV6toB5SHdsD365WM6Dj08RJOSGI0Adu+HObOicXSrbPkv7/eKYMK8jga0P9pMKbNw1H3XtzP+bUYfzny+Qr5+molF7KAWeMapKfuqeMndf3GfK/djow9HM4eeNekwwExgpvR0AiM4WqCiKAQ4kkAwlAUQ+9Xoz3Fc0A0N4Cf8N5IGf3eEEkaly1OWVFkdAAANtRQN2ke5SWIdsAiBLzhA4wKunLzUFc+B7ppfUDM51rDeNfcaAkZliwhg+MlZHCiYJvGwKE4J0jw0BQJHZQogUPjJWiI+g+bviO8C2wdC0XwyqPAvDjeEzw0iWngHDQ4lffgHDokSYKGxEvgkGSevfLiBCv/AMrvrZlEIGYHEu5OoEL+UE50NIGDE2Rg4UAZt3CUjC4YLNEjMgXbeCJqBOD1aognQRXvskNZcS/s/Hywt7RL9JSI4anSKyuUMb0vhSrmrUHSdn24F+N/w4Ymcyl30JBk5hkMHOWGXZB/j7xYRn1AMmJdWvX4UoSX+A9MoB3bxAcS3Jm2ZX+AK+oGv+k8QH5w7xfL/GE7UIxeVH5UpwJWbPMXAzL1+jHtaWzjsLZxOCCev2UDX/5Z07C81JC1HieCLojFGtAmMRMPjRZhbmB+HFrb3QPQwX+4HpNWivGpM4fEGBbbXV/fZ9yLA+k86ADw8D9/V2ka5E6N2rtfDPfaXVUxl5ongBMRH9isHUNv/dn+jHQwEfYHjx4SOULtjFa0dgrZq7KNVw2oIgIi1N1mC+i12hbQXesri/4NdtEHX9gZpCYx9f/1nQHq2pY4ozwsk51dcI0GTKSBZ+gzRhfYUY0RKw+xub4H9/3Ue+rLr/mtfpJh7PLo7aJxjkA8226y7uduRiwiv2gc8cOAWGe6xoE0SKszwsB+DFTRuDEk18PymrR+gUoBk4tQeideLdQ81J1s1Lt/PEO1yrZMIzNFPl8O81XghOuZbzXURgTAy+HeHHaDEVI2GJNFmWHR6vEEQJVn+45DfcZ97GAgOVhp6vLdb7v/vLwKIGtsjWep59X8pp9b9wy74zcNsvp73evsv/+Ua+yvN5//87o1tns0tnM4IMaCjtoasW7cP2Yg1cAfpSNpeQORCpAP8B2xv74DYjjrj4lFLIAAsOAaAicmmSw9VIMn7wdDj8DkpJskjs+S//3dLlm6MZ+TXSgjgJWAHe7N+x+mlfJaLfU8hIH+mO1+qXTsn6MB2f43+8/2/xtA/rE2YP63952G9NnhgPhhjNjRDQsgVWAFVqwmAjE8xwq06UvGS/rUvpw85CQTh+rqel0ueyDWDBOr0LCB0JxlEyR+bKY8E+ylJhYtALcHKp3OL3lG+vbPsP/8Sz2HHVMdBv9z0zYgbUD45/qMI1wPvEA+AMS959hFTTiCNIHYVMSrqgbqbTE//f1RnnVe6j+/EobflXaLM8rwapgXF3VAYoDOCRYL2eJlTBhaurQGkebhPtR9VdnVdbgW4V24H/stvxTuy3SbQ77AsyIUs8bnX//Q5a55Fhal/Nzn/if31H2GbkR1fzffa+rG2MLxbaFxDusRHBKIa5zo/sZf89/PMfTDAQMN+z9Lt3YeICdooMHnmjS91YoxC0DBmAGm9s/VQK7vUfer8mvAxYtNsQMaZQlIII8YiHVef/xsb4vaNvvxe831xkaN0wccFojfq9jA1Vo1jqeAqOb7z60Qff9vAwQ28I3wsAC5BmxhdDBcBdY+diCNMnnb6b7qOpQZ14I54zMrLcydbJrMOkylrYD/tynfz6+H39b+Pz9/P9efzPXGxr+8Dzzh31P6zJ1Ss6DjkUsTW8u47prgEgl26WMdimni91qMM9JH9P4EONsfNffqNOo/E9T4nNrP0M/SZ7BPMtBIbwWG9ZxxLcEYeYFcEKmfaeWbv3sLmO0LkV4sm7rOShMsGUwaaZM96/Kq31AmRFzgjLxoiUKVW99nAbedrXQZ9Fk3Jv39p5z1PTjbX0+ZhbbRea9dD7Y6qXufJafYp1XfZ/08++frz/Vdb357uB8b+zwa+6CdaNvX/fxkgJPjADE6ATBibLDOhmZlHJ8BOroQ5lxTocYWxhbGBxqGD9QFX11v+B1AnFsw1XEYsQZinUlzbhhOZurJ1JPxgf/cBxwOiBdUlHEnr1cjfKR5pDmMDYwPGB9ovD6gcQ6vEXMoRmyAuPE6nQEUU7fGB2r7gAFiw7bNiMP4gPGBR+wDBogfcQUYZlCbGRh7GHv8nn3ASBMGkA0rMj5gfOAR+4BDAjG2cMQr1V+NMoexgfEB4wON1wc0zmEzMIebrMOrenQGtRO2iPYzwGw6JuMDxgcalQ9onAMQ9y2cVhNHLCI/d3HdL7of8cKtG/nONACvPgDG+rM519jF2MLYwvhA4/ABvFTXoYB4/tay+4DYOFvjcDZTj6YejQ/U7wN4pZpDATEYMV67Yyqs/gozdjF2MT7Q+HzA4RixBuLXohqfsU0DMnVqfMD4gL0PaJxzSCDGSzNfj/YXvEbdHMYGxgeMDzRWH9A491ywq+NJEwaITcNrrA3PlMv4dn0+4HBAvKByI18jX19mzW/GiY0PGB9ojD7ggEBcbgFxgLwWYw5jA+MDxgcavw88F+wm/QrzHSiOuGozgfj12EB5LS5QcDaHsYHxAeMDjdUHgHPPhrg7FhAvqCyXp4JcCL7IoI0NEJQD5PVYcxgbGB8wPtAwfQCyCuquRaw64/NrcQHybKgDMuKmQa42IG6svaApl2F4xgeMD2gfACPuXzTTcaSJRZWbRQOxzqQ5G4c1PmB8oDH7wPMNAYjfiDFO2Jid0JTN+Pfv1Qc0tjkkED8T7CZvxAWZw9jA+IDxgd+FDzQL9XA8acIAsemETEdsfOD35AMOB8QlVVukBogDfxe94e/J4UxZDcAaH7jfBxwOiDFZZ4D4/ooyzmtsYnyg8fqAAWKjwZlRh/EB4wOP2AccDohLqsq5yuTN+GB5Mz5I1LnuZ3w3h7GB8QHjA43DB14I85QBxbMcJ454cfVmeS7MXVomBJvD2MD4gPGB34UPvBhugPh3UdGmYzMdu/EBx/UBAHHevNmOw4gRNfFcqIe0TAixABJncxgbGB8wPtA4fKBVYuh9mPZiuJcjA3HjMLxpQKYejQ8YH3iYDzg0EL+ZGCL19R4PK5D5zzi88QHjAw3NB16K8JYB79WWJmrpFD/hS9jMfMHRRH/4Cfc88BJM1j0f5kkABgibw9jA+IDxgcbuAw4LxK0TjPM1ducz5TM+bnxA+YDDAjEqqGWScVTjqMYHjA80fh8AEOfNn/NApeCn/KEViV9EmijZtlmahXtJ66QwBcTJYfzcyjrjd3MYGxgfMD7Q0HxAE0vkG3hmj2kvR/o4GhBX2IDYPrP6sznXVKKxhbGF8YGG5QP2IIy6098NEFs9k3HohuXQpr5MfTVEH9AsXufdIYH43//+t5RsezAj1oUwZzMsNT5gfKCh+QDAV+fZHojxmwMy4s3SLNJbWiaGK9qeFCGtEsKldUq4tMJncxgbGB8wPtAIfKB1Yg2evRzhJwMXzL1/Tu7f9//0oF9+4cm6CnkhwlvaJkcJMtoyJVxaJ0dKm6RIgjEA2RzGBsYHjA80NB9ok1y7zuy/vxLl61hAvHj7Vnkhwpdgi4ziaJukCqC/m7Oyi7GDsYPxgYbnA+hA7OsN35tHOxgjXrx9CxkxM5oYagFxpLRJDquVefuCmM+1K9bYw9jD+EDD8gGHYsT/lv8jy7ZtkVcifChHtE2JUMw4KZJShXGuhuVcpr5MfRkf+Gk+4HBAXFINacJf2qRE2eSJ9kkRSie2pApTuT+tco2djJ2MDzQMH3AsaeLfIqvfrxS8NgSTc3Si1AhpkxghbevoKsbBGoaDmXoy9WR8oMYHqA8D0+xIpcNpxIjUuHT5cwkbmiqvxoVKq1TFilulxkgbZD4lyhzGBsYHjA80Oh9oHhXgWFETt68flaot+RI6LENeTQghMwYggyEjlA26ccuUSGmTEqNC2hDapmUM46CNzkFN52vIx+/BB16ODpBBCwseFCL8k37/ReOIr185Kru2zpKd1YUSMjxTmseFUivWYKwrBbHFrVPCKFkwztiAsAFh4wPGBxzYB4hZFnHUOKbPjgXE/xa5fu2YVFbMkD27imXbtrkSNjJbWsSHSLuUaGmbGi1t0yLlrRQc6jski3aWbMH/cY05jA2MDxgfaEA+8Gp0oIMx4mtHpLoiX3ZtK5LdO4tlZ/VciR7ZW1okhkq71EgebVNjCcgAZQXOEQxvMwBsOiHjA8YHGqIPOBQQY7Lu5uWjsn3rTNldXaDAeEehfLCtWGJG9ZYWCeHSLi2GjLh1WiQn8MCMQe/xe0OsAJNnAxzGB36fPmAb5adGi4MB8f+RG1ePSdXWmWTCu7YVyPvbi2Xv9iKCcsTIbHk1PoysGPIEmLE6RxOUjUP/Ph3a1Lup94boAw4LxEKN+IhUVuTLB9sKBUCMA/LE7l0Fsr2qQCJG5kiL+DCyX0gVWp7QgNwQK8Tk2QCJ8YHftw84FCNGjAaiJqoqpsiubXPJgqEVQ5rYua1I9u0oJhiHj8iyMWP0KjggVRhn/n07s6l/U/8N1QccDoivXT1qTdYpNqxZMc7btxfI3l2Fsr2qSKJH5sjriRYzhm6cFiVt0qN4BihDM26fGkOQbp8WK+3So8xhbGB8wPjAo/OBtBjikp7P4nwXMCotRprHBsngRYU/KV74QRf9onHEDwPi96uhFRfInh3FPEeNyJbXEkItEFaTdSxcWpSSLtIjpV26YsoAagPGxgbGB4wPPDIfAGG0gBc41WCBGLox9OId1YWye3uR7Ng2V8JH9pE3E8LIfNulxSmwTY20FZhxxxZDfmQVYFiI6QSNDxgfsIDYHoz159digxsOI95ZVSy7tis2rOOMsegjfHhveS0xgsxYSRQWIMP5LXCGdqR7IXOuGSIZWxhbGB/47XwAwKvBF3bXnxsWEG8vkF1Vc8mK369GaFuh7N5ZZEVTZEvzRBVnTG3YYiC6oG+lxhkgttOoTOP77RqfsbWxtfYBjUd1v7eIaUAa8a7tsxlJgQgKxBdDpgAzhma8o6pAokb3ltcTI4STc1jokR6nWHJ6rNKMDRCZzsj4gPEBB/SBV+MakDTBybodhYIzGPGuHYg1LmJom5rAK5Ko0X0oU7TNiCUIQxd+Kz1W2qdH84zP5jA2MD5gfOC39gHNgus7Nzgg3gl5YttcUWcAsoqkACjv3V7IiTyuwEuK4OQAABkFZ2ibAWHTCRkfMD7gAD4ATLLvCBoUENvHFNf/uUj27ioWTOqFj8qWFsnhlCnaZMbKWxmQKmLIjGGE9hlxSsKwhin4394w5rNhTMYHjA/8Vj4AIB5SUvSgEOGf9PtvFkdcP/jaL/xQ7Hjf9ve4n3HE6N7yZnIEwRfA+3Z6nALgjDgFuhlR8nZGtLTPSOD39pkxYg5jA+MDxgd+Kx94O0PZ+rWERgTEWqbgRkG7imXHtjkSPSaXLx7VIAzm2yE9RjpYoMzvmbEEaBjFHMYGxgeMD/waPgBw1+nW/dyogJgTd9sLqB8jsmI3Jva2F0jMqD7yenJ4jRHAgMGEwYDBjsGM0xVjNmdjB+MDxgd+DR/Qo3KkXfczVgg3Gmli+3Y1eceIiioVUfHBjkKGtkWOypE3kqPk7cxEsuF2mTEEYzBj6EBvZ8bbZAsYyRzGBsYHjA/80j6gQVinq783KiD+gAs+FABrPRnRFXt3zpcd1cUSOaaPvJ4UTfarpIkEyhQwChmyAWDTARkfMD7wG/pAowRigO/O7XMZV0xWjP2Mq+Zyb2O9nzHijF9PiuQEHYwANgwg7mDpxLqnMmfDhowPGB/4tX2gcQJx9Twue64VZ7y9UHZVFVI3/nCn2s84ckxvJVNQq0mQt9MTBPHGv7bRTfqmYRsfMD5g7wONE4itN3poWeL+cxHf9KGXQ7+WEmEDX0RSwEA8Y3YzM54A3SEjUYW9WRN79kY0nxtXo2qXGSed0mJY35hDQFgjJazMGNuICQ0HB65tnxYvHTIwt5DAiV/4TrtMdOzKLrZ5B/iT9Rt8hjPn6bgnmrHs9CNrRh3L8+FzIAYYpeEzZDN1fwKfi2fzNyv0iTPwttFdgs2nbc/k89XvGAEyz2kgHhYB0c+2yqzvQz5Vu1D32v+ufD9B3s5S6eA/EBo9Aa6vxTP070wvI17eSo+3XUfbpUepPFttTNktQdkpM9FWHpYzM17Z3pIPWA/4rO9FHvifqgfmQ9sf19C+8TUhrbAh6o/5RL2qOkf941585398riqLljXxTDWiRl4RjVW7PXTMiGU9YjEZ7WPNQ+lRuMqnugca8dDF8+rEC/+fOt8f/tWB4ojtY4rr+1xEZsy9KaoLJXJUb2mZopycwGtVuvocTyfrkA1DJdB5bb8DpM3RSG2QyAndt7IwgZvIeu+QZTVqfM9Kol+g/vE7gKBjOu5R33EPwIn+YQElf0MjzVbpIA00cDwDQNs+O4nXv5WZrO5Lj2PaCuST+H8HdAYZ8dIxAwQhTjoC8PEsHvGC/9Vvym+Vf6p86fwQ2JF/+q7KJ9NkXhKtziaBZSRIIL+4FvnMjqv5jDzU8X9tA2U31UHxGuQ1w7JHVqy8lRUvHbNUWig7wMuWn8xE1ZFlxEhHbUPYNVPdr+yRwHKyLJmx/Kzbp+q4aupF2wTP1IcCVdSjBdiwPcJW8Tz9TJ6tureeYbtG1y9skpVU00FbNgXIdmLdqA6nVYoqHxaToZx4LspR1354ycXvBoihG3OjoB1q1zbsZxw2OlfeBBiz0VnOSSaCylO9sXIEy6nrOGBdg5rv9ztZg7EJAcBirGg0GZrxojEpX0BZOuI6q7Hhd9vnLNXY8L9qbArcADhs5ABYgEqWAhDeC0nMAlnNmtplKxsCdAnUmfBP+KNis7i/pjErMFY+WpNnZXPLf0kmVBkAirgXvs2y2DE+AgsACmzQAiXdCbEDQFltIGI9F3nMjBXkWeeJ98NOAFwwdXQwAOQsRWo6ZqrOTIG7Al97e6m8JzM9Xa5OmRqw6/cvVaZ4aZ+VQkbMZ9sDqlWXAGekj+tV2RKEaVs2pV0AzKxnezur5zKfqL8sxZZR9+xQaFNd5gTa5LWUKEmclCcfH1ouOTMGc+MxdHCqrLXL8bsCYh1nrCSLItm9E4s+5gpX4KVEq8rRTmpzdtWYMLxSDlLbgOa3xmMPNKq2mq2BBetO1/KF9hYrZEMiqMYQmMC2AKoAHAAHGC5+A1vm71kAMMXq0IDZ2K00CbRW47Q1UABIRoztOqRHMLfYGBiXTlsDA/9HmiARNtar2GxN468hEx2y1bVkeignO48a4FbMTbFCzSbJMC37IE38ThDCMy3yom2GPJB9oiwWqGMUABBGnsmctQ2y1OhApaeAXV2DTi7JNqxH2jVlUX6H6/Ab/tN5QN51h2HLOyQe5hcArEc1KJ81IkF98hqwdrT5GNan+lxTPvU8azRilQvYwLStDg/5wDYKYxePk9tXKuTc6fUyetEYArG2T93z7wqIscgDLyLFPsZqFV6R7NlZxOXQ3EIzVTFjVmIOKk4xFxoZQwpzNGobADTf4D4kCoQJgGi0OfFkTVqmap4SI6+nxDH65o3kGHVOjKHMBTAHMLRMwXsTwbYSpB0aNphmdhIbKIar9K2sOGmdGi+toVtavkVAyYjnKA3buAL8CXZZCdIpC9pxvLyeqNgYmXVWHGUDPBd+it8ogVjntslRDNlEDP2bSTGC/LZIjpaWqdYwOUt1GgAnDKtfS8E1UfJmSqy8maxeq/QWOoLsOOmYnSzI+xvJsbzmjZQIaZGE7ypdlAPsEgCMezHSbJ4SLbjujaR4ed16OQPKinKiPAqwYa9oaZ0cK6+nqjy0hqyTlcKODPWCjkc9B2sB4llGljNT2Qr/4TqkDbu9kRjNsqA8LVJimB/kT91rdSLoWLNiWQdgry1TY6RVUgTL1jYziZ0nngFNG+nraCvUI8r4Tla8tEqLlTeSIqVVapTFspX0gzwMnDtCJi2eIE65KUybdWtfz9ZnPOONpPDfkTRhvRma+xlTppgjO3YUcj/j7VUFgmgKOCCcgz1fdpIaTqEy0HsbIG7UNng7J1kGFgwVzyEZ0sYaumrQwLl9RpK45qXI+KUTZOaq6TJz1RSZsWaKzFg1WeasnSHD548le+vcO1GGLRgnHoMy2VABkmooGyfuw7JlcNFw6dQ7QVqnJ0j6tDxJnZ5HgEWDxHMAGIPnjZGUaQPVxJal1bbNihH3gRkyeel46dEvTfmkNYIjYFhaM9LomJ3ITa6yZw6Tqcsmy8TFY2TC4okyefE4GV8yQcLH9JW2qYq9A2ShYb6bmyx5hSOkeN1UKSmfKxMWjxf/4TnyRqqSXwAu4eP6yZRl42ViyXiCDIBm8uIJfEbmrGHMu3P/FD5jUslYmbhkgkxYPJbPHTF/vHgPzpLWadEEUrSzVpmJ0iknSfrNGSGFa6bL0o35MnHJJAkdnU3wQt7ASnv2T2P+xy8cK936pdpYMD5PWKTK1C03heUIGp0tU5ZOkrElk2TyksnM58j54yRkdB9pkwJZCbo7OkbVEXoNy+K1izbMkffW58uQ4hHSJSeZ+UQH4DowXaYsGS/jFk8Wp7xUjppgX9gvdvIAyV85RXrPHsHOgjJMRox0yo6XIcWjZNTC0eI0MFPapoN5q/q1B2T6VXYCV/7+bjRiSBJ4EzQkCjBjLPbAAYa8Z2cB3/QRNTaXvbJiQwlkAjAWHIJnA8aN1g5oIAc/XiZJ0/pLq7R4NSmEITyG2dlJ0iYtQSLH58rpk2Uya8UUmbxkokxfPkmmrpgks1ZOlKHzRgt2+uvaL10unSuTjTuK2fDRqb+VA4CNlsQpA+Wvh1fIO30SpXlynKyqmCWrthaQvcG/wN4GFY+WU8fXScDITII1fA/PBxOdvWaa/K/b26S/CsBBAAAgAElEQVTPnOFkuNonNRsGy8RQmSCXGiMbd82XH25skTvXKuSHm5Xy3c0quXd9s1z4cqOkTc6TN9LipG1mgvTolyrbPlwo313fIt/fqJQ7VyvlH9c3y+lT66V3/iBeB+Y3ael4+e9vtskP17fKvRtbef2tS5vkh5vVUvn+e9I8KVaCRubI1Ytb5NvLm+S761vl7nU8u0LuXauUI5+tksCRfQSMF5Eh3XKTZdue+XLnCp5bwXzeu1UtF85skkHFo2gzsM6QEf0Ez7l6bqN4DMlix4XRAT5fO79Jrp/fwA70lfhIGTxvNMt650q53LtRJX+/voV5RZmHFI1m+0bH+GZKnCRPGSxnjm+Qu9c3y/dXq+Xu1S0s056DS8VraLq0TI6VLrmp8tfDq+S/blZKn9lDeD98BVLLrv0l8j9vb2MngZEEJhkxqkqfMUy+vbpF/n5rqxSU5tvu0fVV9/y7YsQAYL3QQ7Fiay9ja3N5HWccPaYPe2MwGTg0dSo942mAuNECMer7/Q9LJH7SAAKAqnvlA2g4LTNiJGr8ANn74UICCVZptkqqGfJj2A4G5dQvWQ59ukyufLlJ8gpHElyRNhhw/MS+8tFHy6RzTjIlg8Wb8mVJ+Ww2eAzlI8bmypfHSyVuYn/FCC1JAg3/nZwE2bl3iayvniNrq4vZWWjpAumDhQGQO+bEkzigM1lfOVe+vrpVFm+cI7mzhsmAguHsIL69VCF7Dy5mmhh2LyzNl7vXquXY5ytlUMFIiRnfT9ZUFcnXl8vlxPG14paXKS1T4yRoZBbZ+oDC0TJwznCOAk5+sVbuXNpMVvxqfIQEjegjF06tl7Mn18no+aNk4NxRMrR4jOz7aIn8cL1KFpTN4sizVWqMFK+bLt9dqxKkMeK9sRI9ri87ptsXN8ul06XiMzybnVTgiGy5cLZMzhwvJeDi1Wc4MHo5e0I9C6D8WmIU83/n8lb5YP9i6Tt7KMG36v2F8s3FLXL25BrxG4aRb7R07ZMsH32yTO5c2yxbP1gocRP7Sk7+MP5293qlrKmcS8CHzDGvdAbBfEFpviUbxYj30By5dGqDXDpTJj7D09lRw08AyEvLC+Tri5vkxoVy+eTQctq5LhO2B+PfGRDXF9JW8xs3CoJmXFXM1y69kRalWBGGepxkgVaohhcYmgCgO2UlE5jwv71hzWdlp4ZiB91Idu1bLAlT+nKIDXBDPQOQUQ68ETxmfF/Ze2ApgRT3wAeUL6iJKOjDzv3SZfveBTJ8/mg59cVq8RqYzfRap8dJzKT+cvDjpdI1O5XaYkn5bFlSPkNaJESJc/80OfzZahm1aAx1YDBh+BeeAy05buIA2bd/kfiNyJWjR1aSDSKeGPnUdmaeM5MYxdAuJVrWVhXI99e2cuj8YkyYvJIYJZBOjh9dK5dPlxFMAIg79yo2PKhgtLwcB500huBx6NBK+eZSuSRMHiit0hH3rPRSMMWXYsNl2vIpBDKA3jvZSbwmeEQfgtPxY8vJepvFRsjT4UEyuGgk2XnF+wuoNUPT3be/hOx73KLxfC4AElr0J4eWyjeXK6T/rOHySkIEWfb5MxvkzIm1CojTVXiYx+B0AvGZk+vFczCAOEIGFgwnE19dUSQvJ0Syw+ucnSD7Dy6W769tkf4Fo5hm/KQ8+eqC6mggP0A7bx4XISlTB8vNixvl5Il1lCKgd2dOG0hG/unhVdK9b4q0TIiR/gVDmPed++ZbWna8tMtIEpf+qXLsyBo5dGi1lFUXyq1LWyR18iB2rJwboE8puROdJ+oMe6cPW/LewwOFf+TfBhRHXAO69y/2KCBbpkyxo1iqqwsYTQG9Tjs6Gh0c/u0cNSmAhgL2gRhKrf/oBmHONeDQEGwBsMPEzQf7l0rCxAHSlpNZqr4x3IcPQBOMnKCAGGUCQ4S2iqGz0pQRHxwjrv1S5MBHy6VL7xRZtGmObKqeq4bYqVGSMDFP9n+yVLrkJMrrSTHUREs2ziQw7TmwSNZXFRIEtT/Bt/B8TBTNWTVVFpTOklfiowVgNua9MWSWnPSypDMQAnYQ0IhTYsicAT6D5g5nuvDn6LH95fzJUjl9ap04DUinDr3zw0XyzZXNkjxtMDuNt7PUPrk795bIN1c2SeIU2ERpymgHSCd96hC5dWmzXDi1TkJG5rIMiBYIGNFbLp5cL6dObJCs/MESP2GApE0dKDv2LJKvLm+RkfPHcOIOILT7wBLKEmDrmKxD/pF2+Y4igiZGFM0ToiRweK5cOLueQAydGbIGDnwGOIN94zNeIIx77l7dKusq57DzRF1h7md1ZbF8d6VSBheOkpfjwykTfXt5s+z9aJl0sibuID8Fj8iRy2c3ytkv1lCTRz27DMiU41+skVvnN0nkuL6su7KdC9ixjFs01pKJIB9FSf+5w+Xuza1kxTkzB8nfblTKgk0zOWGIMqN+kCfMSUC2wmcwYgPEdVbkKc0Y0RRzJXp0PzoGemkemEHPVjO++A4jYuKFrAgs2RwN0gasx+x4eX/fAkmaMoAz75qtoONFvbbJSJSwsX04PP5gd4ns2LdQdu1ZKLv3L+Iwvmu/RIKaS16GHDiwhI0XDfzjwys57IZ+GTN5ABlx59wkRl4s3TRbitdPk6JVU+T0iQ2y56PFgkknSBxgmPAxTFZ1zU2Tjw+tIAg0T4xkONSHB5Zy9h6gDTDGpBfyCX8EkwagrasuprwAqQSgumvfIjn9xToyxqLSqZRLwOJ37V8o317ZKhnThvI+RD/AJrv2lFDaiJ8ySNqlKeKB6AqXvDT54sgKsm1M/lEfzU4UsP7gUb3l3Ol1cuXcBvn+SqV8f62c2jQkkt0fLpXOiB7JSOIZMg/06H4Fw9Vzs5Sdqz6YT704r3ikoLwAx4unNxJwvYZkq3JnJIjPkGz+dvZEmXgN6S2vJkXJwKJR1HpLKwtU+bITmPe1VXPl3rVqGVQ4giODpMkDGV6276DS7NHZAohDx/QmEIMRoy4h90B2WrpxOrVwTNKi0/7i83Vy9Vy5hI7tSwkDdYDOYX1VMcuUMTVPegxIk4sny+TzI6s54gHwso7QuWcns9469E6SlokGiOU+dlw9R3ZtL5YPdhQxzjhqVF+yHjZMADHkCIbzKGOCFeM3A8INtyMC6ECCgEYcNyWPDBcApztfMDUsj40Ynyuf/nWlDCgYJb1nD5Pc2cN5ZE0fIu/0TibA9OqfIfs+Wkw2hSF+xsyBnBCCZAE2BY0YbBmhVUXr8gVD7vcPKAAGM52/DgxZxbsCXMG6MTu//+AyFcaVGE2w/vjTpRIwLIeTRvS9LBVihhhh+CMms9ZUFgr0VkxUXTtXJjcvlstXFzdKafV86d4b16hVc7v3LKYUkDYdQAx5QI36PvhwIaUJdE6tU1WIXKvMeCmtLOJEGCboAGCYTMQ9eGbAiGzGzp4/uZaTmWNLJsj05VPk8GfLmRdEcSDcCx0NZJ7bVzZLv7kj+RvADEBfuWsB2evAeaMoN2ACkBrxidXiOVQBMcLKoAuDDZ89VSoAaOi5ecWjCITrqgvJ4tEZIuIDQAyZBkDdIj6Miy2+vVzGThOaPeobjD5sbG+5dnqjnDq+RjzzsqRdVjT1+L5zRgi056q98yVhcp58fWmLVO9dzFEQsAEx6J6Dc6iPY8ThOzSHneiefSXy3dUK+glkIHaUIHM5KRxRo6NvlRxmGHENENe8jBRxxtSMdxRSM8YEHoagBFxMjIB9EIDV0FGzEQPGDROMAcRoEO9/uIQNFPoqgKJD7xQOl3EGyERP6M9JLjBWNCoM/6HfYtiuAClBAMR7P14iboOyqB22TIuSVVsKZeO2IokY31/2HVzGiSLoofNKZ8qVsxskbHRv6sSYJDt7powMECAJH0OM7arymbL7YIkkTc2TnPwhZK5fHFspM1ZM4uw/JTKw4axk1cDBTtNiZW1VkXx/ZbMg5A0adNHaGYKJqBVbZ1OzZNxvtuqAADIImUO5CEqYvNyrJAuwR5QTzHBo8TCC9okvSsVraCY7Lfg9GWF6ooSM7E0Z4fjR1ZRgXk2KkJfiI6TPrGGUPz4/slIQ4gZWiRHA3cvl7NQgHyAd5BuM+PurVQz1A8sNHpkrl86Wqsm6gRmsC9QH5Ihzp8o4CeczJJN6MID2+ysVsm57EfOMzhQdIkYHAOIhRWPJiKEFQ4dGpAzaLzpiADbC3y5+uVHOnFhFIGZESmai9BqYKSeOrZKjx9bKko35TAuha4g/Rtlht+HzxlJfxgQeOkpMBp49tYETdyu3zCFDJ0bo+QeL0OGVbkaasKQJhrNZERQ6ugIgjXfgQTNGaBscET0ZDM8zlnb2tiZsjCzRYEcFAGKAGYbuMZPzpFWa3Z4AOUoeQCMFUFJTzFGxqABfsmXE8IJVZcRRd/3w46XikZcu7bLUvd36pssnn66QNdUFApYJRozFC4iYWFY+iwsj0EDfSI2XZVtmUgMG8CEutUtuuhw4tFw271goG6oKCShgutBcq/aUkBFjcYECQwx3k9mpKBZYQL0UjPPFmAjKBtBaoev6D+9DQMN1Wz4oZvgYohgQbYFQuZAxuQyju3FxPaNFEJYF1vnF0VKCTd/Zw6V5At6QHsehP+KsoZUHjcqV86c3yomj66VrnyTqs2CqoxaMJYtEhAS0acgA2/YsZNTEis2zGWv7RmIMQff08TUEycwZQ6RFUox4D8uSL0+vlxsXymRo0WgCK+SQkfPHU3eGfouO5rXkWBlYNIYhcwgLRHptkmIlclx/+eL4Wvnu8lbJmTmSgA2WfencJrl+tkwypg+m7gvAnrRkKjuMw5+vla65GSpyyuogoDtjgg/3XTy1jh0oJJu3s1M5GkKd3L60SU4cWyeffb5CPvtsrRz9fDXD7k5+USquAzMpq7yTnaLqK0dN+KMsBogtICYL3j6XccbQiRFzjCXQAOP/r73z8K/yuPL+FS5JnGSz7mBACNEREgJMccc2NtUI1auG7pXovXckIRC92/QiOgYBNrgnThzXuBLH9rrEm7K773427+677/sPZM15P99znrn3YrCtxIojYPh8Hu6jp8wzc2bmN785c84Z7IzrH69V8yLAmFHW6Q45d/o8nco6fbL/tan9JSAH2BCD65PPP2qOFKW5kh4NS49ooaRFCyQjGpYOhbkyfPYYeeGFLdJjTJFaTgCo6RWlkh4pUPaHJUDvMUXy/M82Sr9xI9UrDpthFnxgs797/6DqiLtGwqYjPrRMHj1Qq55uACkxGXqNHSlvv7ldymsnS4vs4ers8POXtqm9L+AN8LUsHCG9x4TV7OvBKRF1NlEgDkgCDB4gZ3oOA56ycqq0LjIvPkD8P397TKq2VemAgwcgqhYW3v7w4X415YK9AZgs9AH2lA9vQhg8el/cdg+cXCOHTqyQQ6fWKKAu2jJP8FAbMLVCPnx3rx5HT61VW2YWFwFn8oLJHuCVXJSrLPnz9w8q6NY/s1G2Hq2VN17bpc9h5dAjWqBAyAxk/f6lykI/fu+A7D2xUo/Pzu7Xa5iX4TTBIAIQY3aH5QK23EefWC3vvlMn/+u3h1VPnj4Kj71saV+YJ1sOLVV98tm39wg65bqTq+STX++XP3x6SOZsnK3ES2dGpXlaRzhpoJL47DcHdGYDGcMDEDUJi5SomZDN4FljlGWT/96jCnUQxq54wvKp5lSifSJQbZbYIp8H4thinbMzrlVHD+IY4/ih8YzrV8rTbEh6bLnaOlLhdFyA1xhIsJh3CYCOHywurCszUSuQU2fWqfE+C3BnfrpFnnluszz74kbtwJmjC+WBGSOVJWITi5UDhv9PPb9RwXXr4WUKiL3GFOuUG9tbS9dmTAzgK3bVyAsvPSrpEZjiCNm4b6ls2lel01uAlLphij5z9Rx59meblTViggZTTc4foSZljvli2cE9TMhoj1avTjWULylFuWoLi2PDmBWzFFRSC3LUlIqFNBaQ+o0vVkYNuOPs8OIvtsk/f3RQF8rQ8e44tEx6smAFyBWMkLV1S+XT9/erje/H7+9TZwoWrHAY2Ve/Rl2ZH5xWpiqE99/do0wQYPvkN/vlnTd3KfBljipWlQ35BZDxqnvmxc2qP/7Xjw/J+2/VKeu/c2KZAhz9jJkBgFi9Y5G8+tpOdZbACeTlV7YLAwAy6VRaoHpmTPD4Jsz/k9/UySfvH5K33tghu46slDsmlJhenDWBYgbbIlm9b5G8/au9mubvPz6sJoRzN8zXgU8H6ECfC3ij58eEDb27yl1nyID0CMF7D13wPlQihY+YZUSJ1Wfl1kXyrx8fkIOnN8ZcsV098utVEzEQ/nrTNqdHZqePk4+vlKwZ5bpCzIjIlNSBsjHjOEBrRQYsBYH7o+nKoGvpCJ16D5o9Rl15B82qUGYzZNYoGTqjQrC/BUAfmD5GBs8ZK9znHu7Cw2aOkv5TRylQshhzz+QKyRhpC0DMnLoSyW9knmSW5cp9UypU98zfd4wr1cMtdrHoQ5vBsgC9KIwbN2PYOcwLe1ju084ABkCfBTuuAWx8R9sjC0ElBXL3+CIZOGOUrdgHz6BOuW9KVB6aUSGZFWEFBtIj/gRuzkNnj5WCBWNUFinhIHhPYLLJ1BpXYfTA5O/BaRXqKce1u8eXaJ7IK6yYZ5j+89xDM6Jq5wtz7FiEGidYWyklfkW2dI7m62wzd+F4QdfLohkMlzLRt9TUC/fvcLbORnC6wa4alQ/egbF+VWp23A9PrxDsmfk+eew7pljXeLDWsL5q7bBjSb6mSbmIlDZ83hjJGB3WZzuVhDWeBLE2kI/LB44cA6dHdbZEnaDSQrVF+R+aPlb6jS2yUJhl5Nv8DZAz8h4wJaKqTHTSqDMoH3VNPI4pj679kqXwZRuPuGFg60D3gt/jq3UB7+lTqzVQ0CMzy3VhgUZAQ0GoHKayyNfVUdMfm8BjjcUDcrzjNCFZtB8ZVuYFS+NgMcgduLMy6AJ4gAn3CfyCnhOzNtgnagU6Kwe6YgURBmFA0bWNIIKYLqqVmk7ZWWwoGGOXHphFki7th+/wjC4oYe+aMPBzTxeTtNPHCQF6a77BlJ5FP7MAyVXQ4H3KwIE5Fflz4AS4t0XXW5irOk/yYuBu5cKUDhM1dwCWyADGjI7Y8m7xltWNuShXUovyVI6AoPWTAKBY4FMdqdnha1pB0H3SicvNANn6D3Em8hQ8VYcerNV0LQmeDyw4KFsy9VNMeQLbXRZeqUfeURM/RwryNfQndchCIeolZEdd68AYYSHP3iNf5FOtTVydsEYUhEWlvVAfnUsLBT0w71Fm0uI95NQ5UqTrCkba8rWOWxUM8kB8AeB+BUs+Xb/C4hkHpm0s7sGEkotZwMuzjhrJU1aEkNHT6chPpWuH5Bl/NGkZlOZa/ZUZ8FF/gCGHO3cDKuXg3Oq2QJ+xv+PP0umtLVi9u3TcuzBBQJK/lXXRPiJ03mz9W4EtApi7+3ZOOryr7wRT565Y8SjoG9BYfg0IupQBDAaE8bQsT+SZtuqua5sNTKu41nlkWO/xTStPQZC3xO+YLDpHedYtRNkgpHnUPhCXAelydIxauQAt+66BuZOFRr7jWbUGMdkoiAZWS7boFdZ0rLyWDjMHXMIxS4unmyvkj7Jyv2PE6gz5o/ogXeStA1VpdgKRylfTRJOPlYlzq0sbACgzf5MW6cJy7XmzmVZWrW3KZEMeMHfkGb6JBY1nxF8BvBcCtO3wwUIecSsIoXni+DKdtjLqusZDo0fAWhERKj5HR0d3zf+abJq+HFynC0AqEkwly8Jan9Q3HZ1fq3s6lwGRA+e0qDGjWFkD87LY32WAWrxTkg5AYB3bAA/Q4HkDywLt6Nx3nV07dTDwu++65+nklkeAwn2nQFnZeflW4DCQMICwMls+LR+J+eQ7lJX03a9+e6TFxEgrc3Jwde2+bcCucirl3SIFdydHS7coPjDEwMrYc9eR9C0DvbTSuOwAXS1PMIBqXuiHpVZ+Bhu+YTLM0+9yzvXbx5ZI9/JCaR3MbtAdo9+nbHGZxYGVdHRAiiQCNG2gQNLKikw9FRAvFkiJQ4HqI0UZdKGquLSctBvSGFmgYVM9EDcUiE+sCuIYL5czx1bKkydWWTzjY6tk+KwKtRHUxvqljkVjtg7qGqX/tQ7e1ORgwBsHogCAA6Cl02rHCcCBMtBZXVm0g7oBmDagJkoGqvF24RhjHMBoG9zXTo9jRDQsgAwMjet0Wpc24GuAg14VICRPpIksA2BSfaalz/MwQgdUyhRjz9tAAnGw9A1c9Xs6yBh75G9L277t8hL/npOTAbZjnQ7orVzx8gHSrlwG5Pkxfal9y9qFPcdAZuBr4J6nketgn6Qby1cgQ9Jj6q/ljZXT8mXfNDlRBmSDeoMoeq++slVGVk2S+6ZFZPfx5ep6rfVSlqN5c+l1CkgW7/N9BfgIIB+O1ZGrC2IaFy+erA4eLOgS4Q73cJNLoO9nllEGEA/2jPhC5ntxXfKT9UuVCZ+qX23WFPXL5eTJVfLUyTVy8ngcjLH7VGFHwjr6Yf5EB9bKpwH4o0nKQDseHTpgtVpnQd05AKYuz68/OmBwRHIVJDBXo/5dvcfehT1zjyNgU7g6A7iaZtCh6fQO3OmkgI5+I+oAL08ABICFxbyu0RwF5W5Ru67pRZiGG9vqWhEHVN7hW6qnhCUG5dNno3HWSLoKatF8bcMAjoFkAIqa72wh/64sALDJ0Kb5rgzWF+LtXgcGBhQnh7IcIe/kC52qDi5utuHkFbXvu7rhWb5LvpEPYI2M+Jb+XWYy4W/y5fLiQFLlFzG1Ra8xpVJXv0K95n77wSHBhplFQ1tAJd/2voJxkGerc5sNkV/Sc/JmUZdwqEVLJskfPziopmvE1+g5Os6ydXAK2gDvtS0Y5oG4oUCMOgLb4lPH2eGDWMaBmZvaGa+Uk8dXSNbc0bp4o1NSBB01HSOBpl2D9b9NUxZ0IAVEN1DydwCuAI67B0hxXRlrAlA4cDi/fh04uV8rO+1D2RwDtIIh9w30SJ97LPrwDQIEOQACsNR5AEcS9MgM9uQ3yCcgpItN5YX6XrdIobJDFspIh/f5DotHlqb9rSAWtUUx3ldQieCMYk4lXGNhkEVLTN2wNiBtgM0BKuea17Icjb/Mwh7v6eAVDDK60KkLbPZd7JMpK8DFQhc2vlgt4ObMwhZ5dPLkORZBOfS79C/0wNGCmCcgz3RDpz2ySPPKYqUexXmqB2ahjzLxXqfyfHU4oUzYSI9fN13jSdwzKSo35Q5VFZHVaVhdlVPZCqs0R2XtriNHlVcwqCE3ZM0CJq7YFcumq2UHAZ4ouw44scE8XncpnhFfnP1eDJxx+HAed7g/A8zuORbunjm5UoPLD50ZNTBW8DW25Bq2a1T+t2mC8ZfrJQ6uAVB+iSHHn7dO5f5WcAwGX0DDgfzF7nMt9p0ADO+eXCaPHVymO3Eoo4StRgHnXHUcIMwmu2UASgpW0VzpWFygLthr9tbo7hPuOqBAAPtVe2oUSNjt4rEDVRaUiAWqaL7uSMGqPrawK3cvURBjQMDh4cnn1gvhQU89u0ldnrF9xsSMqTd5t4EiYPuRsFoHEOEMW2t26CDwPAMKA0ft7mp57rlNUrtjsXSJZEunMqK/ZWmYzW2Hlssvf7lTXnlpq2w7skIINET5YI+Aabhqkjz97AZZt29ZoJuGEYfVpHDLoRUahGnA9IjGiiaO8eEn1srx0xvkxJNr5PEz6/SoP83vBo2HYYtyubrjx7R10zXyHdH3cD7BNvn+KaUK2uy0cvDUWo0Ih2chwI3MKBfegnha8osr+rT1czR+Rs2OxfqcWm+ER8jkNRaPuXZ3lUZ603YQzAqoe9ykvY64oTriBjyHnXH94ysE0zYqCtZAY0HY2uDd6rQymfho7zqo/700APqvqyfq+8LDprmuLaBHLJAHZkTkl7/YIj3HlKrVAt8DiFsXZcmc9fPUG2zj4eXKIvVeGaZqOVJaPUmjwTGtps1hhjZy2VR549XtassL67xrbEReeGmH3DuhMEg7rKoKwGDt3mUamxjTufSKQg1wtGT7ImEbpLLaKYJb8/ajq+X5n27WRS7UF7FpOrrZqHm3AUT/7w8n1CGkTUmWOpws3LJA/vTpUY3+hhs0eWxXnK8Bf3DAYHcMnD7efH2nuih/dnafTFwzU/f8w6QOMCO8JUGCcD7BhA6LDmyf2fWEKG7Zc0cru3145ih16sDxAi8/AgZxfHC2TnA0GTJrjJq1Ibt9x1eqezeB419/Y7fgqPJ/f1+vWzbhXHP3NCK/7dEgR3uPL9ewtx0jhbomtO7AUi3nun3V6haOzTbOK5/9eq/aDbMZgEaqe22Xxs4orp5iJmzRXB38DBvCQjySqY+t+5Id8V/252UTj9ix27/2F7aMRcXTp9ZqoKCsWWNiHcUJnI5oaouwNlqd4rJYwup6oDPyv5crGF8IwonAzLQa8GSlv/+0iDz/00eVtcLceA5mCPuEFbJlErF8e44uii3YdSjKl/DiiRYRrDRX7WiHzCZsZ52EF45V4ECtQTAiWFy/iWWiZm2BjharAdjwkTPr9dnuFSXy/AvbZMSc0RopDjAEyLG1hSUTjQzAJs/artHRRvKlVREMfKH8788e15i8t+QO1yk6LtSEx8QZBvbNTAGHlJdfsbgSMGIsGDJHlQoAh+fc66/u1mfw6mMfv88+PKgAS5lYWFOVS3mRPPvTLfLZB4dk2LxR6phCKEvcjQlMROhSwmUSr6L/5JF6EEMCSye2VeI7Z3+1S92tCUFKjI3KbQtU9u1LCvQ9dgYhEBBB3qeum60OH5Rh1e5qBehVe6vMbrnQrv3H58c0FvUteVkyY/1sddnef2J1YLdtfT0tWqzyYiAjGp0H4gYw3YaBs5m38eyZkxargmAjNF6Erfo6ncoZiwCcVa+mZkVf30kTO6w/v1Rl9U0DDIO07VzMvm4EDiKSmy5uRXBkyJEhcydoAOzoZTQAACAASURBVKCMUUUaBW7cymmqewQAYcTsJHHsqfXSJpynm1b+9MUtMv/ReepwwqAPg+w9rkxDPxKyUb31iKdRlq+sFdXB0afWqY4Tky5Cdg6bM0q910gf8GGmd/qFjRJZMknQm9K2OzHrC3Sf7ORRub1Kt14iBgTBhc6+vUtj90aWTtS80PbR1eL99sE7dco4GXxQo/Cde8ZH5L13dmnEtQemj5JWebkKmr89awyXgO6HT69TVQ2efERQIxgPnnF46g2cXibse0fwHQawW3Oz1UW8ef5wScFzMZKr5mqr99bIf3x2XNbvXSot8PDDjrjEHC/om6iC7pkSURbPPoTExXjnrR1y/7QKDQZP+divj3CmMHSA+4Epo7S8xH2+Z3KxPP38Fvnnj45oIPo2xGGOka6igHyF1SXaA3EjAzGOH+iTz5xaJfX1tRoohtGXxq5HMBLSeWiQTOdozB5gL3cZxIGYTn7BzCcwe2QBCCBGx8rOEDBiBnEWr2BgBO25OecRqdxaKQdOrFLPNdoVIFlYPVHqn1irjBb96JuvbdPBHrat7W1kvvQZP1K3DVIg1jZpqjPiVQAoxBgmEFBGRYHG0CCecPa88ZK/aLLkzJ8gmw4tlyNPrte4CwwStF2+r9Ya7H5cNEKqH5unUdX2P7FeY3EQi2L3kWXKVmnzLF7jREGgnLNv7dfIag9OHa0DQ4eyfJ3Oo6IATAfNGCUtCrJ0V2QA+JkXH5UXfrFV41vMWj9biQ7bT32qQDxOI9gNmmER4N59a7csfmyuTA92emaHaO6pa3NRjsBk2QR10daFCszG7K1fAtYdSsNy7+SIsBUTITDRO//bp8flyMk1mqcVu6p0I1WCIaGGAGSJ3LeirkqtME48t0F+++v9cujJtQrqXcpt1sN3WKi0NgAjHu4ZccPY7jcv6rGAp7tDH68NzNsCp49jK3XbJaZxCrbYhpY7k7bLHXx8+eIDbByI6YDKIM9b/ENWZtEAED/34mMKdoCoAWlYfvbzLTqFJlwjelB0o4B1hzILw4hqgk6/fGeVRgcjiI/uLo0KIYpOOF/6ji1VkL9zQsQsA2CyCiDZsnLXYl2sQg2B2RsB7s+8sEEOnlwjB06tFha7/unsPpm6ZoakFFp5HLkAYHFoIBgRQW7++MF+3ekCpsqUHjUDoMYiHwuByh6nRjSoOwGGiCLXkS2rRobVAeJXb2yXD989IANnlmuISvTC//JPgNpqiSyZooF32O36wZkVusXVpx/sU/ZOZDriOpx9q04+PrtHB4R//+yw7iL93388oVvcayS64uGyas8S+ROR6LYuUDbOwmicsdpWRqgziN7GJqpDZo+Vn/9iq/zxw6MycslEWbytUoGcoEzMfJEB+WdRj7CXBOH/6L06jeiHGgVwR14O8B0Qo+7xjLjRGHGtmrBhWwy4w4z5xc5YF/BmV8RM26gMbDmtEdMR3Oh4fme1ivLXLkc5fLnOlSmWhzUqmFNNoDMljgFxjbPmj5cXXtykesbkAhbFstQSABMpzL/o6LkLJup0nn3xeowqVt0szJIIajBtgJjwnOif7xw/Uv+GnaOvBJyW71miYTBREaAvffbF7ZIze5QkFxAXI0/d+dl3j1jDw+dN0IU08k39sBgNwLBAuHjbgiBc5EE5fmaNWiQQApOdPZju8yzR0vpPG6kOD4ShJLgRC3gAWa9xxfL6Gyyy7RUC+NwWHiHjVs/QIPfEjEYlQnB20sQKAhUMC36YjxIJDfBmJ2nSXfjoQpm9fp7M3DRXrThYUOs40hbbVLXw6VFZvHW+muUpQEaLtV/iqsxsBAsMGPG7b+/XEKfFSyZp2dipRYPN/9MhZdbIzDFeztfsrdYFRCxc1IUaZ5DywHmmPFjEx+wwku8ZcWOxYdJR1+eTzs7Y9MWYtXEPa4oTx5brwoeqKYI4t44VxewLlZ0YMLt7/vfylAcd0NUt53RSQJGp+eBpUd3dodc4cwLAdnfJ9kp59619Gpd304EaWVu3RHc7xrSKqTZAnL9wvPz6zZ3KEmGeANvxpzcowLYpyVWQ6zOhWHWq7PHGt1zbQzWxetdCBXfYHfvkAdg5i9AF27QbRoeaYPuxWllbV6XgBfiobTXOHRVELsuWRdurdBGMOMoMAndNisg7b+7RmMeRmumqvgDk7p8eVcDEooGIcKhX0OHC1mHJLLgNnDVWg+izWAcjfvLZxxTM2Q/u5y9ZSMqPzu7VnU5UR1yYIwNmjVJriTde36FOJwSXTy4YqmoL5MTgQRnX7amWf/+0XpkxOmLssIkLwT3qhEHhninlth3TW7ul/+SImpoRG5m4xLBdWO/KPZXSupg6tNkFs9/pG+ZqrOQ9x2pNlx4tVH01dQ7gU9+uDRA20zPixmLEx1erbfGTCr7Ozjhue6yxKY4tl6y5o9TvnEqwEdi8clyn9L+XJ/BaBzwffLlG5yeal07Ly/LltnCWjF0xT9jwU8EgUigszhFsnsU0bFZnb1og7B6MCuDFl7erJQTBp1RHfHqddnxYJ0A8ZE6FLjBhYwszw2kC07jo0hn6LZgpzxGonSDwy3dWqr6Ub7IIljV/rLQuGaHqD4LasIvIoVNr1bIAcIdNu7LxTXTES7bM10UwdqgmChr6U8zg/uWTQ7oImVlRpN/sOb5YXn15p6D73Xy4Vi0kYPLr9tXI7z/ar0Hie4wztq5A/MkROfXsOpULrDOverLGHP74LKZp+2XYvNHqtoza5qN392pw+/7TKzRdtjpCLYOOnAEjuXi4TF0HuB/W/elguiz89Z9aLvMfnaO7iCCXe6eUCLrm997cq6oVykJar7+yI2Yih45YwTuw92ZfPwLLw9hhzSxAUpfdsBPHWxHCBRuuKNJBgQXOJgXEn37yuhw/Uh1zlGhMxvr3TsvFplB36DkVQmURmNpVDKMpDYG/aSi6CBItkM6JlecZc4xFamO+hOTRJVoceLaFhXM6JtYGBCufv2muDJ07Rs3W2NEY3SfbAMHemMqzzf3Lr+7S9y04TbbqNGFeAPaczfMFiwDsiNkAFVZn7apQWeaOY7Vy4ukNqoqAcaJvZXuh0cun64IZela2bfrly9ukz0RTEXQfFZYXX9wqE9fNUubKrhPEFV7w2Hx5/ZVtGlcZoEKn2q3c2mvnigJVmSzbvlj+zx/qZfvjy1Qdh1qk94SRqif+0+dHFexh7AAUKofPf7NPg6qzczI7g/zrRwfl848el7mb5kj70izB2mDS2tnyp8+P2M4YgVs41zfsq9Sg7s5qgvjEmKyhy8ak7f03d6ha4b23dsq77+xRNQMxpPk+Zmxs1wRgfvb+Yd3W6Nfv7ZH//t0xmbNhvrQszJb72EH6bJ3qu++dWqHqChw1Isun6150vKuzg+JcUz1EC4QBCmeW//znesFsjXIaWzaS8eXzbwLic+fOfaNRcaPZEfOxTz5+LQGI46wy0Yvt7w2of/33zRPv2VOrNGobQcV1Aa/CpjTqMsp0paLIFgwqAouKaHGsgi818PH5TWT3ga049YtKoDws7aOFugHntsdX6lbzLNCdfG6zgg6mZbjhApzzNi2UZbsqVScbsz+NFirzBcTX7amRVuFcDZa+8eAKNXkDIJE/C3l3TIpK/ZmNGsS+Q5m9x7Y/XMNM7tnnN+lWQfdOLVPWrCA+qkB2H12lu5MAVninnXx6s7LhrIVjg7wUSrcK0w+znRTvoXqbsma2OoOwCIZ+u3N5oV5nGyMsHI49uUF6TyiVLqVhHTTKaibpYuDLL22Xl375mJqmsc8es4RO0WIdkFgce/4X23WPP1QLHHjmEcMB9Qy7pcCEAWdM4dhh+YnnNquDy+nnN8iZZzfJU89tltPPbRJM4lDLEG+459giWbp7kd5/4+UdamO94WC1DJo5WmVx18RiHcTqn1ord0yKSAeN42EB9VFJvPDz7TJ34wIzi4sW6GCZUpKvgxyDJDMMZiJf1xe+CYi/EYVFpNGAmI+dz4gvTyAGyM+cWqkbkuLhA+MBhF3HsQU8+1sDCKku0d33vyanS08OTi8IC+5aXmL73LEgNBK3YGNnvcbaqjtszdRWNktCB6vRw1jsIeAO+uTg4P3O5QzWBQp4AFRiGwIENdB5pEAyR5vNL2nrxqZlOdJzfInGQyAwOuCkoSkDXacGs6ko0G9qGy0LS9uRZnpGPZAHVx+dokYg+NsBpVO9AULkj0GAe13K86RbeYm+SxptCLhfUiCZ5ZaXdqW5mj/eV/1zMPOx8JNms8x76LdZ9LYgPoHetaJIde3IABtivkfcY34tOE/Y3kNFUG5hObES6VSeK71Hl2p6rYst6hppdKkoUdlrVLfAMxJZkF5qEFlRgw7p7NXyS7+lvMx6eC9RTk5eib9N0GrilYAR26adfz37/GZzs79H2hajgryZnTGbk2bNRmcc+O1XMHKazg2mQUNEXWFAnciu/PnXMYymeQ/Qsnqjo1KngIw7AA3M1Nx16v28Dgx4AcgVRQbiUQCZzg7DDkt64KEZ6/hlRZIRgA3tCFDgAHxQiXWL2EwLSwp33YG85dOsBzDpIoiOfgc2qOBr+WTrKN4xUAmuAcjYFisjjwO1pWlWA7gIUw50ppQXVY2VxUzgrNyWnkvH5dHAHTmaPB1ZARhj3whAkWe5zmHvoRIK62yEgaBzpNjOFbAJWcqsxaXDvSID68AyhDyaGiZf0qMMJMUxFZANGKhprPz2d1DfSrS+us+yWDdty/rziG9D1BGJLzQqI/7k41fk2OEqeSLYPfnvAZZ/q28SrY04xk8cqw2CB2FnjJVFrVpTwFBoSBl0LDpseZ7uHkyjpvJdh/W/dNBL8zC1k01ftUPHwMrKk6kMkM5comWkHdhzdGIDBgAUNQAdXgFLgdWBR4HGXlCwdTJS0Cd9BvhiDZKj7SmapwHROWdNwoCctAEZB6QG/Do4aJ4K9T7fhY3yHOzeATj1wvuk6QYR3jWALNBnyTttnPv6LDthMwgFA43mzeU9Sh+wfsF3GAR41pETy0ORlTlq17ln+U94jkEvykBmMwpAnHTIL+Wm/CZzotbhQGOLafYde84NOFzrqoQpuE6fVZkF/Za0gzzEy3L+oKv1Gnyf8yZnNXFx1YRjt19WVVxaf2PedurYKo1hDPjqDtH1K+WZk6vU/njYrHK11YSt0FATO5w2mKByXSX7X+twl4ocAE4YpAGLMUXNe8QAjeA16FjpvG7w7e4YcoWBI6xQAUUHZjo87QRAKFQwUlCJBM/COAFPYv0CcgnAqe2pHIArVCCivZEW+XHpOSaaVs5uxwbM5BHgcAOG5r+s2ACNfMAGGTz0PKzfpcwK5AAhedHBpSgG/KRJmfm+3YtP70nPpaXfKreyWf9w33PA52RRoAxb5Qg4k36g+tNyJ8w0SFOZuAKxve/KSl5UPglyyYiU2OChsuR5Y8DKlIM6sPpB9rYWEBtsAtmSvsuHli1SIKnhJms1cRmqJo6tELMrdiZtbiAJdMZHbQ88Vsqtgo2pxCqNzuePS1YGdGwFk0CXGq9XAAi2aqDoGB9TZHuejmvATfwHGCXX+VWAdQAYqBxcRzfWXBLMsOKsFJWXPQN4m7qDdBQI+VsHDAMwBZEAzHnPgMPYneXNpu7aLgOmypRdQV0HCANLxz4VcBUYTf0GSBoAW7n4NvlWoFcGa+/rQAGgA8yBWof3DNjJj5XPzTi07LDaYBYRGzgC9s3zmn/NcxzAyXuMALl7bPSAFVNs5hFXPzhZq1wSZgwMPjH5BHnQQUbzZCoKJzOuNzlG/NGHL8mh/fNUT4wZG2oKDs4v+eNopdQfqZb6I5VWrqPVcjy4duxwtZx8vEYOH6iSwVNLpUX+YEnJH6oxTjFEt+OR4G//S+zXS+1oHXb1+Yh6UrE9DvXKxpHUdUr+I8IzrfOHCYHCKR/3rJzcH6rbrrcqHC4tCwdLcn5WcN/aR8vwUGmTN0zTcO+STsswaQzW66SRmhukWThMWuUPi7Utlw/ycFshecqKvUOITOIhkK79DtWIYWwDjycbeecZK6N9y/I+VMtCHtx7POPKqmVIkIuWn3KELW/27FBNl/TahIdYv+Bb+ZR18HkyUnkGciCv7HxBHl1erIyBnJF1QZZ+y8plsrAyWL3wDe7F6oc64T19N143POPqknP9nuZxkF4n3/aMe+f835seGSDj1i2Xv1Qv/LfREZ/7H/mv//o3+ejDl+WTj1+Wzz5+VT77+HW1pEB3jNriUj4wzfva46OX5Xefvia//vA12fvUKXn09BOy7cnjsvN0vWw5c0q2nz7pDy8D3wYu0Taw7cxJ2Xr6hPDrzrc/dUqvbT75uPzs7dflf0DWwGQ4ZjkcO0mE3QvPG22xzn3v3Dmy88W3Gh0uzGbTv2Ll/0LLTm5jfyMPJ5ymXwyfQy8BL4GLSIAu/HWHgjDvBX39L+3yjQbEgK/71wBHEvfoZfWrFUXhEyrjL62Qy0ogvjBeAleKBLTzW2Fjp8FJQzCg8YA44WumK4EVGzt2wHQ514mVNaiIc+ds9IzJJD5IXc4y8GXzErjSJBDTCwd9nZ9AJxCn0A0QSqMBcSxDqCWCI5ElNyAvl/wjcRlc8kXxBfAS8BL4CyQAALsDBHT/GooJjQbE7sP+N2C/X8Qrw8vES8BL4AqRgENjgPkv0NF+B0AcX8C6rKsiwF1GQ1cBbmaQqLa4rGXgC+clcKVKwPGuAIhjGNBAMP4OgPjKqBkn+Fhp3cjoKih2w594CXgJXI4ScF3+grI1AAMaD4hjxgJ/jitLghw1IB8X5N1f8BLwEvASaMoSANfUbO1cfDFesc5hIX9w3gBW3HhALCKHnjolD5Y8IgNGF8mAsYXywNhieZDz0UXy0Jhif3gZ+Dbg28Al2wYGfKnuBowpFa49ODJHarZsUBMFHTgSmGdDQJh3Gg2I0Y1WPrpaQs1/IKGOt0qowy0San+L/iZ1uNXO+dsfXga+Dfg2cKm1gQ43SajjTRLiNziSOt5s57f9UAZPjJitRAIIA7BKir9rRlyzbaNclXqjXJ2RItdktpFrureVq7qn+MPLwLcB3wYugzaQ+qUypCrGNWt/i+TMHGdaFKeWcChsV7/x/0ZjxFDwpds3SajdDZKUmSJXZxoIA8oejL0MfBvwbeBSbgPgGJh2MTwLtb9R8qaNjYFtIgv+zlUT5GLZNgNizXQAwLBigPmq7sn+8DLwbcC3gUuyDTggvthgEmp3szLimFYiOIn9HYPorz5pNEbMJ5Zs3SCh1BsCBgzwplx0BLlYYfw1z5h8G/Bt4FJsA6x7Zc8YG/enCxA40cPuqyHY7jQaEPPtmh2bJKntDUrhm2V4HfGl2Kh8nj0Y+jZwYRtwqlYnGzfr5xcdcd7M8eeZqiWqJBrCjBsNiMF1FuvijPjCwrhC+F8vG98G/j5tQPWcwfrN+XXADDZVkjJbyTUZwWy2e7I0y2wnV6W30Xs8f3X3ZLkmPVWu7t5KkjLtHQOlVCVgSd1tAQtVZLMewTpRZhudGZuKMlWuyUgJ1pFIFzlYOizwc873SdPyY+dxILRneU6/FeRVv0deg/R4n+/ZN+Mzc965OiE/V2eQHysv76JK1W+lW55DmS3l6li6F68zVBO5M4LFum+ivl9x3wOxX80OGu/FG5k1bH/vcpeDgma6LUY58LJrDixTpFlG65glVIgFeQVLAzEDN7Mq4DqAxqxYwTQAZ0Ac8AboFPDSWysoX929gwCIV2W0VnAFLB04u99mGfaO1YOBfqh7awNNBXLyZ+Dp3iEfDpAtr86IgAGmgw0GGSkSymRgCcoRvNOsh+XdlSM+EFzYFzwQexD1IOrbQKO0gaT0ZGnWuUXAQg1sQl1aSijtthiDBJgBrFCnFhLq2kqu6d5O/wa4Qz2SJalrK/UhSOrQUkIdW+pzV3VrlcBuU6RZN3ufb2k6aa2MZbu0OjWXULc2es0xasDcwDVFNE/p5M+AM9SxhZB3AFoHgMw2EuqaIqFurZWRJ6WnSFKn5rHnDVCThfd459rubfXZUCcrT1LPNgGLThbAv1nH2zT9GJAHRgiJwIyO2DNi3xEbpSNe7ozPl+9CJudkApO85c5ukjdlhFzTI8VYaadW8kDZQBkybqgClYJceqoCYf6UXOlf9rCBcQBMSWmtpW/4PqlcN0nmr54gC1aNk0lVUbn+rg6SlGYqh2ZpreX6fh1lwqJyqVw3RWasGCedhtxuYJ+RKs3SW0nOhCzpOKivAODGqE0donlNbyfDJ2VJq3u6SVK3lnLd7R2leGaO/LhPR/0bJs31O4rul555d2teb7knTfKmZgfMGdbcVr7Xs60UTs6Wn/TrqM+kZ/WVoWOGaXlCGW0VnK/KaK8AXDgjT9o8lKkDCHmIAXKCescDsQdhD8K+DXzrNgB7bDekrxypX6qAhSds+vA75InTq6Tj4N4CyAJCAOO1PdvKKy9tlX1HahRAQ90D1UWHW2X28jEyb8U4GVD6gDwQHSQLV06SuiOL5ce92ksorZX8qHc7OXh8icxaMlpuH3GHFE3JkaeeXSPdR9xjINi1pew7WisPVwyWZp1bBuUytQEAClM+dGSJdH2krwLoj/p2lPffOSizV42SUIfWqjpp1q65zFlRIRPmjZSkNjdKpyF95MjxWtXzKsPNaCPf75Uqh08ul+YPZEioQ3PJGveIvPfGbvlJHwNfyhTq0lo6DLpdPv7goPTOt/wlArEODEHb80DsO+G37oSJDcqffzVrvJxlA0imDuolew9VSigtWW7p10lOPbFC+hTcF5vCU/6kTrfJgIohsmbbTFm3Y6akPNxDmqW1lKvS26pKYnpNudxZ2F9CKTfqs0ltb5LH9i6SfkUDJJRyqxTPzpbNuxdIKPUmBd6k1tdLwbQc2VY3T0JdWij47d63UB6MDpBQ59vUO9fUEqaaQB3Cs2mP3K35uv7OrrJj/yI58/Ra6Zt3r76T1KGFTK6pkNJZBZKUequkDuwtdYerTLeNDrx7snyvV6rsObRQWvRPl6vat5CB5YPk80+OSvGMPE0XtQPqjOnLRsmn7++XHjn3KfDDhh0jTmwPHog9EHsg9m3gW7cBgLj9wF6y90CVst8tdQukbE6RmmUxRXcLWehVlz82XfqGH5DCaflSMrNQARiwRCc8Y8ko6Vd4v4Ta3GA64vbNZeeBxXJX+H4JJd8ki1ZNlomVkeCdFEnqkixpw/vJ/qNLVC0B+O6oWygPlg9UUI2DXqqycRjx9r0LpOvQfnr/5ru7SO3GaXJXyQCpP1kr1/VqK0ntbpbpS0ZJ6ZywNEu5RdoO7S11B6tNNZHeRpLSW8n3erWXPYerFYhh0EPHjZC9hxdpXv+xbwcF3eQHe8r2A4vl8LFl0jevvwfixJHHn1+ZjM3X+9+23gHitoP6KMjBJt9+fZeMnhfWwERq5YD+tluy3HxnFzl0fJn8uG9bSRveR3YdWKJ6VKwpCPQ1rapcajZOloKJ2ZI7KVvVFJv2zJUf9EzVtOYuHysTqyoE1Qd1yuIeKpC6o9USykhWFrpjX6WqNQDlxEU6XSRMS5Yt+xdL16F95KpOLeX6u7vIxp3zVI0xb8UYmbdmooRuu16mVY+W6OxCCbW7Xto/bEDsLEBC3dvK93u2lz2HauS2/mkSanerjJiYJQtXT5SJleUSnV8ooZY3yJwVo6VoZp48unOe9Cnsr3lVS49AJ57YJj0j9mzoW7OhxAblz/+2gNdU5YuOuNX93eWtN3aoKiH1/u5y4vQq6Ty4n4S6BKDZ6TYZMfERWbp5uqod0LPCZNGjojIAiCdXj5L1O+bK2DmFMm/FBHnxpc3yD327qC4Zp4f5K8fKhMVlEurcXG13Q12TpVvWXbLn8KLAmqKVqhoeKBsUZ6CZzoohRb+zdd9C6TKsnwLjDXely/qdc1RdcF1mWzl8Yqn0zrlbRs8vldI5+RJqe4vquOsOVso1Pcw8DsD/fs+OsvcQjNiAOHtSjlRtnCI39OmsrLj9kF7KkH/QPVX2HKySOwoeiOcniDmRWJceiD0QeyD2baBBbcBZICQCiDPBAohTHuolZ55aI7fe3VVCbW8ULCPQv6I+4N1Q51tkw9bZcvrZ9bJ173zZvnu+vPbqNhlfWSahTrcqEKMjRm0RSv6Jhr/dfnCh3Bl+SEFMVRe1o2Vu7UQJtW2upmXNOraSXrn3yqHHl0qoW0vVEe+smysKxB1vVbviUEY7szHGBjmtjWypWyRpw+5Q9nzzXd1kw665CrKkj6XErv2LZc7y8VI0IyyoHbB42Ef6MG5M2dKTVV+870i13HJfujJ1BpiadZMlqfVPZNS8Ujn7zj7JnjRcddmoMPqG++sg8JWM2Dt0XJkMJrEz+XPfBr5tG0A10WlQb9l7ZIkkdUtV0Lqm220KkIPGDlNAS3nodjl+fLmkPNhdp/ToZ+8ZOUj2P14l30tPkVD75jKjdrSZtWF/3KW5DB0zRNZvny2hzq3VaiI9u6889dQGSe7fXe9/LzNZNu+eK+MXRaRZx+YS6tJGdh1ENfGwgrc5lpjVhNoqd02WnfurJP2RQEcMEO+ZL9+7PUWuymip+uHxC6Py+w8PS/7UbAVZVBo79y1SszfNR+fmkjVhhBw8Vis/yDR74oIJuVKzcarqxJvfly61G6cIFhmoRw4eWyr9WIDsYlYccb11vN15RuzZUIPY0LftqP79eKe7HGUBI05+KFP1obgZw4CxkLg9v7/s2L9Aru7aUk3K5q8eJ3iRNeuGw0QbubZbG9lxsFLSR/RT9jh2QYncU/KgMlvscX/Yp53APJMf6qlsFjDLm5QlRx5foqwa9cCiNZPk+xn2TVQcyzdNlQPHa2XDthmybsds2bJnnsysqVCHDO6v2TJD1Q2kdcNdaVK9foJcc3t7weQMtvujnh3k1OnlMnxitllupLWRToN6qR56R918BeXdhxZLysCeaiHSrHNrtSFmEIFVa9k7sKcIjwAABYNJREFUtFCnDlQnG3fOldvz7lNGTN27WURiO/BA7IHYA7FvA43SBq7tkaIOEs5CAhffUFpb+Ye+HeTazFT5cZ/28v3b26mtLiCEJx0xKK7r3Vau691e1Qc/uL2dLoSpmReqhPQUua53qnCddHXBrUtL+Um/zpI6sI/cfG8388brhquyxbT44e0d5eZ7M6TFfV3l1v4ZatkA4GIDjBs1ThzklXgVeNf9sHcn1RGTNg4dofTWcm3PdnJdL9ymzfYZQOVdzO3aDOipqgmA3N1HZ2xlSNHYGhqPIp37lLujXJtJ+b56MPYuzr4TNkonTBzd/flXd7jLVTawPHViCJwzcF2mrIBPCADKbGW2wulxRkigHFivMkh0r5kGelhQ8O613c1NGd0sz6Bf5XnuYUKGlx06X1M/mIsybBx2npTWVlk3vzBvnlf9bHCfdNzfpvNtl2BzbAMA3wWoXSAhzSeLimncJyBRght1Rks1n+N5AJ/AR8S/SOrB92HJLqbFxduGB2IPxB6IfRtolDYAIMZZn4t+ZsADmMEo1V64exsFWRfrwQ1O6l4cRGPjGoF0zPzMpRuPosZ3dIqf3kYX7ey7Bsaky71EgHbpJAIi7yj4Z7KYxzf4nv3GAxJZlDhNE3ac3k70HkGHFKhTlUWbrXQHHWwS86blDvLjynmxX6+a8J2wUTrhxRqXv3Zx9nO5ygXwY7qvABn0Kzf9B8AMzCzqGecALwBpIBpXFdjfBoD2TFyOqj7INKsFx5JjITEzLC17hnwE6owLVAIOcG1fTOoDQDbgNtAHlEnH1ZUDaWXHsN0AtLlvzyUMEgCvRo9rp5HiXGAjlxa/5D3x76bJiNtdHxTERjWrmLhQEgvgz+ON1MvCy8K3gabdBsAyw7P4gMXfjhE3JAD8V4QjlsaPR9zednFGkc/o6oG4aTcu3/l9/fg20PA28GUgRnYwYnboSNyVA8D98t9fBcJcb1wg3rFJQm3/8bzpzZdpvK/0hle6l5WXlW8DTasNsEjo6gRQRt0R6nCT7lkX37QOFDbYBYwbwpQbD4jPsVXSZmmWemNMh0JG46y4aQnUCdP/+nrxbcC3gYa1AdOLJ+qj1Rqk/S26i/N5iNsQ9E2gyI0GxP8jf5bFm1dJ6NZrpVn7m+xIvVFHC6g7o4Y/vAx8G/Bt4FJsA2AaumCiu7n8cy2p3Y0SanGdDJ8QVViN7dz89wJiclH/02ckZ1yZ5M6cqCNEzsxxStnRn7CViD+8DHwb8G3gUm8D4JorQ/aMsTJiYkTW1u1QIL4o/l70YgIdblQd8TmnFvnCToKPN1RHcn62/F9eAl4CXgJNXwIKc+dE/hxklb8TF+n0/hcBGH5NcRpNNSHiSPkXsc/plW/OQ+x5f+Il4CXgJdBUJRAHWDDOcE7hjf/cQeYTMK+hGNiIQNxUxefz5SXgJeAl0LQl4IG4adePz52XgJfAFSABD8RXQCX7InoJeAk0bQl4IG7a9eNz5yXgJXAFSMAD8RVQyb6IXgJeAk1bAh6Im3b9+Nx5CXgJXAES8EB8BVSyL6KXgJdA05aAB+KmXT8+d14CXgJXgARiQDy4ZomGYjsXc8yg9H8ObJOd38gVIBFfRC8BLwEvge9YAjEgHrSkRoE40SskwUHkO86W/5yXgJeAl8CVI4EYED9cUy2Dl1RayfGNTkDhhNMrRzK+pF4CXgJeAt+RBM4D4oHVVTEfavd9A2GvmnDy8L9eAl4CXgKNLYEYEA+pqYoxYgVfjRj0hZzzdLixZe7T8xLwEvASOE8CMSDm5OElNTK4uloGLmXhrlKcusLpj93D/rc6tseUl4WXhW8Dvg00VhsIPVxTGYBLpQyqqlJAJnH0xgByY33Ip+Nl6duAbwO+DVy8Dfx/KFwMgRF7TvQ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075" y="1033462"/>
            <a:ext cx="3371850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59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B4D6EE-5201-402A-A744-DB6F4F6DE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Обучение фонетике русского языка</a:t>
            </a:r>
            <a:endParaRPr lang="cs-CZ" sz="4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8834EB-0AEF-4CFA-A878-230DE98A1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47088"/>
            <a:ext cx="10058400" cy="362200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работа со слухом учащихся</a:t>
            </a:r>
            <a:r>
              <a:rPr lang="cs-CZ" sz="2400" dirty="0"/>
              <a:t> </a:t>
            </a:r>
            <a:r>
              <a:rPr lang="ru-RU" sz="2400" dirty="0"/>
              <a:t>и определение чувствительности их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   </a:t>
            </a:r>
            <a:r>
              <a:rPr lang="ru-RU" sz="2400" dirty="0"/>
              <a:t>фонологического слуха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b="1" dirty="0"/>
              <a:t>фонетическая грамотность</a:t>
            </a:r>
            <a:r>
              <a:rPr lang="cs-CZ" sz="2400" b="1" dirty="0"/>
              <a:t> </a:t>
            </a:r>
            <a:r>
              <a:rPr lang="cs-CZ" sz="2400" dirty="0">
                <a:sym typeface="Wingdings" panose="05000000000000000000" pitchFamily="2" charset="2"/>
              </a:rPr>
              <a:t> </a:t>
            </a:r>
            <a:r>
              <a:rPr lang="ru-RU" sz="2400" dirty="0"/>
              <a:t>способность человека различить на слух </a:t>
            </a:r>
            <a:r>
              <a:rPr lang="ru-RU" sz="2400" dirty="0" smtClean="0"/>
              <a:t>все</a:t>
            </a:r>
            <a:r>
              <a:rPr lang="cs-CZ" sz="2400" dirty="0" smtClean="0"/>
              <a:t>  </a:t>
            </a:r>
            <a:r>
              <a:rPr lang="ru-RU" sz="2400" dirty="0"/>
              <a:t>элементы фонематического и просодического уровней звукового </a:t>
            </a:r>
            <a:r>
              <a:rPr lang="ru-RU" sz="2400" dirty="0" smtClean="0"/>
              <a:t>строя</a:t>
            </a:r>
            <a:r>
              <a:rPr lang="cs-CZ" sz="2400" dirty="0" smtClean="0"/>
              <a:t>  </a:t>
            </a:r>
            <a:r>
              <a:rPr lang="ru-RU" sz="2400" dirty="0"/>
              <a:t>иностранного языка</a:t>
            </a:r>
            <a:endParaRPr lang="cs-CZ" sz="2400" dirty="0"/>
          </a:p>
          <a:p>
            <a:pPr marL="0" indent="0">
              <a:buNone/>
            </a:pPr>
            <a:endParaRPr lang="cs-CZ" sz="3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(</a:t>
            </a:r>
            <a:r>
              <a:rPr lang="ru-RU" sz="2400" dirty="0"/>
              <a:t>сильно проявляется интерференция чешского языка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62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B4D6EE-5201-402A-A744-DB6F4F6DE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49030"/>
            <a:ext cx="10058400" cy="988330"/>
          </a:xfrm>
        </p:spPr>
        <p:txBody>
          <a:bodyPr>
            <a:noAutofit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Фонематический уровень звуковой</a:t>
            </a: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системы русского языка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8834EB-0AEF-4CFA-A878-230DE98A1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932" y="2023353"/>
            <a:ext cx="10875523" cy="3900792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звуки речи </a:t>
            </a: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гласные и согласные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400" dirty="0"/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2400" dirty="0"/>
              <a:t> </a:t>
            </a:r>
            <a:r>
              <a:rPr lang="ru-RU" sz="24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Примеры отличий</a:t>
            </a: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чешском языке, в отличие от русского, обеим буквам 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– y</a:t>
            </a: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соответсвует только один звук [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Безударные гласные звуки редуцируются.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чешском языке существуют всего три пары согласных по твёрдости/мягкости: [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ď</a:t>
            </a: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ť</a:t>
            </a: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ň</a:t>
            </a: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русском языке этот ряд состоит из пятнадцати пар. 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61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DA5CA-3F49-4AF5-AFB7-B664F890E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Просодический уровень звуковой системы русского языка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34716-1676-4D0D-B063-DF5444BAC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68342"/>
            <a:ext cx="11006272" cy="411479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 </a:t>
            </a:r>
            <a:r>
              <a:rPr lang="ru-RU" sz="2400" b="1" dirty="0"/>
              <a:t>Единицы</a:t>
            </a:r>
            <a:r>
              <a:rPr lang="cs-CZ" sz="2400" b="1" dirty="0"/>
              <a:t>: </a:t>
            </a:r>
            <a:r>
              <a:rPr lang="ru-RU" sz="2400" dirty="0"/>
              <a:t>слог, фонетическое слово, синтагма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 </a:t>
            </a:r>
            <a:r>
              <a:rPr lang="ru-RU" sz="2400" b="1" dirty="0"/>
              <a:t>Признаки</a:t>
            </a:r>
            <a:r>
              <a:rPr lang="cs-CZ" sz="2400" b="1" dirty="0"/>
              <a:t>: </a:t>
            </a:r>
            <a:r>
              <a:rPr lang="ru-RU" sz="2400" dirty="0"/>
              <a:t>ударение и интонация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11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В области просодии русский и чешский языки отличаются друг от друга очень сильно.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Учитывая характер русского ударения, поставить его правильно в конкретной словоформе представляет собой для учащихся большую проблему.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Если в учебнике нет заданий и упражнений, нацеленных на этот участок звуковой системы, преподавателям следует </a:t>
            </a:r>
            <a:r>
              <a:rPr lang="ru-RU" sz="2400" dirty="0" smtClean="0"/>
              <a:t>давать</a:t>
            </a:r>
            <a:r>
              <a:rPr lang="ru-RU" sz="2400" dirty="0" smtClean="0"/>
              <a:t> дополнительные задания </a:t>
            </a:r>
            <a:r>
              <a:rPr lang="ru-RU" sz="2400" dirty="0"/>
              <a:t>и </a:t>
            </a:r>
            <a:r>
              <a:rPr lang="ru-RU" sz="2400" dirty="0" smtClean="0"/>
              <a:t>материалы.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94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95706-B37C-4C29-AE98-E203FA07E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50367"/>
          </a:xfrm>
        </p:spPr>
        <p:txBody>
          <a:bodyPr>
            <a:normAutofit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подходы к обучению фонетике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1D1FE-E2A7-444C-931A-973A662FC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49812"/>
            <a:ext cx="10058400" cy="3719281"/>
          </a:xfrm>
        </p:spPr>
        <p:txBody>
          <a:bodyPr>
            <a:normAutofit/>
          </a:bodyPr>
          <a:lstStyle/>
          <a:p>
            <a:r>
              <a:rPr lang="ru-RU" sz="2400" b="1" dirty="0"/>
              <a:t>1.</a:t>
            </a:r>
            <a:r>
              <a:rPr lang="cs-CZ" sz="2400" b="1" dirty="0"/>
              <a:t> </a:t>
            </a:r>
            <a:r>
              <a:rPr lang="ru-RU" sz="2400" b="1" dirty="0"/>
              <a:t>Имплицитный подход</a:t>
            </a:r>
            <a:endParaRPr lang="cs-CZ" sz="24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на основе образца, имитации и повторения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происходит выработка слухопроизносительных навыков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может подходить учащимся с чувствительным и хорошо развитым фонологическим слухом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более эффективен у учащихся начальных школ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p</a:t>
            </a:r>
            <a:r>
              <a:rPr lang="ru-RU" sz="2400" dirty="0"/>
              <a:t>ечь преподавателя должна быть без проявлений акцента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6815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95706-B37C-4C29-AE98-E203FA07E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50367"/>
          </a:xfrm>
        </p:spPr>
        <p:txBody>
          <a:bodyPr>
            <a:normAutofit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подходы к обучению фонетике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1D1FE-E2A7-444C-931A-973A662FC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123" y="2101174"/>
            <a:ext cx="10622605" cy="3978613"/>
          </a:xfrm>
        </p:spPr>
        <p:txBody>
          <a:bodyPr>
            <a:normAutofit/>
          </a:bodyPr>
          <a:lstStyle/>
          <a:p>
            <a:r>
              <a:rPr lang="cs-CZ" sz="2400" b="1" dirty="0"/>
              <a:t>2</a:t>
            </a:r>
            <a:r>
              <a:rPr lang="ru-RU" sz="2400" b="1" dirty="0"/>
              <a:t>.</a:t>
            </a:r>
            <a:r>
              <a:rPr lang="cs-CZ" sz="2400" b="1" dirty="0"/>
              <a:t> </a:t>
            </a:r>
            <a:r>
              <a:rPr lang="ru-RU" sz="2400" b="1" dirty="0"/>
              <a:t>Эксплицитный (когнитивный) подход</a:t>
            </a:r>
            <a:endParaRPr lang="cs-CZ" sz="24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основан на применении на занятиях более широкого набора методов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ru-RU" sz="2400" dirty="0"/>
              <a:t>и приёмов, которые предполагают сознательную работу учащихся</a:t>
            </a:r>
            <a:r>
              <a:rPr lang="cs-CZ" sz="2400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p</a:t>
            </a:r>
            <a:r>
              <a:rPr lang="ru-RU" sz="2400" dirty="0"/>
              <a:t>абота опирается на факты, которые учащиеся не должны осваивать и запоминать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более эффективен в средних школах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Способы</a:t>
            </a:r>
            <a:r>
              <a:rPr lang="cs-CZ" sz="2400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сравнение звуков русского и чешского языков</a:t>
            </a:r>
            <a:endParaRPr lang="cs-CZ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освоение ударения в русских словах</a:t>
            </a:r>
            <a:endParaRPr lang="cs-CZ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речь и чтение учителя, работа записями речи учащихся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чтение стихов и пение песен, работа над ошибками</a:t>
            </a:r>
            <a:r>
              <a:rPr lang="cs-CZ" sz="2200" dirty="0"/>
              <a:t>, </a:t>
            </a:r>
            <a:r>
              <a:rPr lang="ru-RU" sz="2200" dirty="0"/>
              <a:t>и т.п.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636220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95706-B37C-4C29-AE98-E203FA07E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50367"/>
          </a:xfrm>
        </p:spPr>
        <p:txBody>
          <a:bodyPr>
            <a:normAutofit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подходы к обучению фонетике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1D1FE-E2A7-444C-931A-973A662FC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58374"/>
            <a:ext cx="10058400" cy="3310719"/>
          </a:xfrm>
        </p:spPr>
        <p:txBody>
          <a:bodyPr>
            <a:normAutofit/>
          </a:bodyPr>
          <a:lstStyle/>
          <a:p>
            <a:r>
              <a:rPr lang="ru-RU" sz="2400" b="1" dirty="0"/>
              <a:t>3.</a:t>
            </a:r>
            <a:r>
              <a:rPr lang="cs-CZ" sz="2400" b="1" dirty="0"/>
              <a:t> </a:t>
            </a:r>
            <a:r>
              <a:rPr lang="ru-RU" sz="2400" b="1" dirty="0" smtClean="0"/>
              <a:t>Интегративный </a:t>
            </a:r>
            <a:r>
              <a:rPr lang="ru-RU" sz="2400" b="1" dirty="0"/>
              <a:t>подход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 больше интересует способы организации работы в классе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 на каждом уроке должно быть упражнение на правильное произношение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/>
              <a:t> работа над отдельными элементами звуковой системы иностранного языка сочетается с работой над другими языковыми средствами или навыками речи</a:t>
            </a:r>
          </a:p>
        </p:txBody>
      </p:sp>
    </p:spTree>
    <p:extLst>
      <p:ext uri="{BB962C8B-B14F-4D97-AF65-F5344CB8AC3E}">
        <p14:creationId xmlns:p14="http://schemas.microsoft.com/office/powerpoint/2010/main" val="2865135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95706-B37C-4C29-AE98-E203FA07E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50367"/>
          </a:xfrm>
        </p:spPr>
        <p:txBody>
          <a:bodyPr>
            <a:normAutofit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фонетической грамотности 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1D1FE-E2A7-444C-931A-973A662FC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297" y="1964988"/>
            <a:ext cx="10894979" cy="415371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1.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Вводно-фонетический курс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начальный курс в системе овладения иностранным языком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u="sng" dirty="0"/>
              <a:t>задача</a:t>
            </a:r>
            <a:r>
              <a:rPr lang="cs-CZ" sz="2400" u="sng" dirty="0"/>
              <a:t>: </a:t>
            </a:r>
            <a:r>
              <a:rPr lang="ru-RU" sz="2400" dirty="0"/>
              <a:t>становление у обучаемых сллухопроизносительных навыков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ru-RU" sz="2400" dirty="0"/>
              <a:t>и приобретение знаний об основных чертах фонетической системы ру</a:t>
            </a:r>
            <a:r>
              <a:rPr lang="cs-CZ" sz="2400" dirty="0"/>
              <a:t>.</a:t>
            </a:r>
            <a:r>
              <a:rPr lang="ru-RU" sz="2400" dirty="0"/>
              <a:t> яз</a:t>
            </a:r>
            <a:r>
              <a:rPr lang="cs-CZ" sz="2400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включает, например</a:t>
            </a:r>
            <a:r>
              <a:rPr lang="cs-CZ" sz="2400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звуки и их основные противопоставления</a:t>
            </a:r>
            <a:endParaRPr lang="cs-CZ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ударение</a:t>
            </a:r>
            <a:endParaRPr lang="cs-CZ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безударные гласные после твёрдых и мягких согласных</a:t>
            </a:r>
            <a:endParaRPr lang="cs-CZ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оглушение и озвончение согласных в слове</a:t>
            </a:r>
            <a:endParaRPr lang="cs-CZ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200" dirty="0"/>
              <a:t>интонационные конструкции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15406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95706-B37C-4C29-AE98-E203FA07E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50367"/>
          </a:xfrm>
        </p:spPr>
        <p:txBody>
          <a:bodyPr>
            <a:normAutofit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фонетической грамотности 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1D1FE-E2A7-444C-931A-973A662FC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1" y="2490282"/>
            <a:ext cx="10058400" cy="3628416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Формирование навыков</a:t>
            </a:r>
            <a:endParaRPr lang="cs-CZ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зависит от используемого учебно-методического комплекса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с элементами звуковой системы русского языка учащиеся должны познакомиться на начальном этапе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</a:t>
            </a:r>
            <a:r>
              <a:rPr lang="ru-RU" sz="2400" dirty="0"/>
              <a:t>важна мотивация и работа преподавателя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0216400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Тема1" id="{A5F0224F-74A7-442C-9365-5332300664EF}" vid="{9B6E61CB-64E3-4A9F-8537-19B6D3E241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100</TotalTime>
  <Words>577</Words>
  <Application>Microsoft Office PowerPoint</Application>
  <PresentationFormat>Широкоэкранный</PresentationFormat>
  <Paragraphs>81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Symbol</vt:lpstr>
      <vt:lpstr>Tahoma</vt:lpstr>
      <vt:lpstr>Times New Roman</vt:lpstr>
      <vt:lpstr>Wingdings</vt:lpstr>
      <vt:lpstr>Тема1</vt:lpstr>
      <vt:lpstr>Обучение фонетике русского языка</vt:lpstr>
      <vt:lpstr>Обучение фонетике русского языка</vt:lpstr>
      <vt:lpstr>Фонематический уровень звуковой системы русского языка</vt:lpstr>
      <vt:lpstr>Просодический уровень звуковой системы русского языка</vt:lpstr>
      <vt:lpstr>Основные подходы к обучению фонетике</vt:lpstr>
      <vt:lpstr>Основные подходы к обучению фонетике</vt:lpstr>
      <vt:lpstr>Основные подходы к обучению фонетике</vt:lpstr>
      <vt:lpstr>Формирование фонетической грамотности </vt:lpstr>
      <vt:lpstr>Формирование фонетической грамотности </vt:lpstr>
      <vt:lpstr>Формирование фонетической грамотности </vt:lpstr>
      <vt:lpstr>Классификация фонетических упражнений</vt:lpstr>
      <vt:lpstr>Контроль и оценка</vt:lpstr>
      <vt:lpstr>Источник: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фонетике русского языка</dc:title>
  <dc:creator>Adéla Jurčíková</dc:creator>
  <cp:lastModifiedBy>Uživatel systému Windows</cp:lastModifiedBy>
  <cp:revision>7</cp:revision>
  <dcterms:created xsi:type="dcterms:W3CDTF">2022-03-17T20:44:43Z</dcterms:created>
  <dcterms:modified xsi:type="dcterms:W3CDTF">2022-09-24T10:29:24Z</dcterms:modified>
</cp:coreProperties>
</file>