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7" r:id="rId3"/>
    <p:sldId id="268" r:id="rId4"/>
    <p:sldId id="265" r:id="rId5"/>
    <p:sldId id="264" r:id="rId6"/>
    <p:sldId id="297" r:id="rId7"/>
    <p:sldId id="266" r:id="rId8"/>
    <p:sldId id="271" r:id="rId9"/>
    <p:sldId id="260" r:id="rId10"/>
    <p:sldId id="294" r:id="rId11"/>
    <p:sldId id="296" r:id="rId12"/>
    <p:sldId id="261" r:id="rId13"/>
    <p:sldId id="272" r:id="rId14"/>
    <p:sldId id="273" r:id="rId15"/>
    <p:sldId id="274" r:id="rId16"/>
    <p:sldId id="291" r:id="rId17"/>
    <p:sldId id="275" r:id="rId18"/>
    <p:sldId id="286" r:id="rId19"/>
    <p:sldId id="279" r:id="rId20"/>
    <p:sldId id="290" r:id="rId21"/>
    <p:sldId id="262" r:id="rId22"/>
    <p:sldId id="26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F0971-C803-4D48-BBC6-0BC9AC6E2B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6DBF94-710C-473F-A13E-84322A60F49A}">
      <dgm:prSet/>
      <dgm:spPr/>
      <dgm:t>
        <a:bodyPr/>
        <a:lstStyle/>
        <a:p>
          <a:r>
            <a:rPr lang="ru-RU" b="1" baseline="0" dirty="0"/>
            <a:t>Для пассивного усвоения необходимо, чтобы учащийся:</a:t>
          </a:r>
        </a:p>
      </dgm:t>
    </dgm:pt>
    <dgm:pt modelId="{2A8C3E99-B75A-467F-ADCE-800A74E893FD}" type="parTrans" cxnId="{C135CCE9-1A2D-4705-8372-CC8BD2D407BD}">
      <dgm:prSet/>
      <dgm:spPr/>
      <dgm:t>
        <a:bodyPr/>
        <a:lstStyle/>
        <a:p>
          <a:endParaRPr lang="en-US"/>
        </a:p>
      </dgm:t>
    </dgm:pt>
    <dgm:pt modelId="{719162A8-7E32-411B-90D2-85587C383A81}" type="sibTrans" cxnId="{C135CCE9-1A2D-4705-8372-CC8BD2D407BD}">
      <dgm:prSet phldrT="01"/>
      <dgm:spPr/>
      <dgm:t>
        <a:bodyPr/>
        <a:lstStyle/>
        <a:p>
          <a:endParaRPr lang="en-US"/>
        </a:p>
      </dgm:t>
    </dgm:pt>
    <dgm:pt modelId="{EE619FFD-B9A1-41C2-9633-11258854503A}">
      <dgm:prSet/>
      <dgm:spPr/>
      <dgm:t>
        <a:bodyPr/>
        <a:lstStyle/>
        <a:p>
          <a:r>
            <a:rPr lang="ru-RU" b="1" baseline="0" dirty="0"/>
            <a:t>а)</a:t>
          </a:r>
          <a:r>
            <a:rPr lang="cs-CZ" b="1" baseline="0" dirty="0"/>
            <a:t> </a:t>
          </a:r>
          <a:r>
            <a:rPr lang="ru-RU" b="1" baseline="0" dirty="0"/>
            <a:t>осознал форму и функцию данного грамматического явления;</a:t>
          </a:r>
        </a:p>
      </dgm:t>
    </dgm:pt>
    <dgm:pt modelId="{823E8A90-70A5-4DE5-83DB-DEC765F84936}" type="parTrans" cxnId="{8AE6BBBE-4406-487E-9DB0-9206AA652514}">
      <dgm:prSet/>
      <dgm:spPr/>
      <dgm:t>
        <a:bodyPr/>
        <a:lstStyle/>
        <a:p>
          <a:endParaRPr lang="en-US"/>
        </a:p>
      </dgm:t>
    </dgm:pt>
    <dgm:pt modelId="{586DA9C8-E0D2-4E15-9CDF-99CA831C031A}" type="sibTrans" cxnId="{8AE6BBBE-4406-487E-9DB0-9206AA652514}">
      <dgm:prSet phldrT="02"/>
      <dgm:spPr/>
      <dgm:t>
        <a:bodyPr/>
        <a:lstStyle/>
        <a:p>
          <a:endParaRPr lang="en-US"/>
        </a:p>
      </dgm:t>
    </dgm:pt>
    <dgm:pt modelId="{097C9F5F-AB8D-4D30-9CC5-93EFDD4418A1}">
      <dgm:prSet/>
      <dgm:spPr/>
      <dgm:t>
        <a:bodyPr/>
        <a:lstStyle/>
        <a:p>
          <a:r>
            <a:rPr lang="ru-RU" b="1" baseline="0"/>
            <a:t>б) выучил в качестве образца предложение, содержащее данное явление;</a:t>
          </a:r>
        </a:p>
      </dgm:t>
    </dgm:pt>
    <dgm:pt modelId="{616938AC-67B3-446F-8A0A-934907102ECE}" type="parTrans" cxnId="{F3ED845F-88E2-4FB8-86DD-78A8C0718F62}">
      <dgm:prSet/>
      <dgm:spPr/>
      <dgm:t>
        <a:bodyPr/>
        <a:lstStyle/>
        <a:p>
          <a:endParaRPr lang="en-US"/>
        </a:p>
      </dgm:t>
    </dgm:pt>
    <dgm:pt modelId="{137D241A-3E5D-4118-8E8C-BE54301C99B7}" type="sibTrans" cxnId="{F3ED845F-88E2-4FB8-86DD-78A8C0718F62}">
      <dgm:prSet phldrT="03"/>
      <dgm:spPr/>
      <dgm:t>
        <a:bodyPr/>
        <a:lstStyle/>
        <a:p>
          <a:endParaRPr lang="en-US"/>
        </a:p>
      </dgm:t>
    </dgm:pt>
    <dgm:pt modelId="{4B5ABDC2-C987-4110-BFC7-2F1D994B0F4A}">
      <dgm:prSet/>
      <dgm:spPr/>
      <dgm:t>
        <a:bodyPr/>
        <a:lstStyle/>
        <a:p>
          <a:r>
            <a:rPr lang="ru-RU" b="1" baseline="0"/>
            <a:t>в) встречал данное явление в текстах для чтения и аудирования. </a:t>
          </a:r>
        </a:p>
      </dgm:t>
    </dgm:pt>
    <dgm:pt modelId="{E4476C46-58A4-4460-9339-93EC7F147A79}" type="parTrans" cxnId="{A2D9CDA6-6406-41E4-B15E-51E2FC33BEA4}">
      <dgm:prSet/>
      <dgm:spPr/>
      <dgm:t>
        <a:bodyPr/>
        <a:lstStyle/>
        <a:p>
          <a:endParaRPr lang="en-US"/>
        </a:p>
      </dgm:t>
    </dgm:pt>
    <dgm:pt modelId="{6C998A2D-83E2-4595-8961-6A6A7526A463}" type="sibTrans" cxnId="{A2D9CDA6-6406-41E4-B15E-51E2FC33BEA4}">
      <dgm:prSet phldrT="04"/>
      <dgm:spPr/>
      <dgm:t>
        <a:bodyPr/>
        <a:lstStyle/>
        <a:p>
          <a:endParaRPr lang="en-US"/>
        </a:p>
      </dgm:t>
    </dgm:pt>
    <dgm:pt modelId="{C0CCEDB1-FA9C-415F-A4C4-9C5003E335D2}" type="pres">
      <dgm:prSet presAssocID="{DDCF0971-C803-4D48-BBC6-0BC9AC6E2B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B99B-0D5A-4588-8F96-57F5FF83248F}" type="pres">
      <dgm:prSet presAssocID="{AB6DBF94-710C-473F-A13E-84322A60F49A}" presName="thickLine" presStyleLbl="alignNode1" presStyleIdx="0" presStyleCnt="4"/>
      <dgm:spPr/>
    </dgm:pt>
    <dgm:pt modelId="{81840732-E7CC-40AB-AEC7-84C6BC27DA2E}" type="pres">
      <dgm:prSet presAssocID="{AB6DBF94-710C-473F-A13E-84322A60F49A}" presName="horz1" presStyleCnt="0"/>
      <dgm:spPr/>
    </dgm:pt>
    <dgm:pt modelId="{54932C0F-680A-435D-A567-27B2E234C6F6}" type="pres">
      <dgm:prSet presAssocID="{AB6DBF94-710C-473F-A13E-84322A60F49A}" presName="tx1" presStyleLbl="revTx" presStyleIdx="0" presStyleCnt="4"/>
      <dgm:spPr/>
      <dgm:t>
        <a:bodyPr/>
        <a:lstStyle/>
        <a:p>
          <a:endParaRPr lang="ru-RU"/>
        </a:p>
      </dgm:t>
    </dgm:pt>
    <dgm:pt modelId="{27E84A08-3C53-4B7B-ADC5-D3D085095CFF}" type="pres">
      <dgm:prSet presAssocID="{AB6DBF94-710C-473F-A13E-84322A60F49A}" presName="vert1" presStyleCnt="0"/>
      <dgm:spPr/>
    </dgm:pt>
    <dgm:pt modelId="{F6031DEC-123A-431C-872B-C032665B5A18}" type="pres">
      <dgm:prSet presAssocID="{EE619FFD-B9A1-41C2-9633-11258854503A}" presName="thickLine" presStyleLbl="alignNode1" presStyleIdx="1" presStyleCnt="4"/>
      <dgm:spPr/>
    </dgm:pt>
    <dgm:pt modelId="{AED1CD08-1460-4BCB-A360-2742FA321810}" type="pres">
      <dgm:prSet presAssocID="{EE619FFD-B9A1-41C2-9633-11258854503A}" presName="horz1" presStyleCnt="0"/>
      <dgm:spPr/>
    </dgm:pt>
    <dgm:pt modelId="{1EE44966-547D-4B66-8A55-D2DD70117235}" type="pres">
      <dgm:prSet presAssocID="{EE619FFD-B9A1-41C2-9633-11258854503A}" presName="tx1" presStyleLbl="revTx" presStyleIdx="1" presStyleCnt="4"/>
      <dgm:spPr/>
      <dgm:t>
        <a:bodyPr/>
        <a:lstStyle/>
        <a:p>
          <a:endParaRPr lang="ru-RU"/>
        </a:p>
      </dgm:t>
    </dgm:pt>
    <dgm:pt modelId="{4D734654-DEC9-47D2-8FBB-1E080BED0223}" type="pres">
      <dgm:prSet presAssocID="{EE619FFD-B9A1-41C2-9633-11258854503A}" presName="vert1" presStyleCnt="0"/>
      <dgm:spPr/>
    </dgm:pt>
    <dgm:pt modelId="{8F928EE2-EDAA-425F-8257-9841CD4CF7E6}" type="pres">
      <dgm:prSet presAssocID="{097C9F5F-AB8D-4D30-9CC5-93EFDD4418A1}" presName="thickLine" presStyleLbl="alignNode1" presStyleIdx="2" presStyleCnt="4"/>
      <dgm:spPr/>
    </dgm:pt>
    <dgm:pt modelId="{090D91C4-C380-48FD-B1B3-1D2BE4C6870D}" type="pres">
      <dgm:prSet presAssocID="{097C9F5F-AB8D-4D30-9CC5-93EFDD4418A1}" presName="horz1" presStyleCnt="0"/>
      <dgm:spPr/>
    </dgm:pt>
    <dgm:pt modelId="{D01338D4-7F09-4EBD-8EA1-88DD43845BF7}" type="pres">
      <dgm:prSet presAssocID="{097C9F5F-AB8D-4D30-9CC5-93EFDD4418A1}" presName="tx1" presStyleLbl="revTx" presStyleIdx="2" presStyleCnt="4"/>
      <dgm:spPr/>
      <dgm:t>
        <a:bodyPr/>
        <a:lstStyle/>
        <a:p>
          <a:endParaRPr lang="ru-RU"/>
        </a:p>
      </dgm:t>
    </dgm:pt>
    <dgm:pt modelId="{789C305A-F2FC-4E1F-BD1F-C200FAD6703F}" type="pres">
      <dgm:prSet presAssocID="{097C9F5F-AB8D-4D30-9CC5-93EFDD4418A1}" presName="vert1" presStyleCnt="0"/>
      <dgm:spPr/>
    </dgm:pt>
    <dgm:pt modelId="{B7EA18F4-FB06-42AD-A67C-98D587EDD779}" type="pres">
      <dgm:prSet presAssocID="{4B5ABDC2-C987-4110-BFC7-2F1D994B0F4A}" presName="thickLine" presStyleLbl="alignNode1" presStyleIdx="3" presStyleCnt="4"/>
      <dgm:spPr/>
    </dgm:pt>
    <dgm:pt modelId="{1B497DCE-064B-45E5-A050-C34BFB21E51C}" type="pres">
      <dgm:prSet presAssocID="{4B5ABDC2-C987-4110-BFC7-2F1D994B0F4A}" presName="horz1" presStyleCnt="0"/>
      <dgm:spPr/>
    </dgm:pt>
    <dgm:pt modelId="{C218F5D0-93B7-467A-9891-0A8E15250DBD}" type="pres">
      <dgm:prSet presAssocID="{4B5ABDC2-C987-4110-BFC7-2F1D994B0F4A}" presName="tx1" presStyleLbl="revTx" presStyleIdx="3" presStyleCnt="4"/>
      <dgm:spPr/>
      <dgm:t>
        <a:bodyPr/>
        <a:lstStyle/>
        <a:p>
          <a:endParaRPr lang="ru-RU"/>
        </a:p>
      </dgm:t>
    </dgm:pt>
    <dgm:pt modelId="{5ED67002-7870-4791-85AC-88F3784D39CE}" type="pres">
      <dgm:prSet presAssocID="{4B5ABDC2-C987-4110-BFC7-2F1D994B0F4A}" presName="vert1" presStyleCnt="0"/>
      <dgm:spPr/>
    </dgm:pt>
  </dgm:ptLst>
  <dgm:cxnLst>
    <dgm:cxn modelId="{A2D9CDA6-6406-41E4-B15E-51E2FC33BEA4}" srcId="{DDCF0971-C803-4D48-BBC6-0BC9AC6E2BC4}" destId="{4B5ABDC2-C987-4110-BFC7-2F1D994B0F4A}" srcOrd="3" destOrd="0" parTransId="{E4476C46-58A4-4460-9339-93EC7F147A79}" sibTransId="{6C998A2D-83E2-4595-8961-6A6A7526A463}"/>
    <dgm:cxn modelId="{F7EA2F4D-9280-4A13-8E24-8F57BFC8FC99}" type="presOf" srcId="{EE619FFD-B9A1-41C2-9633-11258854503A}" destId="{1EE44966-547D-4B66-8A55-D2DD70117235}" srcOrd="0" destOrd="0" presId="urn:microsoft.com/office/officeart/2008/layout/LinedList"/>
    <dgm:cxn modelId="{8AE6BBBE-4406-487E-9DB0-9206AA652514}" srcId="{DDCF0971-C803-4D48-BBC6-0BC9AC6E2BC4}" destId="{EE619FFD-B9A1-41C2-9633-11258854503A}" srcOrd="1" destOrd="0" parTransId="{823E8A90-70A5-4DE5-83DB-DEC765F84936}" sibTransId="{586DA9C8-E0D2-4E15-9CDF-99CA831C031A}"/>
    <dgm:cxn modelId="{EB1BE949-49BF-4034-BF2F-86CB8F5FCF0F}" type="presOf" srcId="{097C9F5F-AB8D-4D30-9CC5-93EFDD4418A1}" destId="{D01338D4-7F09-4EBD-8EA1-88DD43845BF7}" srcOrd="0" destOrd="0" presId="urn:microsoft.com/office/officeart/2008/layout/LinedList"/>
    <dgm:cxn modelId="{C7BAA1D9-0337-4964-BFB5-53EF7B39C915}" type="presOf" srcId="{AB6DBF94-710C-473F-A13E-84322A60F49A}" destId="{54932C0F-680A-435D-A567-27B2E234C6F6}" srcOrd="0" destOrd="0" presId="urn:microsoft.com/office/officeart/2008/layout/LinedList"/>
    <dgm:cxn modelId="{A35D9495-0CDF-4CFB-9ADA-B665D0A42A45}" type="presOf" srcId="{4B5ABDC2-C987-4110-BFC7-2F1D994B0F4A}" destId="{C218F5D0-93B7-467A-9891-0A8E15250DBD}" srcOrd="0" destOrd="0" presId="urn:microsoft.com/office/officeart/2008/layout/LinedList"/>
    <dgm:cxn modelId="{42BC2ED0-B920-40AD-9BA4-3BEF327EB46F}" type="presOf" srcId="{DDCF0971-C803-4D48-BBC6-0BC9AC6E2BC4}" destId="{C0CCEDB1-FA9C-415F-A4C4-9C5003E335D2}" srcOrd="0" destOrd="0" presId="urn:microsoft.com/office/officeart/2008/layout/LinedList"/>
    <dgm:cxn modelId="{F3ED845F-88E2-4FB8-86DD-78A8C0718F62}" srcId="{DDCF0971-C803-4D48-BBC6-0BC9AC6E2BC4}" destId="{097C9F5F-AB8D-4D30-9CC5-93EFDD4418A1}" srcOrd="2" destOrd="0" parTransId="{616938AC-67B3-446F-8A0A-934907102ECE}" sibTransId="{137D241A-3E5D-4118-8E8C-BE54301C99B7}"/>
    <dgm:cxn modelId="{C135CCE9-1A2D-4705-8372-CC8BD2D407BD}" srcId="{DDCF0971-C803-4D48-BBC6-0BC9AC6E2BC4}" destId="{AB6DBF94-710C-473F-A13E-84322A60F49A}" srcOrd="0" destOrd="0" parTransId="{2A8C3E99-B75A-467F-ADCE-800A74E893FD}" sibTransId="{719162A8-7E32-411B-90D2-85587C383A81}"/>
    <dgm:cxn modelId="{8D9C3072-0F25-44B1-8673-029C2F2192F6}" type="presParOf" srcId="{C0CCEDB1-FA9C-415F-A4C4-9C5003E335D2}" destId="{D7B6B99B-0D5A-4588-8F96-57F5FF83248F}" srcOrd="0" destOrd="0" presId="urn:microsoft.com/office/officeart/2008/layout/LinedList"/>
    <dgm:cxn modelId="{E792669B-5A9E-48BF-976C-1116C7143DE1}" type="presParOf" srcId="{C0CCEDB1-FA9C-415F-A4C4-9C5003E335D2}" destId="{81840732-E7CC-40AB-AEC7-84C6BC27DA2E}" srcOrd="1" destOrd="0" presId="urn:microsoft.com/office/officeart/2008/layout/LinedList"/>
    <dgm:cxn modelId="{7D93DB6F-091A-4FDC-B311-8A2487A6EC96}" type="presParOf" srcId="{81840732-E7CC-40AB-AEC7-84C6BC27DA2E}" destId="{54932C0F-680A-435D-A567-27B2E234C6F6}" srcOrd="0" destOrd="0" presId="urn:microsoft.com/office/officeart/2008/layout/LinedList"/>
    <dgm:cxn modelId="{7B7AC027-81DB-44A5-A1B4-D24B3ABF21FA}" type="presParOf" srcId="{81840732-E7CC-40AB-AEC7-84C6BC27DA2E}" destId="{27E84A08-3C53-4B7B-ADC5-D3D085095CFF}" srcOrd="1" destOrd="0" presId="urn:microsoft.com/office/officeart/2008/layout/LinedList"/>
    <dgm:cxn modelId="{BD430772-798F-484E-90DC-BBCEFF90103B}" type="presParOf" srcId="{C0CCEDB1-FA9C-415F-A4C4-9C5003E335D2}" destId="{F6031DEC-123A-431C-872B-C032665B5A18}" srcOrd="2" destOrd="0" presId="urn:microsoft.com/office/officeart/2008/layout/LinedList"/>
    <dgm:cxn modelId="{EEE0A564-80FF-4D5E-9AF4-7E90582BD2A6}" type="presParOf" srcId="{C0CCEDB1-FA9C-415F-A4C4-9C5003E335D2}" destId="{AED1CD08-1460-4BCB-A360-2742FA321810}" srcOrd="3" destOrd="0" presId="urn:microsoft.com/office/officeart/2008/layout/LinedList"/>
    <dgm:cxn modelId="{2093504C-1FD1-4CDA-9550-E2CB04519325}" type="presParOf" srcId="{AED1CD08-1460-4BCB-A360-2742FA321810}" destId="{1EE44966-547D-4B66-8A55-D2DD70117235}" srcOrd="0" destOrd="0" presId="urn:microsoft.com/office/officeart/2008/layout/LinedList"/>
    <dgm:cxn modelId="{6E999918-F9ED-40A7-9DCB-FE69C69845D8}" type="presParOf" srcId="{AED1CD08-1460-4BCB-A360-2742FA321810}" destId="{4D734654-DEC9-47D2-8FBB-1E080BED0223}" srcOrd="1" destOrd="0" presId="urn:microsoft.com/office/officeart/2008/layout/LinedList"/>
    <dgm:cxn modelId="{F90B3304-E337-4062-B5A1-491806735CB9}" type="presParOf" srcId="{C0CCEDB1-FA9C-415F-A4C4-9C5003E335D2}" destId="{8F928EE2-EDAA-425F-8257-9841CD4CF7E6}" srcOrd="4" destOrd="0" presId="urn:microsoft.com/office/officeart/2008/layout/LinedList"/>
    <dgm:cxn modelId="{3648EE40-D690-4E5C-855D-175048FA1DA5}" type="presParOf" srcId="{C0CCEDB1-FA9C-415F-A4C4-9C5003E335D2}" destId="{090D91C4-C380-48FD-B1B3-1D2BE4C6870D}" srcOrd="5" destOrd="0" presId="urn:microsoft.com/office/officeart/2008/layout/LinedList"/>
    <dgm:cxn modelId="{90C0C74D-1A21-4E70-B245-8F82E527F033}" type="presParOf" srcId="{090D91C4-C380-48FD-B1B3-1D2BE4C6870D}" destId="{D01338D4-7F09-4EBD-8EA1-88DD43845BF7}" srcOrd="0" destOrd="0" presId="urn:microsoft.com/office/officeart/2008/layout/LinedList"/>
    <dgm:cxn modelId="{85647C4B-2E77-48C0-ABEF-509FDF1CCD15}" type="presParOf" srcId="{090D91C4-C380-48FD-B1B3-1D2BE4C6870D}" destId="{789C305A-F2FC-4E1F-BD1F-C200FAD6703F}" srcOrd="1" destOrd="0" presId="urn:microsoft.com/office/officeart/2008/layout/LinedList"/>
    <dgm:cxn modelId="{7E228D69-18F6-453B-803C-1F5FB43B3A13}" type="presParOf" srcId="{C0CCEDB1-FA9C-415F-A4C4-9C5003E335D2}" destId="{B7EA18F4-FB06-42AD-A67C-98D587EDD779}" srcOrd="6" destOrd="0" presId="urn:microsoft.com/office/officeart/2008/layout/LinedList"/>
    <dgm:cxn modelId="{09B0B526-9866-42FF-9300-DE0ADB69120A}" type="presParOf" srcId="{C0CCEDB1-FA9C-415F-A4C4-9C5003E335D2}" destId="{1B497DCE-064B-45E5-A050-C34BFB21E51C}" srcOrd="7" destOrd="0" presId="urn:microsoft.com/office/officeart/2008/layout/LinedList"/>
    <dgm:cxn modelId="{A68235E1-521F-4BEC-A073-1A98B4DC258C}" type="presParOf" srcId="{1B497DCE-064B-45E5-A050-C34BFB21E51C}" destId="{C218F5D0-93B7-467A-9891-0A8E15250DBD}" srcOrd="0" destOrd="0" presId="urn:microsoft.com/office/officeart/2008/layout/LinedList"/>
    <dgm:cxn modelId="{72B3A784-CCF8-4A87-A34E-F9410DE1D338}" type="presParOf" srcId="{1B497DCE-064B-45E5-A050-C34BFB21E51C}" destId="{5ED67002-7870-4791-85AC-88F3784D39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51C869-4644-4C06-BFF5-6575D525886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612C34-64EE-48B5-BE3B-AA76AC2B9567}">
      <dgm:prSet/>
      <dgm:spPr>
        <a:noFill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Это совокупность грамматических средств, которые предназначены для усвоения на определённом уровне обучения иностранному языку. </a:t>
          </a:r>
          <a:endParaRPr lang="en-US" dirty="0">
            <a:solidFill>
              <a:schemeClr val="tx1"/>
            </a:solidFill>
          </a:endParaRPr>
        </a:p>
      </dgm:t>
    </dgm:pt>
    <dgm:pt modelId="{9FF22FC1-6239-4077-B13B-2DECB316AFCE}" type="parTrans" cxnId="{61D105EC-F452-4C55-B287-C2BA656FD26D}">
      <dgm:prSet/>
      <dgm:spPr/>
      <dgm:t>
        <a:bodyPr/>
        <a:lstStyle/>
        <a:p>
          <a:endParaRPr lang="en-US"/>
        </a:p>
      </dgm:t>
    </dgm:pt>
    <dgm:pt modelId="{28AB51CE-AE41-4E74-B11C-610D13E6BB74}" type="sibTrans" cxnId="{61D105EC-F452-4C55-B287-C2BA656FD26D}">
      <dgm:prSet/>
      <dgm:spPr/>
      <dgm:t>
        <a:bodyPr/>
        <a:lstStyle/>
        <a:p>
          <a:endParaRPr lang="en-US"/>
        </a:p>
      </dgm:t>
    </dgm:pt>
    <dgm:pt modelId="{CDD69F85-A66F-4D21-B9E4-8150DF3E7BFA}">
      <dgm:prSet/>
      <dgm:spPr/>
      <dgm:t>
        <a:bodyPr/>
        <a:lstStyle/>
        <a:p>
          <a:r>
            <a:rPr lang="ru-RU" dirty="0"/>
            <a:t>Активный грамматический минимум</a:t>
          </a:r>
          <a:endParaRPr lang="en-US" dirty="0"/>
        </a:p>
      </dgm:t>
    </dgm:pt>
    <dgm:pt modelId="{75EA4890-43DA-4C99-8352-C26AE314F71C}" type="parTrans" cxnId="{C1A0E3F9-E2A8-4C86-BBC7-F0FBE12675AA}">
      <dgm:prSet/>
      <dgm:spPr/>
      <dgm:t>
        <a:bodyPr/>
        <a:lstStyle/>
        <a:p>
          <a:endParaRPr lang="en-US"/>
        </a:p>
      </dgm:t>
    </dgm:pt>
    <dgm:pt modelId="{C5C471BF-D441-48F7-8F34-6BA6511C5AEC}" type="sibTrans" cxnId="{C1A0E3F9-E2A8-4C86-BBC7-F0FBE12675AA}">
      <dgm:prSet/>
      <dgm:spPr/>
      <dgm:t>
        <a:bodyPr/>
        <a:lstStyle/>
        <a:p>
          <a:endParaRPr lang="en-US"/>
        </a:p>
      </dgm:t>
    </dgm:pt>
    <dgm:pt modelId="{7BD5AADD-E382-4213-8F69-4968AB23ADE0}">
      <dgm:prSet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dirty="0"/>
            <a:t>Под активным грамматическим минимумом понимаются те грамматические явления, которые предназначены для употребления в говорении и письменной речи</a:t>
          </a:r>
          <a:endParaRPr lang="en-US" dirty="0"/>
        </a:p>
      </dgm:t>
    </dgm:pt>
    <dgm:pt modelId="{AC58291D-B949-4500-B33D-44417B803871}" type="parTrans" cxnId="{074982F3-23C4-45D4-B966-CB2689C7EA23}">
      <dgm:prSet/>
      <dgm:spPr/>
      <dgm:t>
        <a:bodyPr/>
        <a:lstStyle/>
        <a:p>
          <a:endParaRPr lang="en-US"/>
        </a:p>
      </dgm:t>
    </dgm:pt>
    <dgm:pt modelId="{19D5A379-F87C-47CA-8EFB-9727A4690512}" type="sibTrans" cxnId="{074982F3-23C4-45D4-B966-CB2689C7EA23}">
      <dgm:prSet/>
      <dgm:spPr/>
      <dgm:t>
        <a:bodyPr/>
        <a:lstStyle/>
        <a:p>
          <a:endParaRPr lang="en-US"/>
        </a:p>
      </dgm:t>
    </dgm:pt>
    <dgm:pt modelId="{1D9C5A83-EDFC-4892-81A5-58DA863FA200}">
      <dgm:prSet/>
      <dgm:spPr/>
      <dgm:t>
        <a:bodyPr/>
        <a:lstStyle/>
        <a:p>
          <a:r>
            <a:rPr lang="ru-RU"/>
            <a:t>Пассивный грамматический минимум</a:t>
          </a:r>
          <a:endParaRPr lang="en-US"/>
        </a:p>
      </dgm:t>
    </dgm:pt>
    <dgm:pt modelId="{DF819614-2929-4F46-85C7-7291A7A9307F}" type="parTrans" cxnId="{58A223A4-D3AF-4BC9-8E77-B7070EC803BA}">
      <dgm:prSet/>
      <dgm:spPr/>
      <dgm:t>
        <a:bodyPr/>
        <a:lstStyle/>
        <a:p>
          <a:endParaRPr lang="en-US"/>
        </a:p>
      </dgm:t>
    </dgm:pt>
    <dgm:pt modelId="{9C4E2F6B-EC20-4FC0-88EA-CABAC26954C4}" type="sibTrans" cxnId="{58A223A4-D3AF-4BC9-8E77-B7070EC803BA}">
      <dgm:prSet/>
      <dgm:spPr/>
      <dgm:t>
        <a:bodyPr/>
        <a:lstStyle/>
        <a:p>
          <a:endParaRPr lang="en-US"/>
        </a:p>
      </dgm:t>
    </dgm:pt>
    <dgm:pt modelId="{A62F9607-3B1A-40D6-B2E7-BC63E4ED5E96}">
      <dgm:prSet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dirty="0"/>
            <a:t>Под пассивным грамматическим минимумом понимаются те явления, которые учащиеся могут узнавать и понимать в тексте.</a:t>
          </a:r>
          <a:endParaRPr lang="en-US" dirty="0"/>
        </a:p>
      </dgm:t>
    </dgm:pt>
    <dgm:pt modelId="{4D9608B5-2253-4295-B93E-1FED63D88DE4}" type="parTrans" cxnId="{B3596652-4592-4500-A9BA-6B37804133CB}">
      <dgm:prSet/>
      <dgm:spPr/>
      <dgm:t>
        <a:bodyPr/>
        <a:lstStyle/>
        <a:p>
          <a:endParaRPr lang="en-US"/>
        </a:p>
      </dgm:t>
    </dgm:pt>
    <dgm:pt modelId="{7D4695CF-C06E-4746-906B-6FDAA51B8707}" type="sibTrans" cxnId="{B3596652-4592-4500-A9BA-6B37804133CB}">
      <dgm:prSet/>
      <dgm:spPr/>
      <dgm:t>
        <a:bodyPr/>
        <a:lstStyle/>
        <a:p>
          <a:endParaRPr lang="en-US"/>
        </a:p>
      </dgm:t>
    </dgm:pt>
    <dgm:pt modelId="{36AB589B-DEBD-48F0-BA39-96B67BA83AB7}" type="pres">
      <dgm:prSet presAssocID="{5351C869-4644-4C06-BFF5-6575D52588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9BCDF2-12E6-49A3-8B1E-62E36CFFA1B1}" type="pres">
      <dgm:prSet presAssocID="{43612C34-64EE-48B5-BE3B-AA76AC2B9567}" presName="linNode" presStyleCnt="0"/>
      <dgm:spPr/>
    </dgm:pt>
    <dgm:pt modelId="{7EF5C83A-5BF3-4FE2-96C6-B2DF134BD3E1}" type="pres">
      <dgm:prSet presAssocID="{43612C34-64EE-48B5-BE3B-AA76AC2B9567}" presName="parentText" presStyleLbl="node1" presStyleIdx="0" presStyleCnt="3" custScaleX="277778" custScaleY="100303" custLinFactNeighborX="2487" custLinFactNeighborY="-131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6DD29-25A8-43FB-8034-803943AB9314}" type="pres">
      <dgm:prSet presAssocID="{28AB51CE-AE41-4E74-B11C-610D13E6BB74}" presName="sp" presStyleCnt="0"/>
      <dgm:spPr/>
    </dgm:pt>
    <dgm:pt modelId="{36E91736-3090-414F-9466-C1545C79322F}" type="pres">
      <dgm:prSet presAssocID="{CDD69F85-A66F-4D21-B9E4-8150DF3E7BFA}" presName="linNode" presStyleCnt="0"/>
      <dgm:spPr/>
    </dgm:pt>
    <dgm:pt modelId="{08E61AD7-F3DA-4726-A11C-55F55BC78989}" type="pres">
      <dgm:prSet presAssocID="{CDD69F85-A66F-4D21-B9E4-8150DF3E7B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FE328-EBE6-419B-9B69-7E25DBFDAA80}" type="pres">
      <dgm:prSet presAssocID="{CDD69F85-A66F-4D21-B9E4-8150DF3E7BF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EFA55-02E3-42A6-A0DC-F83E3DAEDA9E}" type="pres">
      <dgm:prSet presAssocID="{C5C471BF-D441-48F7-8F34-6BA6511C5AEC}" presName="sp" presStyleCnt="0"/>
      <dgm:spPr/>
    </dgm:pt>
    <dgm:pt modelId="{EBDD390B-BD4A-412A-B7D8-088E1F9B5EF1}" type="pres">
      <dgm:prSet presAssocID="{1D9C5A83-EDFC-4892-81A5-58DA863FA200}" presName="linNode" presStyleCnt="0"/>
      <dgm:spPr/>
    </dgm:pt>
    <dgm:pt modelId="{7157AA3D-7450-4863-863B-DAAC7E08EEB5}" type="pres">
      <dgm:prSet presAssocID="{1D9C5A83-EDFC-4892-81A5-58DA863FA20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B10E7-B283-4C8C-85CF-084D6E8376B8}" type="pres">
      <dgm:prSet presAssocID="{1D9C5A83-EDFC-4892-81A5-58DA863FA20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982F3-23C4-45D4-B966-CB2689C7EA23}" srcId="{CDD69F85-A66F-4D21-B9E4-8150DF3E7BFA}" destId="{7BD5AADD-E382-4213-8F69-4968AB23ADE0}" srcOrd="0" destOrd="0" parTransId="{AC58291D-B949-4500-B33D-44417B803871}" sibTransId="{19D5A379-F87C-47CA-8EFB-9727A4690512}"/>
    <dgm:cxn modelId="{B3596652-4592-4500-A9BA-6B37804133CB}" srcId="{1D9C5A83-EDFC-4892-81A5-58DA863FA200}" destId="{A62F9607-3B1A-40D6-B2E7-BC63E4ED5E96}" srcOrd="0" destOrd="0" parTransId="{4D9608B5-2253-4295-B93E-1FED63D88DE4}" sibTransId="{7D4695CF-C06E-4746-906B-6FDAA51B8707}"/>
    <dgm:cxn modelId="{C1A0E3F9-E2A8-4C86-BBC7-F0FBE12675AA}" srcId="{5351C869-4644-4C06-BFF5-6575D5258869}" destId="{CDD69F85-A66F-4D21-B9E4-8150DF3E7BFA}" srcOrd="1" destOrd="0" parTransId="{75EA4890-43DA-4C99-8352-C26AE314F71C}" sibTransId="{C5C471BF-D441-48F7-8F34-6BA6511C5AEC}"/>
    <dgm:cxn modelId="{69763C1E-4868-4ED3-A62C-049DDD65B8D8}" type="presOf" srcId="{7BD5AADD-E382-4213-8F69-4968AB23ADE0}" destId="{216FE328-EBE6-419B-9B69-7E25DBFDAA80}" srcOrd="0" destOrd="0" presId="urn:microsoft.com/office/officeart/2005/8/layout/vList5"/>
    <dgm:cxn modelId="{62556745-FEE0-41AE-82C8-63E4A083A91A}" type="presOf" srcId="{CDD69F85-A66F-4D21-B9E4-8150DF3E7BFA}" destId="{08E61AD7-F3DA-4726-A11C-55F55BC78989}" srcOrd="0" destOrd="0" presId="urn:microsoft.com/office/officeart/2005/8/layout/vList5"/>
    <dgm:cxn modelId="{F088F048-BF15-4729-BF45-7DCB06BFD9D5}" type="presOf" srcId="{5351C869-4644-4C06-BFF5-6575D5258869}" destId="{36AB589B-DEBD-48F0-BA39-96B67BA83AB7}" srcOrd="0" destOrd="0" presId="urn:microsoft.com/office/officeart/2005/8/layout/vList5"/>
    <dgm:cxn modelId="{61D105EC-F452-4C55-B287-C2BA656FD26D}" srcId="{5351C869-4644-4C06-BFF5-6575D5258869}" destId="{43612C34-64EE-48B5-BE3B-AA76AC2B9567}" srcOrd="0" destOrd="0" parTransId="{9FF22FC1-6239-4077-B13B-2DECB316AFCE}" sibTransId="{28AB51CE-AE41-4E74-B11C-610D13E6BB74}"/>
    <dgm:cxn modelId="{55322AFB-5F1D-4237-A18D-002423A49C25}" type="presOf" srcId="{43612C34-64EE-48B5-BE3B-AA76AC2B9567}" destId="{7EF5C83A-5BF3-4FE2-96C6-B2DF134BD3E1}" srcOrd="0" destOrd="0" presId="urn:microsoft.com/office/officeart/2005/8/layout/vList5"/>
    <dgm:cxn modelId="{538254D9-97A2-46A5-8CCE-B87BADEB2F18}" type="presOf" srcId="{1D9C5A83-EDFC-4892-81A5-58DA863FA200}" destId="{7157AA3D-7450-4863-863B-DAAC7E08EEB5}" srcOrd="0" destOrd="0" presId="urn:microsoft.com/office/officeart/2005/8/layout/vList5"/>
    <dgm:cxn modelId="{578B1F44-0E66-428C-A0BB-D2ECE64960F7}" type="presOf" srcId="{A62F9607-3B1A-40D6-B2E7-BC63E4ED5E96}" destId="{C25B10E7-B283-4C8C-85CF-084D6E8376B8}" srcOrd="0" destOrd="0" presId="urn:microsoft.com/office/officeart/2005/8/layout/vList5"/>
    <dgm:cxn modelId="{58A223A4-D3AF-4BC9-8E77-B7070EC803BA}" srcId="{5351C869-4644-4C06-BFF5-6575D5258869}" destId="{1D9C5A83-EDFC-4892-81A5-58DA863FA200}" srcOrd="2" destOrd="0" parTransId="{DF819614-2929-4F46-85C7-7291A7A9307F}" sibTransId="{9C4E2F6B-EC20-4FC0-88EA-CABAC26954C4}"/>
    <dgm:cxn modelId="{AC6A2463-08C7-4DF2-9761-655B36CCBD3E}" type="presParOf" srcId="{36AB589B-DEBD-48F0-BA39-96B67BA83AB7}" destId="{ED9BCDF2-12E6-49A3-8B1E-62E36CFFA1B1}" srcOrd="0" destOrd="0" presId="urn:microsoft.com/office/officeart/2005/8/layout/vList5"/>
    <dgm:cxn modelId="{586451CC-A294-4FD0-A78D-0FA71B2A457F}" type="presParOf" srcId="{ED9BCDF2-12E6-49A3-8B1E-62E36CFFA1B1}" destId="{7EF5C83A-5BF3-4FE2-96C6-B2DF134BD3E1}" srcOrd="0" destOrd="0" presId="urn:microsoft.com/office/officeart/2005/8/layout/vList5"/>
    <dgm:cxn modelId="{9CA937A4-4371-4D16-B446-8B0B2E305C6B}" type="presParOf" srcId="{36AB589B-DEBD-48F0-BA39-96B67BA83AB7}" destId="{6A36DD29-25A8-43FB-8034-803943AB9314}" srcOrd="1" destOrd="0" presId="urn:microsoft.com/office/officeart/2005/8/layout/vList5"/>
    <dgm:cxn modelId="{029A484B-39D9-484C-A49A-54ACADB77016}" type="presParOf" srcId="{36AB589B-DEBD-48F0-BA39-96B67BA83AB7}" destId="{36E91736-3090-414F-9466-C1545C79322F}" srcOrd="2" destOrd="0" presId="urn:microsoft.com/office/officeart/2005/8/layout/vList5"/>
    <dgm:cxn modelId="{85FF1A1B-40F0-4970-9A4F-9E0844DE31EB}" type="presParOf" srcId="{36E91736-3090-414F-9466-C1545C79322F}" destId="{08E61AD7-F3DA-4726-A11C-55F55BC78989}" srcOrd="0" destOrd="0" presId="urn:microsoft.com/office/officeart/2005/8/layout/vList5"/>
    <dgm:cxn modelId="{5D71EFE3-5463-4C52-AF68-B0D07E59F608}" type="presParOf" srcId="{36E91736-3090-414F-9466-C1545C79322F}" destId="{216FE328-EBE6-419B-9B69-7E25DBFDAA80}" srcOrd="1" destOrd="0" presId="urn:microsoft.com/office/officeart/2005/8/layout/vList5"/>
    <dgm:cxn modelId="{30F18B1B-137E-433F-892E-8F8990270153}" type="presParOf" srcId="{36AB589B-DEBD-48F0-BA39-96B67BA83AB7}" destId="{12DEFA55-02E3-42A6-A0DC-F83E3DAEDA9E}" srcOrd="3" destOrd="0" presId="urn:microsoft.com/office/officeart/2005/8/layout/vList5"/>
    <dgm:cxn modelId="{009DB511-6307-403C-9664-8A9185CA2C61}" type="presParOf" srcId="{36AB589B-DEBD-48F0-BA39-96B67BA83AB7}" destId="{EBDD390B-BD4A-412A-B7D8-088E1F9B5EF1}" srcOrd="4" destOrd="0" presId="urn:microsoft.com/office/officeart/2005/8/layout/vList5"/>
    <dgm:cxn modelId="{9E9829A7-1D35-4312-A2A7-18660D3B83A5}" type="presParOf" srcId="{EBDD390B-BD4A-412A-B7D8-088E1F9B5EF1}" destId="{7157AA3D-7450-4863-863B-DAAC7E08EEB5}" srcOrd="0" destOrd="0" presId="urn:microsoft.com/office/officeart/2005/8/layout/vList5"/>
    <dgm:cxn modelId="{B511872A-7CCD-446E-8C8A-3C10F93AF32C}" type="presParOf" srcId="{EBDD390B-BD4A-412A-B7D8-088E1F9B5EF1}" destId="{C25B10E7-B283-4C8C-85CF-084D6E8376B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EBB16-C006-4B4A-8354-B108784F9D1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FF34EB-55EF-4EE1-9B95-EBB348D2175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Новые грамматические явления можно вводить двумя основными способами:</a:t>
          </a:r>
          <a:endParaRPr lang="en-US" dirty="0">
            <a:solidFill>
              <a:schemeClr val="tx1"/>
            </a:solidFill>
          </a:endParaRPr>
        </a:p>
      </dgm:t>
    </dgm:pt>
    <dgm:pt modelId="{01452D8F-0C41-491B-9931-8E60672E2D2A}" type="parTrans" cxnId="{EA9348FF-9CF7-489F-BC19-0B3D0E163618}">
      <dgm:prSet/>
      <dgm:spPr/>
      <dgm:t>
        <a:bodyPr/>
        <a:lstStyle/>
        <a:p>
          <a:endParaRPr lang="en-US"/>
        </a:p>
      </dgm:t>
    </dgm:pt>
    <dgm:pt modelId="{42ACAD3D-201B-4D16-AAEA-13F235AE40FF}" type="sibTrans" cxnId="{EA9348FF-9CF7-489F-BC19-0B3D0E163618}">
      <dgm:prSet/>
      <dgm:spPr/>
      <dgm:t>
        <a:bodyPr/>
        <a:lstStyle/>
        <a:p>
          <a:endParaRPr lang="en-US"/>
        </a:p>
      </dgm:t>
    </dgm:pt>
    <dgm:pt modelId="{906A6C4C-79B9-432B-BDCA-A9DBA658C1CC}">
      <dgm:prSet/>
      <dgm:spPr/>
      <dgm:t>
        <a:bodyPr/>
        <a:lstStyle/>
        <a:p>
          <a:r>
            <a:rPr lang="ru-RU"/>
            <a:t>Лексически</a:t>
          </a:r>
          <a:endParaRPr lang="en-US"/>
        </a:p>
      </dgm:t>
    </dgm:pt>
    <dgm:pt modelId="{42B1D8AD-4CC2-470C-919C-C00E44735782}" type="parTrans" cxnId="{73C586F7-4DD0-45E3-9B81-169793F719E5}">
      <dgm:prSet/>
      <dgm:spPr/>
      <dgm:t>
        <a:bodyPr/>
        <a:lstStyle/>
        <a:p>
          <a:endParaRPr lang="en-US"/>
        </a:p>
      </dgm:t>
    </dgm:pt>
    <dgm:pt modelId="{91C88E5B-A760-4E34-BB8F-49277D81AB8B}" type="sibTrans" cxnId="{73C586F7-4DD0-45E3-9B81-169793F719E5}">
      <dgm:prSet/>
      <dgm:spPr/>
      <dgm:t>
        <a:bodyPr/>
        <a:lstStyle/>
        <a:p>
          <a:endParaRPr lang="en-US"/>
        </a:p>
      </dgm:t>
    </dgm:pt>
    <dgm:pt modelId="{E638472E-FF50-40A9-B540-5EC0F23FA016}">
      <dgm:prSet/>
      <dgm:spPr/>
      <dgm:t>
        <a:bodyPr/>
        <a:lstStyle/>
        <a:p>
          <a:r>
            <a:rPr lang="ru-RU" dirty="0"/>
            <a:t>Системно</a:t>
          </a:r>
          <a:endParaRPr lang="en-US" dirty="0"/>
        </a:p>
      </dgm:t>
    </dgm:pt>
    <dgm:pt modelId="{F89AB183-4DE7-42F2-9763-3ED900ECC0DE}" type="parTrans" cxnId="{137752E7-BFBD-4AAB-B6F2-267DC160B211}">
      <dgm:prSet/>
      <dgm:spPr/>
      <dgm:t>
        <a:bodyPr/>
        <a:lstStyle/>
        <a:p>
          <a:endParaRPr lang="en-US"/>
        </a:p>
      </dgm:t>
    </dgm:pt>
    <dgm:pt modelId="{7C85016C-A8AC-4550-9D78-4EC0A470D828}" type="sibTrans" cxnId="{137752E7-BFBD-4AAB-B6F2-267DC160B211}">
      <dgm:prSet/>
      <dgm:spPr/>
      <dgm:t>
        <a:bodyPr/>
        <a:lstStyle/>
        <a:p>
          <a:endParaRPr lang="en-US"/>
        </a:p>
      </dgm:t>
    </dgm:pt>
    <dgm:pt modelId="{6B48136B-AEDE-4519-876F-76F9EE094EE7}">
      <dgm:prSet/>
      <dgm:spPr>
        <a:noFill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Выбор конкретного подхода зависит от характера явления, с которым собираемся ознакомить учащихся. </a:t>
          </a:r>
          <a:endParaRPr lang="cs-CZ" dirty="0">
            <a:solidFill>
              <a:schemeClr val="tx1"/>
            </a:solidFill>
          </a:endParaRPr>
        </a:p>
        <a:p>
          <a:r>
            <a:rPr lang="ru-RU" dirty="0">
              <a:solidFill>
                <a:schemeClr val="tx1"/>
              </a:solidFill>
            </a:rPr>
            <a:t>Новое грамматическое явление должно быть представлено на лексическом материале, который уже учащиеся знают.</a:t>
          </a:r>
          <a:endParaRPr lang="en-US" dirty="0">
            <a:solidFill>
              <a:schemeClr val="tx1"/>
            </a:solidFill>
          </a:endParaRPr>
        </a:p>
      </dgm:t>
    </dgm:pt>
    <dgm:pt modelId="{F5A9A592-4DBD-4AD6-9130-68E15715F512}" type="parTrans" cxnId="{B34D4703-4CEB-4006-9CB9-A4A622B03DAD}">
      <dgm:prSet/>
      <dgm:spPr/>
      <dgm:t>
        <a:bodyPr/>
        <a:lstStyle/>
        <a:p>
          <a:endParaRPr lang="en-US"/>
        </a:p>
      </dgm:t>
    </dgm:pt>
    <dgm:pt modelId="{267B9B09-A5D4-4BF6-961F-831E349A73B8}" type="sibTrans" cxnId="{B34D4703-4CEB-4006-9CB9-A4A622B03DAD}">
      <dgm:prSet/>
      <dgm:spPr/>
      <dgm:t>
        <a:bodyPr/>
        <a:lstStyle/>
        <a:p>
          <a:endParaRPr lang="en-US"/>
        </a:p>
      </dgm:t>
    </dgm:pt>
    <dgm:pt modelId="{ED223AF0-DE82-4399-8D30-82A642A4828F}" type="pres">
      <dgm:prSet presAssocID="{39AEBB16-C006-4B4A-8354-B108784F9D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F183D7-4AC3-48ED-8C81-EF50213C0A3A}" type="pres">
      <dgm:prSet presAssocID="{6B48136B-AEDE-4519-876F-76F9EE094EE7}" presName="boxAndChildren" presStyleCnt="0"/>
      <dgm:spPr/>
    </dgm:pt>
    <dgm:pt modelId="{C12A1FE5-E3AE-4097-9F69-CD34F3A2A87B}" type="pres">
      <dgm:prSet presAssocID="{6B48136B-AEDE-4519-876F-76F9EE094EE7}" presName="parentTextBox" presStyleLbl="node1" presStyleIdx="0" presStyleCnt="2"/>
      <dgm:spPr/>
      <dgm:t>
        <a:bodyPr/>
        <a:lstStyle/>
        <a:p>
          <a:endParaRPr lang="ru-RU"/>
        </a:p>
      </dgm:t>
    </dgm:pt>
    <dgm:pt modelId="{CD995DDB-2EF7-4571-A4FE-B23A019A25E6}" type="pres">
      <dgm:prSet presAssocID="{42ACAD3D-201B-4D16-AAEA-13F235AE40FF}" presName="sp" presStyleCnt="0"/>
      <dgm:spPr/>
    </dgm:pt>
    <dgm:pt modelId="{109CCDB6-D05D-4FE1-B4B6-586B006E6B12}" type="pres">
      <dgm:prSet presAssocID="{78FF34EB-55EF-4EE1-9B95-EBB348D2175E}" presName="arrowAndChildren" presStyleCnt="0"/>
      <dgm:spPr/>
    </dgm:pt>
    <dgm:pt modelId="{D66B4247-F3B9-49AA-BB5F-1C7C532E7FBA}" type="pres">
      <dgm:prSet presAssocID="{78FF34EB-55EF-4EE1-9B95-EBB348D2175E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6E350171-E7D6-4459-8656-DAEE4E8926C8}" type="pres">
      <dgm:prSet presAssocID="{78FF34EB-55EF-4EE1-9B95-EBB348D2175E}" presName="arrow" presStyleLbl="node1" presStyleIdx="1" presStyleCnt="2" custLinFactNeighborX="-2255" custLinFactNeighborY="-20806"/>
      <dgm:spPr/>
      <dgm:t>
        <a:bodyPr/>
        <a:lstStyle/>
        <a:p>
          <a:endParaRPr lang="ru-RU"/>
        </a:p>
      </dgm:t>
    </dgm:pt>
    <dgm:pt modelId="{347D4ED7-A821-4E79-B125-2C2EE6C25F8B}" type="pres">
      <dgm:prSet presAssocID="{78FF34EB-55EF-4EE1-9B95-EBB348D2175E}" presName="descendantArrow" presStyleCnt="0"/>
      <dgm:spPr/>
    </dgm:pt>
    <dgm:pt modelId="{64219A39-22B8-44C3-B360-22A67B56AFA2}" type="pres">
      <dgm:prSet presAssocID="{906A6C4C-79B9-432B-BDCA-A9DBA658C1CC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C2AAE-40D8-4D5F-BD4B-4C3399EAFDC2}" type="pres">
      <dgm:prSet presAssocID="{E638472E-FF50-40A9-B540-5EC0F23FA016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6D2B6-25E1-42BE-820B-E9227A08D10C}" type="presOf" srcId="{E638472E-FF50-40A9-B540-5EC0F23FA016}" destId="{519C2AAE-40D8-4D5F-BD4B-4C3399EAFDC2}" srcOrd="0" destOrd="0" presId="urn:microsoft.com/office/officeart/2005/8/layout/process4"/>
    <dgm:cxn modelId="{137752E7-BFBD-4AAB-B6F2-267DC160B211}" srcId="{78FF34EB-55EF-4EE1-9B95-EBB348D2175E}" destId="{E638472E-FF50-40A9-B540-5EC0F23FA016}" srcOrd="1" destOrd="0" parTransId="{F89AB183-4DE7-42F2-9763-3ED900ECC0DE}" sibTransId="{7C85016C-A8AC-4550-9D78-4EC0A470D828}"/>
    <dgm:cxn modelId="{73C586F7-4DD0-45E3-9B81-169793F719E5}" srcId="{78FF34EB-55EF-4EE1-9B95-EBB348D2175E}" destId="{906A6C4C-79B9-432B-BDCA-A9DBA658C1CC}" srcOrd="0" destOrd="0" parTransId="{42B1D8AD-4CC2-470C-919C-C00E44735782}" sibTransId="{91C88E5B-A760-4E34-BB8F-49277D81AB8B}"/>
    <dgm:cxn modelId="{9481C35A-733D-4477-A032-0FE9AECE1E87}" type="presOf" srcId="{6B48136B-AEDE-4519-876F-76F9EE094EE7}" destId="{C12A1FE5-E3AE-4097-9F69-CD34F3A2A87B}" srcOrd="0" destOrd="0" presId="urn:microsoft.com/office/officeart/2005/8/layout/process4"/>
    <dgm:cxn modelId="{B59B7182-683B-472A-B164-72D40F3565AB}" type="presOf" srcId="{78FF34EB-55EF-4EE1-9B95-EBB348D2175E}" destId="{6E350171-E7D6-4459-8656-DAEE4E8926C8}" srcOrd="1" destOrd="0" presId="urn:microsoft.com/office/officeart/2005/8/layout/process4"/>
    <dgm:cxn modelId="{B34D4703-4CEB-4006-9CB9-A4A622B03DAD}" srcId="{39AEBB16-C006-4B4A-8354-B108784F9D1B}" destId="{6B48136B-AEDE-4519-876F-76F9EE094EE7}" srcOrd="1" destOrd="0" parTransId="{F5A9A592-4DBD-4AD6-9130-68E15715F512}" sibTransId="{267B9B09-A5D4-4BF6-961F-831E349A73B8}"/>
    <dgm:cxn modelId="{00E0D575-F4C3-48FD-AA1E-AD4FCD4C7726}" type="presOf" srcId="{906A6C4C-79B9-432B-BDCA-A9DBA658C1CC}" destId="{64219A39-22B8-44C3-B360-22A67B56AFA2}" srcOrd="0" destOrd="0" presId="urn:microsoft.com/office/officeart/2005/8/layout/process4"/>
    <dgm:cxn modelId="{A6E3E403-6E6E-4D12-9E25-E86ED530D9A2}" type="presOf" srcId="{78FF34EB-55EF-4EE1-9B95-EBB348D2175E}" destId="{D66B4247-F3B9-49AA-BB5F-1C7C532E7FBA}" srcOrd="0" destOrd="0" presId="urn:microsoft.com/office/officeart/2005/8/layout/process4"/>
    <dgm:cxn modelId="{EA9348FF-9CF7-489F-BC19-0B3D0E163618}" srcId="{39AEBB16-C006-4B4A-8354-B108784F9D1B}" destId="{78FF34EB-55EF-4EE1-9B95-EBB348D2175E}" srcOrd="0" destOrd="0" parTransId="{01452D8F-0C41-491B-9931-8E60672E2D2A}" sibTransId="{42ACAD3D-201B-4D16-AAEA-13F235AE40FF}"/>
    <dgm:cxn modelId="{FCE1F68C-D896-45D6-860E-335FA87AA142}" type="presOf" srcId="{39AEBB16-C006-4B4A-8354-B108784F9D1B}" destId="{ED223AF0-DE82-4399-8D30-82A642A4828F}" srcOrd="0" destOrd="0" presId="urn:microsoft.com/office/officeart/2005/8/layout/process4"/>
    <dgm:cxn modelId="{DC98FEF0-EE85-4A7C-BCF5-9AD122EBD810}" type="presParOf" srcId="{ED223AF0-DE82-4399-8D30-82A642A4828F}" destId="{79F183D7-4AC3-48ED-8C81-EF50213C0A3A}" srcOrd="0" destOrd="0" presId="urn:microsoft.com/office/officeart/2005/8/layout/process4"/>
    <dgm:cxn modelId="{21BE54A3-7A16-437F-9D35-E28EEC76D2A5}" type="presParOf" srcId="{79F183D7-4AC3-48ED-8C81-EF50213C0A3A}" destId="{C12A1FE5-E3AE-4097-9F69-CD34F3A2A87B}" srcOrd="0" destOrd="0" presId="urn:microsoft.com/office/officeart/2005/8/layout/process4"/>
    <dgm:cxn modelId="{9577569F-6559-4B1D-92A2-B13B820333DA}" type="presParOf" srcId="{ED223AF0-DE82-4399-8D30-82A642A4828F}" destId="{CD995DDB-2EF7-4571-A4FE-B23A019A25E6}" srcOrd="1" destOrd="0" presId="urn:microsoft.com/office/officeart/2005/8/layout/process4"/>
    <dgm:cxn modelId="{16E1A3A6-5494-4012-A927-2393F53A17CA}" type="presParOf" srcId="{ED223AF0-DE82-4399-8D30-82A642A4828F}" destId="{109CCDB6-D05D-4FE1-B4B6-586B006E6B12}" srcOrd="2" destOrd="0" presId="urn:microsoft.com/office/officeart/2005/8/layout/process4"/>
    <dgm:cxn modelId="{73997E9D-2F80-4AE4-BB9D-AD6A47F9A53F}" type="presParOf" srcId="{109CCDB6-D05D-4FE1-B4B6-586B006E6B12}" destId="{D66B4247-F3B9-49AA-BB5F-1C7C532E7FBA}" srcOrd="0" destOrd="0" presId="urn:microsoft.com/office/officeart/2005/8/layout/process4"/>
    <dgm:cxn modelId="{124E00A2-2C39-407B-9401-1CA87169B2D2}" type="presParOf" srcId="{109CCDB6-D05D-4FE1-B4B6-586B006E6B12}" destId="{6E350171-E7D6-4459-8656-DAEE4E8926C8}" srcOrd="1" destOrd="0" presId="urn:microsoft.com/office/officeart/2005/8/layout/process4"/>
    <dgm:cxn modelId="{DA9F6295-269E-4FD0-8A08-C8C839B81DBE}" type="presParOf" srcId="{109CCDB6-D05D-4FE1-B4B6-586B006E6B12}" destId="{347D4ED7-A821-4E79-B125-2C2EE6C25F8B}" srcOrd="2" destOrd="0" presId="urn:microsoft.com/office/officeart/2005/8/layout/process4"/>
    <dgm:cxn modelId="{57939AE5-85F1-4FCF-B7C3-28EFA7DC2335}" type="presParOf" srcId="{347D4ED7-A821-4E79-B125-2C2EE6C25F8B}" destId="{64219A39-22B8-44C3-B360-22A67B56AFA2}" srcOrd="0" destOrd="0" presId="urn:microsoft.com/office/officeart/2005/8/layout/process4"/>
    <dgm:cxn modelId="{62B0B36B-B865-4797-B783-8D7ED12D1EAC}" type="presParOf" srcId="{347D4ED7-A821-4E79-B125-2C2EE6C25F8B}" destId="{519C2AAE-40D8-4D5F-BD4B-4C3399EAFDC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B99B-0D5A-4588-8F96-57F5FF83248F}">
      <dsp:nvSpPr>
        <dsp:cNvPr id="0" name=""/>
        <dsp:cNvSpPr/>
      </dsp:nvSpPr>
      <dsp:spPr>
        <a:xfrm>
          <a:off x="0" y="0"/>
          <a:ext cx="8991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32C0F-680A-435D-A567-27B2E234C6F6}">
      <dsp:nvSpPr>
        <dsp:cNvPr id="0" name=""/>
        <dsp:cNvSpPr/>
      </dsp:nvSpPr>
      <dsp:spPr>
        <a:xfrm>
          <a:off x="0" y="0"/>
          <a:ext cx="8991842" cy="43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/>
            <a:t>Для пассивного усвоения необходимо, чтобы учащийся:</a:t>
          </a:r>
        </a:p>
      </dsp:txBody>
      <dsp:txXfrm>
        <a:off x="0" y="0"/>
        <a:ext cx="8991842" cy="436038"/>
      </dsp:txXfrm>
    </dsp:sp>
    <dsp:sp modelId="{F6031DEC-123A-431C-872B-C032665B5A18}">
      <dsp:nvSpPr>
        <dsp:cNvPr id="0" name=""/>
        <dsp:cNvSpPr/>
      </dsp:nvSpPr>
      <dsp:spPr>
        <a:xfrm>
          <a:off x="0" y="436038"/>
          <a:ext cx="8991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44966-547D-4B66-8A55-D2DD70117235}">
      <dsp:nvSpPr>
        <dsp:cNvPr id="0" name=""/>
        <dsp:cNvSpPr/>
      </dsp:nvSpPr>
      <dsp:spPr>
        <a:xfrm>
          <a:off x="0" y="436038"/>
          <a:ext cx="8991842" cy="43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/>
            <a:t>а)</a:t>
          </a:r>
          <a:r>
            <a:rPr lang="cs-CZ" sz="1400" b="1" kern="1200" baseline="0" dirty="0"/>
            <a:t> </a:t>
          </a:r>
          <a:r>
            <a:rPr lang="ru-RU" sz="1400" b="1" kern="1200" baseline="0" dirty="0"/>
            <a:t>осознал форму и функцию данного грамматического явления;</a:t>
          </a:r>
        </a:p>
      </dsp:txBody>
      <dsp:txXfrm>
        <a:off x="0" y="436038"/>
        <a:ext cx="8991842" cy="436038"/>
      </dsp:txXfrm>
    </dsp:sp>
    <dsp:sp modelId="{8F928EE2-EDAA-425F-8257-9841CD4CF7E6}">
      <dsp:nvSpPr>
        <dsp:cNvPr id="0" name=""/>
        <dsp:cNvSpPr/>
      </dsp:nvSpPr>
      <dsp:spPr>
        <a:xfrm>
          <a:off x="0" y="872077"/>
          <a:ext cx="8991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338D4-7F09-4EBD-8EA1-88DD43845BF7}">
      <dsp:nvSpPr>
        <dsp:cNvPr id="0" name=""/>
        <dsp:cNvSpPr/>
      </dsp:nvSpPr>
      <dsp:spPr>
        <a:xfrm>
          <a:off x="0" y="872077"/>
          <a:ext cx="8991842" cy="43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/>
            <a:t>б) выучил в качестве образца предложение, содержащее данное явление;</a:t>
          </a:r>
        </a:p>
      </dsp:txBody>
      <dsp:txXfrm>
        <a:off x="0" y="872077"/>
        <a:ext cx="8991842" cy="436038"/>
      </dsp:txXfrm>
    </dsp:sp>
    <dsp:sp modelId="{B7EA18F4-FB06-42AD-A67C-98D587EDD779}">
      <dsp:nvSpPr>
        <dsp:cNvPr id="0" name=""/>
        <dsp:cNvSpPr/>
      </dsp:nvSpPr>
      <dsp:spPr>
        <a:xfrm>
          <a:off x="0" y="1308116"/>
          <a:ext cx="8991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8F5D0-93B7-467A-9891-0A8E15250DBD}">
      <dsp:nvSpPr>
        <dsp:cNvPr id="0" name=""/>
        <dsp:cNvSpPr/>
      </dsp:nvSpPr>
      <dsp:spPr>
        <a:xfrm>
          <a:off x="0" y="1308116"/>
          <a:ext cx="8991842" cy="43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/>
            <a:t>в) встречал данное явление в текстах для чтения и аудирования. </a:t>
          </a:r>
        </a:p>
      </dsp:txBody>
      <dsp:txXfrm>
        <a:off x="0" y="1308116"/>
        <a:ext cx="8991842" cy="436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5C83A-5BF3-4FE2-96C6-B2DF134BD3E1}">
      <dsp:nvSpPr>
        <dsp:cNvPr id="0" name=""/>
        <dsp:cNvSpPr/>
      </dsp:nvSpPr>
      <dsp:spPr>
        <a:xfrm>
          <a:off x="21645" y="0"/>
          <a:ext cx="11070709" cy="1288427"/>
        </a:xfrm>
        <a:prstGeom prst="roundRect">
          <a:avLst/>
        </a:prstGeom>
        <a:noFill/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Это совокупность грамматических средств, которые предназначены для усвоения на определённом уровне обучения иностранному языку.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84541" y="62896"/>
        <a:ext cx="10944917" cy="1162635"/>
      </dsp:txXfrm>
    </dsp:sp>
    <dsp:sp modelId="{216FE328-EBE6-419B-9B69-7E25DBFDAA80}">
      <dsp:nvSpPr>
        <dsp:cNvPr id="0" name=""/>
        <dsp:cNvSpPr/>
      </dsp:nvSpPr>
      <dsp:spPr>
        <a:xfrm rot="5400000">
          <a:off x="7028987" y="-1554632"/>
          <a:ext cx="1027627" cy="7099107"/>
        </a:xfrm>
        <a:prstGeom prst="round2SameRect">
          <a:avLst/>
        </a:prstGeom>
        <a:solidFill>
          <a:schemeClr val="dk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Под активным грамматическим минимумом понимаются те грамматические явления, которые предназначены для употребления в говорении и письменной речи</a:t>
          </a:r>
          <a:endParaRPr lang="en-US" sz="1300" kern="1200" dirty="0"/>
        </a:p>
      </dsp:txBody>
      <dsp:txXfrm rot="-5400000">
        <a:off x="3993248" y="1531272"/>
        <a:ext cx="7048942" cy="927297"/>
      </dsp:txXfrm>
    </dsp:sp>
    <dsp:sp modelId="{08E61AD7-F3DA-4726-A11C-55F55BC78989}">
      <dsp:nvSpPr>
        <dsp:cNvPr id="0" name=""/>
        <dsp:cNvSpPr/>
      </dsp:nvSpPr>
      <dsp:spPr>
        <a:xfrm>
          <a:off x="0" y="1352654"/>
          <a:ext cx="3993247" cy="12845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Активный грамматический минимум</a:t>
          </a:r>
          <a:endParaRPr lang="en-US" sz="2200" kern="1200" dirty="0"/>
        </a:p>
      </dsp:txBody>
      <dsp:txXfrm>
        <a:off x="62706" y="1415360"/>
        <a:ext cx="3867835" cy="1159122"/>
      </dsp:txXfrm>
    </dsp:sp>
    <dsp:sp modelId="{C25B10E7-B283-4C8C-85CF-084D6E8376B8}">
      <dsp:nvSpPr>
        <dsp:cNvPr id="0" name=""/>
        <dsp:cNvSpPr/>
      </dsp:nvSpPr>
      <dsp:spPr>
        <a:xfrm rot="5400000">
          <a:off x="7028987" y="-205870"/>
          <a:ext cx="1027627" cy="7099107"/>
        </a:xfrm>
        <a:prstGeom prst="round2SameRect">
          <a:avLst/>
        </a:prstGeom>
        <a:solidFill>
          <a:schemeClr val="dk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Под пассивным грамматическим минимумом понимаются те явления, которые учащиеся могут узнавать и понимать в тексте.</a:t>
          </a:r>
          <a:endParaRPr lang="en-US" sz="1300" kern="1200" dirty="0"/>
        </a:p>
      </dsp:txBody>
      <dsp:txXfrm rot="-5400000">
        <a:off x="3993248" y="2880034"/>
        <a:ext cx="7048942" cy="927297"/>
      </dsp:txXfrm>
    </dsp:sp>
    <dsp:sp modelId="{7157AA3D-7450-4863-863B-DAAC7E08EEB5}">
      <dsp:nvSpPr>
        <dsp:cNvPr id="0" name=""/>
        <dsp:cNvSpPr/>
      </dsp:nvSpPr>
      <dsp:spPr>
        <a:xfrm>
          <a:off x="0" y="2701415"/>
          <a:ext cx="3993247" cy="12845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Пассивный грамматический минимум</a:t>
          </a:r>
          <a:endParaRPr lang="en-US" sz="2200" kern="1200"/>
        </a:p>
      </dsp:txBody>
      <dsp:txXfrm>
        <a:off x="62706" y="2764121"/>
        <a:ext cx="3867835" cy="1159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1FE5-E3AE-4097-9F69-CD34F3A2A87B}">
      <dsp:nvSpPr>
        <dsp:cNvPr id="0" name=""/>
        <dsp:cNvSpPr/>
      </dsp:nvSpPr>
      <dsp:spPr>
        <a:xfrm>
          <a:off x="0" y="2881128"/>
          <a:ext cx="5614987" cy="189033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Выбор конкретного подхода зависит от характера явления, с которым собираемся ознакомить учащихся. </a:t>
          </a:r>
          <a:endParaRPr lang="cs-CZ" sz="1900" kern="1200" dirty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Новое грамматическое явление должно быть представлено на лексическом материале, который уже учащиеся знают.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0" y="2881128"/>
        <a:ext cx="5614987" cy="1890332"/>
      </dsp:txXfrm>
    </dsp:sp>
    <dsp:sp modelId="{6E350171-E7D6-4459-8656-DAEE4E8926C8}">
      <dsp:nvSpPr>
        <dsp:cNvPr id="0" name=""/>
        <dsp:cNvSpPr/>
      </dsp:nvSpPr>
      <dsp:spPr>
        <a:xfrm rot="10800000">
          <a:off x="0" y="0"/>
          <a:ext cx="5614987" cy="2907330"/>
        </a:xfrm>
        <a:prstGeom prst="upArrowCallout">
          <a:avLst/>
        </a:prstGeom>
        <a:solidFill>
          <a:schemeClr val="accent2">
            <a:hueOff val="1491206"/>
            <a:satOff val="-10088"/>
            <a:lumOff val="-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Новые грамматические явления можно вводить двумя основными способами:</a:t>
          </a:r>
          <a:endParaRPr lang="en-US" sz="1900" kern="1200" dirty="0">
            <a:solidFill>
              <a:schemeClr val="tx1"/>
            </a:solidFill>
          </a:endParaRPr>
        </a:p>
      </dsp:txBody>
      <dsp:txXfrm rot="-10800000">
        <a:off x="0" y="0"/>
        <a:ext cx="5614987" cy="1020473"/>
      </dsp:txXfrm>
    </dsp:sp>
    <dsp:sp modelId="{64219A39-22B8-44C3-B360-22A67B56AFA2}">
      <dsp:nvSpPr>
        <dsp:cNvPr id="0" name=""/>
        <dsp:cNvSpPr/>
      </dsp:nvSpPr>
      <dsp:spPr>
        <a:xfrm>
          <a:off x="0" y="1022625"/>
          <a:ext cx="2807493" cy="8692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Лексически</a:t>
          </a:r>
          <a:endParaRPr lang="en-US" sz="3400" kern="1200"/>
        </a:p>
      </dsp:txBody>
      <dsp:txXfrm>
        <a:off x="0" y="1022625"/>
        <a:ext cx="2807493" cy="869291"/>
      </dsp:txXfrm>
    </dsp:sp>
    <dsp:sp modelId="{519C2AAE-40D8-4D5F-BD4B-4C3399EAFDC2}">
      <dsp:nvSpPr>
        <dsp:cNvPr id="0" name=""/>
        <dsp:cNvSpPr/>
      </dsp:nvSpPr>
      <dsp:spPr>
        <a:xfrm>
          <a:off x="2807493" y="1022625"/>
          <a:ext cx="2807493" cy="869291"/>
        </a:xfrm>
        <a:prstGeom prst="rect">
          <a:avLst/>
        </a:prstGeom>
        <a:solidFill>
          <a:schemeClr val="accent2">
            <a:tint val="40000"/>
            <a:alpha val="90000"/>
            <a:hueOff val="1840137"/>
            <a:satOff val="-13601"/>
            <a:lumOff val="-12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840137"/>
              <a:satOff val="-13601"/>
              <a:lumOff val="-1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Системно</a:t>
          </a:r>
          <a:endParaRPr lang="en-US" sz="3400" kern="1200" dirty="0"/>
        </a:p>
      </dsp:txBody>
      <dsp:txXfrm>
        <a:off x="2807493" y="1022625"/>
        <a:ext cx="2807493" cy="869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00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8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0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1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1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4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49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7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4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6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7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  <p:sldLayoutId id="2147483727" r:id="rId12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9C43B99C-1B5C-4AF2-9451-C0903C06B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65" r="6261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E437-A936-4B09-9589-F2CF169D1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 fontScale="90000"/>
          </a:bodyPr>
          <a:lstStyle/>
          <a:p>
            <a:r>
              <a:rPr lang="ru-RU" sz="4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бучение грамматике </a:t>
            </a:r>
            <a:r>
              <a:rPr lang="ru-RU" sz="4000" b="1" kern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русского </a:t>
            </a: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языка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32A7B2-22DE-4674-AC2F-81275FD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53" y="1967701"/>
            <a:ext cx="3800596" cy="35780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 введения нового грамматического материала</a:t>
            </a:r>
            <a:r>
              <a:rPr lang="ru-RU" sz="2600" dirty="0">
                <a:solidFill>
                  <a:srgbClr val="F2F2F2"/>
                </a:solidFill>
              </a:rPr>
              <a:t/>
            </a:r>
            <a:br>
              <a:rPr lang="ru-RU" sz="2600" dirty="0">
                <a:solidFill>
                  <a:srgbClr val="F2F2F2"/>
                </a:solidFill>
              </a:rPr>
            </a:br>
            <a:endParaRPr lang="ru-RU" sz="2600" dirty="0">
              <a:solidFill>
                <a:srgbClr val="F2F2F2"/>
              </a:solidFill>
            </a:endParaRPr>
          </a:p>
        </p:txBody>
      </p:sp>
      <p:graphicFrame>
        <p:nvGraphicFramePr>
          <p:cNvPr id="39" name="Zástupný text 2">
            <a:extLst>
              <a:ext uri="{FF2B5EF4-FFF2-40B4-BE49-F238E27FC236}">
                <a16:creationId xmlns:a16="http://schemas.microsoft.com/office/drawing/2014/main" id="{D7076BEA-A16C-4F8A-9709-75EA38438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708932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88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2" name="Freeform: Shape 14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B9368C8-5F09-43E1-A631-68726676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442913"/>
            <a:ext cx="11049337" cy="1344612"/>
          </a:xfrm>
        </p:spPr>
        <p:txBody>
          <a:bodyPr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3000" b="1" dirty="0"/>
              <a:t>Способы введения нового грамматического материала</a:t>
            </a:r>
            <a:endParaRPr lang="cs-CZ" sz="30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7AD8A9C-7EEE-4162-86C1-5D5EE60A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1952691"/>
            <a:ext cx="10331885" cy="4659124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sz="1600" b="1" dirty="0">
                <a:solidFill>
                  <a:schemeClr val="tx1"/>
                </a:solidFill>
              </a:rPr>
              <a:t>Конкретный способ работы зависит от учебно-методического комплекса</a:t>
            </a:r>
            <a:r>
              <a:rPr lang="cs-CZ" sz="1600" b="1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</a:rPr>
              <a:t>Способы знакомства учащихся с новой грамматикой:</a:t>
            </a:r>
            <a:endParaRPr lang="cs-CZ" sz="1600" dirty="0">
              <a:solidFill>
                <a:schemeClr val="tx1"/>
              </a:solidFill>
            </a:endParaRPr>
          </a:p>
          <a:p>
            <a:pPr lvl="1" algn="just">
              <a:lnSpc>
                <a:spcPct val="130000"/>
              </a:lnSpc>
              <a:buClr>
                <a:srgbClr val="C00000"/>
              </a:buClr>
            </a:pPr>
            <a:r>
              <a:rPr lang="ru-RU" dirty="0">
                <a:solidFill>
                  <a:schemeClr val="tx1"/>
                </a:solidFill>
              </a:rPr>
              <a:t>а/ </a:t>
            </a:r>
            <a:r>
              <a:rPr lang="ru-RU" b="1" dirty="0">
                <a:solidFill>
                  <a:schemeClr val="tx1"/>
                </a:solidFill>
              </a:rPr>
              <a:t>индуктивный способ: </a:t>
            </a:r>
            <a:r>
              <a:rPr lang="ru-RU" dirty="0">
                <a:solidFill>
                  <a:schemeClr val="tx1"/>
                </a:solidFill>
              </a:rPr>
              <a:t>от конкретной реализации явления (в предложении) к общему грамматическому правил</a:t>
            </a:r>
            <a:endParaRPr lang="cs-CZ" dirty="0">
              <a:solidFill>
                <a:schemeClr val="tx1"/>
              </a:solidFill>
            </a:endParaRPr>
          </a:p>
          <a:p>
            <a:pPr lvl="1" algn="just">
              <a:lnSpc>
                <a:spcPct val="130000"/>
              </a:lnSpc>
              <a:buClr>
                <a:srgbClr val="C00000"/>
              </a:buClr>
            </a:pPr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b="1" dirty="0">
                <a:solidFill>
                  <a:schemeClr val="tx1"/>
                </a:solidFill>
              </a:rPr>
              <a:t>/ дедуктивный способ: </a:t>
            </a:r>
            <a:r>
              <a:rPr lang="ru-RU" dirty="0">
                <a:solidFill>
                  <a:schemeClr val="tx1"/>
                </a:solidFill>
              </a:rPr>
              <a:t>сначала рассматривается правило и после выводятся конкретные примеры</a:t>
            </a:r>
            <a:endParaRPr lang="cs-CZ" dirty="0">
              <a:solidFill>
                <a:schemeClr val="tx1"/>
              </a:solidFill>
            </a:endParaRPr>
          </a:p>
          <a:p>
            <a:pPr lvl="1" algn="just">
              <a:lnSpc>
                <a:spcPct val="130000"/>
              </a:lnSpc>
              <a:buClr>
                <a:srgbClr val="C00000"/>
              </a:buClr>
            </a:pPr>
            <a:r>
              <a:rPr lang="ru-RU" dirty="0">
                <a:solidFill>
                  <a:schemeClr val="tx1"/>
                </a:solidFill>
              </a:rPr>
              <a:t>в/ </a:t>
            </a:r>
            <a:r>
              <a:rPr lang="ru-RU" b="1" dirty="0">
                <a:solidFill>
                  <a:schemeClr val="tx1"/>
                </a:solidFill>
              </a:rPr>
              <a:t>смежный (индуктивно-дедуктивный): </a:t>
            </a:r>
            <a:r>
              <a:rPr lang="ru-RU" dirty="0">
                <a:solidFill>
                  <a:schemeClr val="tx1"/>
                </a:solidFill>
              </a:rPr>
              <a:t>сначала рассматриваются примеры, потом ученики пытаются сформулировать правило и наконец придумывают примеры употребления нового грамматического правила (</a:t>
            </a:r>
            <a:r>
              <a:rPr lang="cs-CZ" dirty="0" err="1">
                <a:solidFill>
                  <a:schemeClr val="tx1"/>
                </a:solidFill>
              </a:rPr>
              <a:t>Purm</a:t>
            </a:r>
            <a:r>
              <a:rPr lang="cs-CZ" dirty="0">
                <a:solidFill>
                  <a:schemeClr val="tx1"/>
                </a:solidFill>
              </a:rPr>
              <a:t>, Jelínek, Veselý, 2003, c. 69</a:t>
            </a:r>
            <a:r>
              <a:rPr lang="ru-RU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rgbClr val="C00000"/>
              </a:buClr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1371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6FB6FA-F4DE-4558-87C3-4FEA3B34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101" y="633720"/>
            <a:ext cx="9980392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3000" dirty="0"/>
              <a:t>Закрепление и повторение грамматики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F2900-64F2-4436-BC26-E096DFF62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100" y="1978332"/>
            <a:ext cx="9769377" cy="41921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Century Gothic" panose="020B0502020202020204" pitchFamily="34" charset="0"/>
              <a:buChar char="►"/>
            </a:pPr>
            <a:r>
              <a:rPr lang="ru-RU" dirty="0"/>
              <a:t>Целью закрепления и повторения является </a:t>
            </a:r>
            <a:r>
              <a:rPr lang="ru-RU" b="1" dirty="0"/>
              <a:t>автоматизация</a:t>
            </a:r>
            <a:r>
              <a:rPr lang="ru-RU" dirty="0"/>
              <a:t> и </a:t>
            </a:r>
            <a:r>
              <a:rPr lang="ru-RU" b="1" dirty="0"/>
              <a:t>фиксация грамматических навыков, </a:t>
            </a:r>
            <a:r>
              <a:rPr lang="ru-RU" dirty="0"/>
              <a:t>необходимых для реализации коммуникативных актов. 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Century Gothic" panose="020B0502020202020204" pitchFamily="34" charset="0"/>
              <a:buChar char="►"/>
            </a:pPr>
            <a:r>
              <a:rPr lang="ru-RU" dirty="0"/>
              <a:t>Закрепление навыков можно разделить на два этапа: </a:t>
            </a:r>
          </a:p>
          <a:p>
            <a:pPr lvl="1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Century Gothic" panose="020B0502020202020204" pitchFamily="34" charset="0"/>
              <a:buChar char="►"/>
            </a:pPr>
            <a:r>
              <a:rPr lang="ru-RU" sz="1800" dirty="0"/>
              <a:t>а) первичное закрепление, которое происходит непосредственно после введения нового грамматического материала</a:t>
            </a:r>
          </a:p>
          <a:p>
            <a:pPr lvl="1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Century Gothic" panose="020B0502020202020204" pitchFamily="34" charset="0"/>
              <a:buChar char="►"/>
            </a:pPr>
            <a:r>
              <a:rPr lang="ru-RU" sz="1800" dirty="0"/>
              <a:t>б) собственное закрепление, реализующееся выполнением упражнений</a:t>
            </a:r>
          </a:p>
          <a:p>
            <a:pPr lvl="1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Century Gothic" panose="020B0502020202020204" pitchFamily="34" charset="0"/>
              <a:buChar char="►"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12925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272F3E-BA88-4EE4-B9BD-470AD9DF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Способы закрепления грамматического материала и классификация упражнений с примерами 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6F23-BC8A-46B1-9F10-DC57BF95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911" y="1895899"/>
            <a:ext cx="9431753" cy="4750904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Century Gothic" panose="020B0502020202020204" pitchFamily="34" charset="0"/>
              <a:buChar char="►"/>
            </a:pPr>
            <a:r>
              <a:rPr lang="ru-RU" dirty="0"/>
              <a:t>Разделение грамматических упражнений по их на правлению от А. А. Акишина и О. Е. Кагана: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endParaRPr lang="ru-RU" dirty="0"/>
          </a:p>
          <a:p>
            <a:pPr lvl="1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Century Gothic" panose="020B0502020202020204" pitchFamily="34" charset="0"/>
              <a:buChar char="►"/>
            </a:pPr>
            <a:r>
              <a:rPr lang="ru-RU" sz="1800" dirty="0"/>
              <a:t>а) </a:t>
            </a:r>
            <a:r>
              <a:rPr lang="ru-RU" sz="1800" b="1" dirty="0"/>
              <a:t>языковые</a:t>
            </a:r>
            <a:r>
              <a:rPr lang="ru-RU" sz="1800" dirty="0"/>
              <a:t>, которые нацелены на фиксацию отдельных навыков</a:t>
            </a:r>
          </a:p>
          <a:p>
            <a:pPr lvl="1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Century Gothic" panose="020B0502020202020204" pitchFamily="34" charset="0"/>
              <a:buChar char="►"/>
            </a:pPr>
            <a:r>
              <a:rPr lang="ru-RU" sz="1800" dirty="0"/>
              <a:t>б) </a:t>
            </a:r>
            <a:r>
              <a:rPr lang="ru-RU" sz="1800" b="1" dirty="0"/>
              <a:t>тренировочные речевые</a:t>
            </a:r>
            <a:r>
              <a:rPr lang="ru-RU" sz="1800" dirty="0"/>
              <a:t>, которые являются подготовкой к общению и с помощью которых учащиеся стараются автоматизировать навык к более крупном целом. </a:t>
            </a:r>
          </a:p>
          <a:p>
            <a:pPr lvl="1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Century Gothic" panose="020B0502020202020204" pitchFamily="34" charset="0"/>
              <a:buChar char="►"/>
            </a:pPr>
            <a:r>
              <a:rPr lang="ru-RU" sz="1800" dirty="0"/>
              <a:t>в)</a:t>
            </a:r>
            <a:r>
              <a:rPr lang="cs-CZ" sz="1800" dirty="0"/>
              <a:t> </a:t>
            </a:r>
            <a:r>
              <a:rPr lang="ru-RU" sz="1800" b="1" dirty="0"/>
              <a:t>коммуникативные</a:t>
            </a:r>
            <a:r>
              <a:rPr lang="ru-RU" sz="1800" dirty="0"/>
              <a:t>, которые должны занимать главную часть работы над грамматикой.  (их первоочередная цель – развитие коммуникативных умений)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9235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119DB0C-74AF-46ED-B67E-C487CEB3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Языковые упражнения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8A6AF-DE30-4F60-BF59-ED366A68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5" y="1599915"/>
            <a:ext cx="9412510" cy="378661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ru-RU" sz="1600" b="1" dirty="0">
                <a:solidFill>
                  <a:schemeClr val="tx1"/>
                </a:solidFill>
              </a:rPr>
              <a:t>Склоняйте существительные.</a:t>
            </a: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ru-RU" sz="1600" b="1" dirty="0">
                <a:solidFill>
                  <a:schemeClr val="tx1"/>
                </a:solidFill>
              </a:rPr>
              <a:t>Спрягайте глагол.</a:t>
            </a: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ru-RU" sz="1600" b="1" dirty="0">
                <a:solidFill>
                  <a:schemeClr val="tx1"/>
                </a:solidFill>
              </a:rPr>
              <a:t>Дополните пропущенные в тексте окончания.</a:t>
            </a: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ru-RU" sz="1600" b="1" dirty="0">
                <a:solidFill>
                  <a:schemeClr val="tx1"/>
                </a:solidFill>
              </a:rPr>
              <a:t>Выберите из скобок правильную форму.</a:t>
            </a: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ru-RU" sz="1600" b="1" dirty="0">
                <a:solidFill>
                  <a:schemeClr val="tx1"/>
                </a:solidFill>
              </a:rPr>
              <a:t>Выбери правильное слово и заполни пропуски в тексте</a:t>
            </a: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ru-RU" sz="1600" b="1" dirty="0">
                <a:solidFill>
                  <a:schemeClr val="tx1"/>
                </a:solidFill>
              </a:rPr>
              <a:t>Составьте предложения из данных слов.</a:t>
            </a:r>
            <a:endParaRPr lang="cs-CZ" sz="16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ru-RU" sz="1600" b="1" dirty="0">
                <a:solidFill>
                  <a:schemeClr val="tx1"/>
                </a:solidFill>
              </a:rPr>
              <a:t>Напишите фразу по образцу.</a:t>
            </a:r>
          </a:p>
        </p:txBody>
      </p:sp>
    </p:spTree>
    <p:extLst>
      <p:ext uri="{BB962C8B-B14F-4D97-AF65-F5344CB8AC3E}">
        <p14:creationId xmlns:p14="http://schemas.microsoft.com/office/powerpoint/2010/main" val="284596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1161FB-079E-418D-8A74-B77FC68F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48" y="3011167"/>
            <a:ext cx="7117674" cy="363001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26C259D-C18D-4979-930F-7AC2780EC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501" y="280807"/>
            <a:ext cx="5291667" cy="25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2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95B124B8-B5ED-42E8-B9A9-090417490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4806" y="1108733"/>
            <a:ext cx="4768325" cy="4639386"/>
            <a:chOff x="826778" y="1367330"/>
            <a:chExt cx="3831582" cy="3727972"/>
          </a:xfrm>
        </p:grpSpPr>
        <p:sp>
          <p:nvSpPr>
            <p:cNvPr id="23" name="Freeform: Shape 10">
              <a:extLst>
                <a:ext uri="{FF2B5EF4-FFF2-40B4-BE49-F238E27FC236}">
                  <a16:creationId xmlns:a16="http://schemas.microsoft.com/office/drawing/2014/main" id="{F1AF8F22-927B-4FDC-A9B7-5CE8EB605E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3429" y="1473661"/>
              <a:ext cx="3593376" cy="3517413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121F07A0-6D16-4733-BC69-A7689C9205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778" y="1367330"/>
              <a:ext cx="3831582" cy="372797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D422BB2-2673-4AE8-9BE0-81328E62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82" y="777283"/>
            <a:ext cx="7826856" cy="16045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7B7FDA5-6623-4B76-9FD3-2279FD46D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52" y="2843468"/>
            <a:ext cx="7250717" cy="35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8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E9921B7-FA2D-4A56-A767-1B7B0F56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9375482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3000" dirty="0"/>
              <a:t>Тренировочные речевые упражнения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60202-5CD8-4C66-9B0A-D13EFE287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530" y="2107096"/>
            <a:ext cx="9862676" cy="419215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ru-RU" b="1" dirty="0"/>
              <a:t>Составьте диалог по модели.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ru-RU" b="1" dirty="0"/>
              <a:t>Перескажите текст.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ru-RU" b="1" dirty="0"/>
              <a:t>Продолжите фразу. 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ru-RU" b="1" dirty="0"/>
              <a:t>Трансформируйте приведённые предложения – переведите их в из прошедшего времени в настоящее/будущее.</a:t>
            </a:r>
          </a:p>
        </p:txBody>
      </p:sp>
    </p:spTree>
    <p:extLst>
      <p:ext uri="{BB962C8B-B14F-4D97-AF65-F5344CB8AC3E}">
        <p14:creationId xmlns:p14="http://schemas.microsoft.com/office/powerpoint/2010/main" val="413215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13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1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17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19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21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23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25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27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6" name="Rectangle 2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7" name="Freeform: Shape 31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546" y="1057523"/>
            <a:ext cx="5009716" cy="474692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33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179" y="834887"/>
            <a:ext cx="5308821" cy="511025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: Shape 35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3427" y="1200647"/>
            <a:ext cx="4675366" cy="44717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DC91F4-80AB-4ADC-81D8-FD4D7B129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594" y="316959"/>
            <a:ext cx="7975229" cy="402748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1430A1D-B271-46ED-8641-5A455BDE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52" y="4606218"/>
            <a:ext cx="7817471" cy="193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67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C071594-4F70-4203-982B-7057269F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573623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3000" dirty="0"/>
              <a:t>Коммуникативные упражнения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0B621-33F8-46F9-B339-5BD4B0DF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9614633" cy="37866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b="1" dirty="0"/>
              <a:t>Вы в России, хотите отправиться в путешествие. Позвоните и закажите билеты.</a:t>
            </a:r>
            <a:r>
              <a:rPr lang="cs-CZ" b="1" dirty="0"/>
              <a:t> </a:t>
            </a:r>
            <a:r>
              <a:rPr lang="ru-RU" b="1" dirty="0"/>
              <a:t>Закажите гостиницу.</a:t>
            </a:r>
            <a:r>
              <a:rPr lang="cs-CZ" b="1" dirty="0"/>
              <a:t> 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b="1" dirty="0"/>
              <a:t>Вы в кафе или ресторане, закажите себе что-нибудь.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b="1" dirty="0"/>
              <a:t>Договоритесь с другом, который может отвести вас в аэропорт.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b="1" dirty="0"/>
              <a:t>Позвоните друзьям и расскажите, как вы собираетесь в путешествие.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b="1" dirty="0"/>
              <a:t>Нарисуйте свою комнату и опишите её.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b="1" dirty="0"/>
              <a:t>Расскажите о своей семье.</a:t>
            </a:r>
            <a:endParaRPr lang="cs-CZ" b="1" dirty="0"/>
          </a:p>
          <a:p>
            <a:pPr marL="0" indent="0">
              <a:lnSpc>
                <a:spcPct val="130000"/>
              </a:lnSpc>
              <a:buClr>
                <a:srgbClr val="C00000"/>
              </a:buClr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7467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7CBAC4B-CD06-4342-92B3-AF782A3D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ru-RU" dirty="0"/>
              <a:t>Грамматика		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89FE4-10AE-473A-83B4-A71C80DD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/>
          </a:bodyPr>
          <a:lstStyle/>
          <a:p>
            <a:r>
              <a:rPr lang="ru-RU" sz="2800" dirty="0"/>
              <a:t>«система объективно действующих в языке правил изменения слов, образования словоформ и соединения слов словосочетания и предложения»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93983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546" y="1057523"/>
            <a:ext cx="5009716" cy="474692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179" y="834887"/>
            <a:ext cx="5308821" cy="511025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3427" y="1200647"/>
            <a:ext cx="4675366" cy="44717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Zástupný obsah 3">
            <a:extLst>
              <a:ext uri="{FF2B5EF4-FFF2-40B4-BE49-F238E27FC236}">
                <a16:creationId xmlns:a16="http://schemas.microsoft.com/office/drawing/2014/main" id="{A605C79E-C592-4F8C-86E1-00B18072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61" y="122974"/>
            <a:ext cx="7064526" cy="4185733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89EEA88-EFCB-4548-9A36-9AB31E5F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438" y="3130323"/>
            <a:ext cx="6845030" cy="35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4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2CFC5BA-857F-4892-87F0-6FB14C0C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9558362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3000" dirty="0"/>
              <a:t>Контроль и оценка при обучении грамматике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526227-A459-4C8A-8D5D-42F7646D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020" y="2117355"/>
            <a:ext cx="9975217" cy="430799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2400" dirty="0"/>
              <a:t>Контроль является важной составляющей обучения любому языковому средству, грамматики также.</a:t>
            </a:r>
            <a:r>
              <a:rPr lang="cs-CZ" sz="2400" dirty="0"/>
              <a:t> </a:t>
            </a:r>
            <a:r>
              <a:rPr lang="ru-RU" sz="2400" dirty="0"/>
              <a:t>Он </a:t>
            </a:r>
            <a:r>
              <a:rPr lang="ru-RU" sz="2400" b="1" dirty="0"/>
              <a:t>должен проводиться в устной и письменной форме</a:t>
            </a:r>
            <a:r>
              <a:rPr lang="ru-RU" sz="2400" dirty="0"/>
              <a:t>.</a:t>
            </a:r>
            <a:endParaRPr lang="cs-CZ" sz="2400" dirty="0"/>
          </a:p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2400" dirty="0"/>
              <a:t>Грамматические средства можно проверять только </a:t>
            </a:r>
            <a:r>
              <a:rPr lang="ru-RU" sz="2400" b="1" dirty="0"/>
              <a:t>вместе с лексическими средствами</a:t>
            </a:r>
            <a:r>
              <a:rPr lang="cs-CZ" sz="2400" dirty="0"/>
              <a:t>. 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2400" dirty="0"/>
              <a:t>При проверке и оценке необходимо обращать внимание не на уровень знаний грамматических средств, а на способ решения коммуникативных задач с применением нужных грамматических навыков.</a:t>
            </a:r>
            <a:endParaRPr lang="cs-CZ" sz="2400" dirty="0"/>
          </a:p>
          <a:p>
            <a:pPr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562069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F08172C-2E62-4CA6-97EF-78108570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ru-RU"/>
              <a:t>Источники 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D0F1D9-E0FC-44ED-AB6E-44BA1E51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cs-CZ" dirty="0"/>
              <a:t>ROZBOUDOVÁ, Lenka a Jakub KONEČNÝ. </a:t>
            </a:r>
            <a:r>
              <a:rPr lang="cs-CZ" dirty="0" err="1"/>
              <a:t>Sovremennaja</a:t>
            </a:r>
            <a:r>
              <a:rPr lang="cs-CZ" dirty="0"/>
              <a:t> didaktika </a:t>
            </a:r>
            <a:r>
              <a:rPr lang="cs-CZ" dirty="0" err="1"/>
              <a:t>russkogo</a:t>
            </a:r>
            <a:r>
              <a:rPr lang="cs-CZ" dirty="0"/>
              <a:t> jazyka </a:t>
            </a:r>
            <a:r>
              <a:rPr lang="cs-CZ" dirty="0" err="1"/>
              <a:t>kak</a:t>
            </a:r>
            <a:r>
              <a:rPr lang="cs-CZ" dirty="0"/>
              <a:t> </a:t>
            </a:r>
            <a:r>
              <a:rPr lang="cs-CZ" dirty="0" err="1"/>
              <a:t>vtorogo</a:t>
            </a:r>
            <a:r>
              <a:rPr lang="cs-CZ" dirty="0"/>
              <a:t> </a:t>
            </a:r>
            <a:r>
              <a:rPr lang="cs-CZ" dirty="0" err="1"/>
              <a:t>inostrannogo</a:t>
            </a:r>
            <a:r>
              <a:rPr lang="cs-CZ" dirty="0"/>
              <a:t>: </a:t>
            </a:r>
            <a:r>
              <a:rPr lang="cs-CZ" dirty="0" err="1"/>
              <a:t>jazykovyje</a:t>
            </a:r>
            <a:r>
              <a:rPr lang="cs-CZ" dirty="0"/>
              <a:t> </a:t>
            </a:r>
            <a:r>
              <a:rPr lang="cs-CZ" dirty="0" err="1"/>
              <a:t>sredstva</a:t>
            </a:r>
            <a:r>
              <a:rPr lang="cs-CZ" dirty="0"/>
              <a:t>. Praha: Karolinum, 2018. ISBN 978-80-246-4277-2.</a:t>
            </a:r>
          </a:p>
        </p:txBody>
      </p:sp>
    </p:spTree>
    <p:extLst>
      <p:ext uri="{BB962C8B-B14F-4D97-AF65-F5344CB8AC3E}">
        <p14:creationId xmlns:p14="http://schemas.microsoft.com/office/powerpoint/2010/main" val="253449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73C50-FDC9-4C38-A3BB-A6276392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583" y="340366"/>
            <a:ext cx="9723773" cy="127921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Активная</a:t>
            </a:r>
            <a:r>
              <a:rPr lang="cs-CZ" sz="3600" dirty="0"/>
              <a:t> (</a:t>
            </a:r>
            <a:r>
              <a:rPr lang="ru-RU" sz="3600" dirty="0"/>
              <a:t>продуктивная) и </a:t>
            </a:r>
            <a:br>
              <a:rPr lang="ru-RU" sz="3600" dirty="0"/>
            </a:br>
            <a:r>
              <a:rPr lang="ru-RU" sz="3600" dirty="0"/>
              <a:t>пассивная (рецептивная) грамматика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172D04-7E41-49E8-A808-1DD07B8FD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1212" y="4598218"/>
            <a:ext cx="8848667" cy="174415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2000" b="1" dirty="0"/>
              <a:t>Для активного усвоения это недостаточно!  </a:t>
            </a:r>
          </a:p>
          <a:p>
            <a:pPr lvl="0"/>
            <a:r>
              <a:rPr lang="ru-RU" sz="2000" b="1" dirty="0"/>
              <a:t>Необходимо, чтобы учащиеся ещё выполняли упражнения, направленные на формирование грамматического навыка, и часто использовали изученное грамматическое явление в собственной речи </a:t>
            </a:r>
          </a:p>
          <a:p>
            <a:endParaRPr lang="cs-CZ" dirty="0"/>
          </a:p>
        </p:txBody>
      </p:sp>
      <p:graphicFrame>
        <p:nvGraphicFramePr>
          <p:cNvPr id="11" name="Zástupný obsah 3">
            <a:extLst>
              <a:ext uri="{FF2B5EF4-FFF2-40B4-BE49-F238E27FC236}">
                <a16:creationId xmlns:a16="http://schemas.microsoft.com/office/drawing/2014/main" id="{F613CC20-E4A7-4CF9-81BC-DAAE7615514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5919332"/>
              </p:ext>
            </p:extLst>
          </p:nvPr>
        </p:nvGraphicFramePr>
        <p:xfrm>
          <a:off x="1572583" y="2402177"/>
          <a:ext cx="8991842" cy="174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34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52037-2A42-4F77-AFF7-ACEFF9D1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Грамматический минимум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59765D3A-F1A1-44A4-8B53-3BBFAE51F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557653"/>
              </p:ext>
            </p:extLst>
          </p:nvPr>
        </p:nvGraphicFramePr>
        <p:xfrm>
          <a:off x="549821" y="2492670"/>
          <a:ext cx="11092355" cy="3985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35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FF13F-8454-4FA3-AFB4-594E32BC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851" y="484322"/>
            <a:ext cx="8947522" cy="1400530"/>
          </a:xfrm>
        </p:spPr>
        <p:txBody>
          <a:bodyPr anchor="ctr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Трансфер и интерференция на грамматическом уровне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5622A2-ED65-4822-9803-F7CDB951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30" y="2479833"/>
            <a:ext cx="10109621" cy="411892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dirty="0"/>
              <a:t>При формировании грамматических навыков на русском языке учащимися-чехами сильно наблюдается и </a:t>
            </a:r>
            <a:r>
              <a:rPr lang="ru-RU" b="1" dirty="0"/>
              <a:t>положительный и отрицательный межъязыковой перенос.</a:t>
            </a:r>
            <a:r>
              <a:rPr lang="ru-RU" dirty="0"/>
              <a:t> </a:t>
            </a:r>
          </a:p>
          <a:p>
            <a:pPr algn="just">
              <a:lnSpc>
                <a:spcPct val="16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dirty="0"/>
              <a:t>Благодаря близости грамматической системы русского и чешского языков учащиеся-чехи в большинстве случаев правильно понимают значение грамматических форм и конструкции без объяснения преподавателем. </a:t>
            </a:r>
          </a:p>
          <a:p>
            <a:pPr algn="just">
              <a:lnSpc>
                <a:spcPct val="16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dirty="0"/>
              <a:t>Благодаря влиянию позитивного трансфера, </a:t>
            </a:r>
            <a:r>
              <a:rPr lang="ru-RU" b="1" dirty="0"/>
              <a:t>усвоение русского языка для чешского ученика легче, чем для неславянского студента</a:t>
            </a:r>
            <a:r>
              <a:rPr lang="ru-RU" dirty="0"/>
              <a:t>. Именно на начальном этапе обучения мы можем наблюдать быстрый прогресс в учебе, как в лексической, так и синтаксической области (строй русского предложения почти совпадает со строем чешского предложения, в отличие от напр. английского языка). </a:t>
            </a:r>
          </a:p>
        </p:txBody>
      </p:sp>
    </p:spTree>
    <p:extLst>
      <p:ext uri="{BB962C8B-B14F-4D97-AF65-F5344CB8AC3E}">
        <p14:creationId xmlns:p14="http://schemas.microsoft.com/office/powerpoint/2010/main" val="366502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718A8-E955-4D10-97DE-FBC25429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391967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3000" dirty="0"/>
              <a:t>Сопоставление русской и чешской грамматики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9257215-6B8E-49FE-A17F-1796DB91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>
            <a:normAutofit/>
          </a:bodyPr>
          <a:lstStyle/>
          <a:p>
            <a:r>
              <a:rPr lang="ru-RU" b="1" dirty="0"/>
              <a:t>Сопоставительный анализ системы и финиширования русской и чешской грамматики помогает при минимизации влияния межъязыковой интерференции</a:t>
            </a:r>
            <a:r>
              <a:rPr lang="en-US" b="1" dirty="0"/>
              <a:t>!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66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79" name="Group 72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80" name="Freeform: Shape 73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74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2" name="Freeform: Shape 75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552F44A-B4B8-4CCB-8126-A1CC0628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7510"/>
            <a:ext cx="11115151" cy="784836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3000" dirty="0"/>
              <a:t>Сопоставление русской и чешской грамматики</a:t>
            </a:r>
            <a:endParaRPr lang="cs-CZ" sz="300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45BE8DF-5034-47F5-9065-39FF7695EB58}"/>
              </a:ext>
            </a:extLst>
          </p:cNvPr>
          <p:cNvSpPr/>
          <p:nvPr/>
        </p:nvSpPr>
        <p:spPr>
          <a:xfrm>
            <a:off x="1139484" y="1982336"/>
            <a:ext cx="10538374" cy="4028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dirty="0"/>
              <a:t>На основе сопоставительного анализа грамматические средства можно разделить на три группы: 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dirty="0"/>
              <a:t>а) грамматические категории, которые выражаются типологически одинаково и посредством одинокого звукового состава (</a:t>
            </a:r>
            <a:r>
              <a:rPr lang="ru-RU" i="1" dirty="0"/>
              <a:t>мам</a:t>
            </a:r>
            <a:r>
              <a:rPr lang="ru-RU" b="1" i="1" dirty="0"/>
              <a:t>а</a:t>
            </a:r>
            <a:r>
              <a:rPr lang="ru-RU" i="1" dirty="0"/>
              <a:t>, мам</a:t>
            </a:r>
            <a:r>
              <a:rPr lang="ru-RU" b="1" i="1" dirty="0"/>
              <a:t>ы</a:t>
            </a:r>
            <a:r>
              <a:rPr lang="ru-RU" i="1" dirty="0"/>
              <a:t>, мам</a:t>
            </a:r>
            <a:r>
              <a:rPr lang="ru-RU" b="1" i="1" dirty="0"/>
              <a:t>е</a:t>
            </a:r>
            <a:r>
              <a:rPr lang="ru-RU" i="1" dirty="0"/>
              <a:t>, мам</a:t>
            </a:r>
            <a:r>
              <a:rPr lang="ru-RU" b="1" i="1" dirty="0"/>
              <a:t>у</a:t>
            </a:r>
            <a:r>
              <a:rPr lang="ru-RU" i="1" dirty="0"/>
              <a:t> – </a:t>
            </a:r>
            <a:r>
              <a:rPr lang="cs-CZ" i="1" dirty="0"/>
              <a:t>mám</a:t>
            </a:r>
            <a:r>
              <a:rPr lang="cs-CZ" b="1" i="1" dirty="0"/>
              <a:t>a</a:t>
            </a:r>
            <a:r>
              <a:rPr lang="cs-CZ" i="1" dirty="0"/>
              <a:t>, mám</a:t>
            </a:r>
            <a:r>
              <a:rPr lang="cs-CZ" b="1" i="1" dirty="0"/>
              <a:t>u</a:t>
            </a:r>
            <a:r>
              <a:rPr lang="cs-CZ" i="1" dirty="0"/>
              <a:t>, mám</a:t>
            </a:r>
            <a:r>
              <a:rPr lang="cs-CZ" b="1" i="1" dirty="0"/>
              <a:t>ě</a:t>
            </a:r>
            <a:r>
              <a:rPr lang="cs-CZ" i="1" dirty="0"/>
              <a:t>, mám</a:t>
            </a:r>
            <a:r>
              <a:rPr lang="cs-CZ" b="1" i="1" dirty="0"/>
              <a:t>u</a:t>
            </a:r>
            <a:r>
              <a:rPr lang="cs-CZ" i="1" dirty="0"/>
              <a:t>; </a:t>
            </a:r>
            <a:r>
              <a:rPr lang="ru-RU" i="1" dirty="0"/>
              <a:t>мы, нам, нас, нами – </a:t>
            </a:r>
            <a:r>
              <a:rPr lang="cs-CZ" i="1" dirty="0"/>
              <a:t>my, nás, nám, námi</a:t>
            </a:r>
            <a:r>
              <a:rPr lang="cs-CZ" dirty="0"/>
              <a:t>)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dirty="0"/>
              <a:t>б) грамматические категории, которые выражаются типологически одинаково, но посредством другого звукового состава (</a:t>
            </a:r>
            <a:r>
              <a:rPr lang="ru-RU" i="1" dirty="0"/>
              <a:t>мам</a:t>
            </a:r>
            <a:r>
              <a:rPr lang="ru-RU" b="1" i="1" dirty="0"/>
              <a:t>ой </a:t>
            </a:r>
            <a:r>
              <a:rPr lang="ru-RU" i="1" dirty="0"/>
              <a:t>– </a:t>
            </a:r>
            <a:r>
              <a:rPr lang="cs-CZ" i="1" dirty="0"/>
              <a:t>mám</a:t>
            </a:r>
            <a:r>
              <a:rPr lang="cs-CZ" b="1" i="1" dirty="0"/>
              <a:t>ou</a:t>
            </a:r>
            <a:r>
              <a:rPr lang="cs-CZ" i="1" dirty="0"/>
              <a:t>; </a:t>
            </a:r>
            <a:r>
              <a:rPr lang="ru-RU" i="1" dirty="0"/>
              <a:t>интересн</a:t>
            </a:r>
            <a:r>
              <a:rPr lang="ru-RU" b="1" i="1" dirty="0"/>
              <a:t>ая</a:t>
            </a:r>
            <a:r>
              <a:rPr lang="ru-RU" i="1" dirty="0"/>
              <a:t> – </a:t>
            </a:r>
            <a:r>
              <a:rPr lang="cs-CZ" i="1" dirty="0"/>
              <a:t>zajímav</a:t>
            </a:r>
            <a:r>
              <a:rPr lang="cs-CZ" b="1" i="1" dirty="0"/>
              <a:t>á</a:t>
            </a:r>
            <a:r>
              <a:rPr lang="cs-CZ" i="1" dirty="0"/>
              <a:t>)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dirty="0"/>
              <a:t>в) грамматические категории, которые выражаются типологически разными средствами (</a:t>
            </a:r>
            <a:r>
              <a:rPr lang="ru-RU" b="1" i="1" dirty="0"/>
              <a:t>самый</a:t>
            </a:r>
            <a:r>
              <a:rPr lang="ru-RU" i="1" dirty="0"/>
              <a:t> красивый - </a:t>
            </a:r>
            <a:r>
              <a:rPr lang="cs-CZ" b="1" i="1" dirty="0"/>
              <a:t>ne</a:t>
            </a:r>
            <a:r>
              <a:rPr lang="cs-CZ" i="1" dirty="0"/>
              <a:t>jkrásnější</a:t>
            </a:r>
            <a:r>
              <a:rPr lang="ru-RU" i="1" dirty="0"/>
              <a:t>; </a:t>
            </a:r>
            <a:r>
              <a:rPr lang="ru-RU" b="1" i="1" dirty="0"/>
              <a:t>я</a:t>
            </a:r>
            <a:r>
              <a:rPr lang="ru-RU" i="1" dirty="0"/>
              <a:t> писал – </a:t>
            </a:r>
            <a:r>
              <a:rPr lang="cs-CZ" i="1" dirty="0"/>
              <a:t>psal </a:t>
            </a:r>
            <a:r>
              <a:rPr lang="cs-CZ" b="1" i="1" dirty="0"/>
              <a:t>jsem</a:t>
            </a:r>
            <a:r>
              <a:rPr lang="ru-RU" i="1" dirty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6315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552F44A-B4B8-4CCB-8126-A1CC0628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442913"/>
            <a:ext cx="11015003" cy="78483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 dirty="0" err="1"/>
              <a:t>Сопоставление</a:t>
            </a:r>
            <a:r>
              <a:rPr lang="en-US" sz="3000" dirty="0"/>
              <a:t> </a:t>
            </a:r>
            <a:r>
              <a:rPr lang="en-US" sz="3000" dirty="0" err="1"/>
              <a:t>русской</a:t>
            </a:r>
            <a:r>
              <a:rPr lang="en-US" sz="3000" dirty="0"/>
              <a:t> и </a:t>
            </a:r>
            <a:r>
              <a:rPr lang="en-US" sz="3000" dirty="0" err="1"/>
              <a:t>чешской</a:t>
            </a:r>
            <a:r>
              <a:rPr lang="en-US" sz="3000" dirty="0"/>
              <a:t> </a:t>
            </a:r>
            <a:r>
              <a:rPr lang="en-US" sz="3000" dirty="0" err="1"/>
              <a:t>грамматики</a:t>
            </a:r>
            <a:endParaRPr lang="en-US" sz="300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45BE8DF-5034-47F5-9065-39FF7695EB58}"/>
              </a:ext>
            </a:extLst>
          </p:cNvPr>
          <p:cNvSpPr/>
          <p:nvPr/>
        </p:nvSpPr>
        <p:spPr>
          <a:xfrm>
            <a:off x="789499" y="1848200"/>
            <a:ext cx="10270818" cy="4763615"/>
          </a:xfrm>
          <a:prstGeom prst="rect">
            <a:avLst/>
          </a:prstGeom>
        </p:spPr>
        <p:txBody>
          <a:bodyPr vert="horz" lIns="109728" tIns="109728" rIns="109728" bIns="91440" rtlCol="0">
            <a:normAutofit fontScale="55000" lnSpcReduction="20000"/>
          </a:bodyPr>
          <a:lstStyle/>
          <a:p>
            <a:pPr algn="just"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Clr>
                <a:srgbClr val="C00000"/>
              </a:buClr>
              <a:buFont typeface="Corbel" panose="020B0503020204020204" pitchFamily="34" charset="0"/>
            </a:pP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Синтаксис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РЯ и ЧЯ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многих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аспектах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совпадают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но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наблюдается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различия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например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1" algn="just"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Clr>
                <a:srgbClr val="C00000"/>
              </a:buClr>
              <a:buFont typeface="Corbel" panose="020B0503020204020204" pitchFamily="34" charset="0"/>
            </a:pP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сочетаниях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имён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числительными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брата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tři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bratři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два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новых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компьютера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nové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počítače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lvl="1" algn="just"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Clr>
                <a:srgbClr val="C00000"/>
              </a:buClr>
              <a:buFont typeface="Corbel" panose="020B0503020204020204" pitchFamily="34" charset="0"/>
            </a:pP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сравнениях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Мой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брат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старше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меня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. –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Můj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bratr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starší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než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já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lvl="1" algn="just"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Clr>
                <a:srgbClr val="C00000"/>
              </a:buClr>
              <a:buFont typeface="Corbel" panose="020B0503020204020204" pitchFamily="34" charset="0"/>
            </a:pP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выражении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сказуемого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(У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меня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новый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ноутбук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. –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Mám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nový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notebook.)</a:t>
            </a:r>
          </a:p>
          <a:p>
            <a:pPr marL="0" lvl="1" algn="just"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Clr>
                <a:srgbClr val="C00000"/>
              </a:buClr>
              <a:buFont typeface="Corbel" panose="020B0503020204020204" pitchFamily="34" charset="0"/>
            </a:pP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конструкциях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словами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нужно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надо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придётся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должен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нужен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нельзя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можно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  <a:p>
            <a:pPr marL="0" lvl="1" algn="just"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Clr>
                <a:srgbClr val="C00000"/>
              </a:buClr>
              <a:buFont typeface="Corbel" panose="020B0503020204020204" pitchFamily="34" charset="0"/>
            </a:pP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Мне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нужен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новый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ноутбук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. –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Potřebuji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nový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notebook.)</a:t>
            </a:r>
          </a:p>
          <a:p>
            <a:pPr marL="0" lvl="1" algn="just"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Clr>
                <a:srgbClr val="C00000"/>
              </a:buClr>
              <a:buFont typeface="Corbel" panose="020B0503020204020204" pitchFamily="34" charset="0"/>
            </a:pP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управлении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глаголов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очень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радовалась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его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успеху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. –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Měl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jsem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velkou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radost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jeho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úspěchu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lvl="1" algn="just"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Clr>
                <a:srgbClr val="C00000"/>
              </a:buClr>
              <a:buFont typeface="Corbel" panose="020B0503020204020204" pitchFamily="34" charset="0"/>
            </a:pP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сочетаниях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предлогами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благодаря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» и </a:t>
            </a:r>
            <a:r>
              <a:rPr lang="en-US" sz="2900" b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др</a:t>
            </a:r>
            <a:r>
              <a:rPr lang="en-US" sz="29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(Я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сдал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этот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экзамен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только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из-за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тебя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. –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Složil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jsem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tuto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zkoušku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jen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kvůli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tobě</a:t>
            </a:r>
            <a:r>
              <a:rPr lang="en-US" sz="2900" b="1" i="1" spc="15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r>
              <a:rPr lang="en-US" sz="7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4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7DC064B-A5C4-4183-A5EE-23BD0EDC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ru-RU" dirty="0"/>
              <a:t>Объяснение грамматики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E41E25-766C-4F89-B951-BE78D4B6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228" y="2230438"/>
            <a:ext cx="8820181" cy="365125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b="1" dirty="0"/>
              <a:t>При объяснении новой грамматики необходимо выбрать способ, который подойдёт конкретной группе учащихся</a:t>
            </a:r>
            <a:r>
              <a:rPr lang="ru-RU" dirty="0"/>
              <a:t>. </a:t>
            </a:r>
            <a:endParaRPr lang="cs-CZ" dirty="0"/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dirty="0"/>
              <a:t>Следует принимать во внимание факт, что у учащихся уже есть лингвистическое знание не только родного языка, </a:t>
            </a:r>
            <a:r>
              <a:rPr lang="ru-RU" b="1" dirty="0"/>
              <a:t>но также первого иностранного</a:t>
            </a:r>
            <a:r>
              <a:rPr lang="ru-RU" dirty="0"/>
              <a:t>. Также у них металингвистические знания – знания о языках, их структуре, строении... </a:t>
            </a:r>
            <a:endParaRPr lang="cs-CZ" dirty="0"/>
          </a:p>
          <a:p>
            <a:pPr>
              <a:lnSpc>
                <a:spcPct val="13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5756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8"/>
      </a:lt2>
      <a:accent1>
        <a:srgbClr val="E12F2F"/>
      </a:accent1>
      <a:accent2>
        <a:srgbClr val="CF671D"/>
      </a:accent2>
      <a:accent3>
        <a:srgbClr val="BAA127"/>
      </a:accent3>
      <a:accent4>
        <a:srgbClr val="8BB119"/>
      </a:accent4>
      <a:accent5>
        <a:srgbClr val="57B826"/>
      </a:accent5>
      <a:accent6>
        <a:srgbClr val="1ABB27"/>
      </a:accent6>
      <a:hlink>
        <a:srgbClr val="309191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1083</Words>
  <Application>Microsoft Office PowerPoint</Application>
  <PresentationFormat>Широкоэкранный</PresentationFormat>
  <Paragraphs>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Century Gothic</vt:lpstr>
      <vt:lpstr>Corbel</vt:lpstr>
      <vt:lpstr>Meiryo</vt:lpstr>
      <vt:lpstr>Times New Roman</vt:lpstr>
      <vt:lpstr>SketchLinesVTI</vt:lpstr>
      <vt:lpstr>Обучение грамматике русского языка </vt:lpstr>
      <vt:lpstr>Грамматика  </vt:lpstr>
      <vt:lpstr>Активная (продуктивная) и  пассивная (рецептивная) грамматика</vt:lpstr>
      <vt:lpstr>Грамматический минимум</vt:lpstr>
      <vt:lpstr>Трансфер и интерференция на грамматическом уровне</vt:lpstr>
      <vt:lpstr>Сопоставление русской и чешской грамматики</vt:lpstr>
      <vt:lpstr>Сопоставление русской и чешской грамматики</vt:lpstr>
      <vt:lpstr>Сопоставление русской и чешской грамматики</vt:lpstr>
      <vt:lpstr>Объяснение грамматики</vt:lpstr>
      <vt:lpstr>Способы введения нового грамматического материала </vt:lpstr>
      <vt:lpstr>Способы введения нового грамматического материала</vt:lpstr>
      <vt:lpstr>Закрепление и повторение грамматики</vt:lpstr>
      <vt:lpstr>Способы закрепления грамматического материала и классификация упражнений с примерами </vt:lpstr>
      <vt:lpstr>Языковые упражнения  </vt:lpstr>
      <vt:lpstr>Презентация PowerPoint</vt:lpstr>
      <vt:lpstr>Презентация PowerPoint</vt:lpstr>
      <vt:lpstr>Тренировочные речевые упражнения</vt:lpstr>
      <vt:lpstr>Презентация PowerPoint</vt:lpstr>
      <vt:lpstr>Коммуникативные упражнения</vt:lpstr>
      <vt:lpstr>Презентация PowerPoint</vt:lpstr>
      <vt:lpstr>Контроль и оценка при обучении грамматике</vt:lpstr>
      <vt:lpstr>Источники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грамматике русского языка</dc:title>
  <dc:creator>Tatiana</dc:creator>
  <cp:lastModifiedBy>Uživatel systému Windows</cp:lastModifiedBy>
  <cp:revision>4</cp:revision>
  <dcterms:created xsi:type="dcterms:W3CDTF">2020-12-11T12:39:02Z</dcterms:created>
  <dcterms:modified xsi:type="dcterms:W3CDTF">2022-10-07T08:57:12Z</dcterms:modified>
</cp:coreProperties>
</file>