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4" r:id="rId1"/>
  </p:sldMasterIdLst>
  <p:notesMasterIdLst>
    <p:notesMasterId r:id="rId22"/>
  </p:notesMasterIdLst>
  <p:sldIdLst>
    <p:sldId id="265" r:id="rId2"/>
    <p:sldId id="273" r:id="rId3"/>
    <p:sldId id="271" r:id="rId4"/>
    <p:sldId id="272" r:id="rId5"/>
    <p:sldId id="266" r:id="rId6"/>
    <p:sldId id="268" r:id="rId7"/>
    <p:sldId id="267" r:id="rId8"/>
    <p:sldId id="259" r:id="rId9"/>
    <p:sldId id="260" r:id="rId10"/>
    <p:sldId id="261" r:id="rId11"/>
    <p:sldId id="262" r:id="rId12"/>
    <p:sldId id="264" r:id="rId13"/>
    <p:sldId id="288" r:id="rId14"/>
    <p:sldId id="287" r:id="rId15"/>
    <p:sldId id="274" r:id="rId16"/>
    <p:sldId id="282" r:id="rId17"/>
    <p:sldId id="278" r:id="rId18"/>
    <p:sldId id="279" r:id="rId19"/>
    <p:sldId id="286" r:id="rId20"/>
    <p:sldId id="280" r:id="rId21"/>
  </p:sldIdLst>
  <p:sldSz cx="13444538" cy="7562850"/>
  <p:notesSz cx="10693400" cy="75628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C7982068-7A21-496A-88E6-481DF12FD4FF}">
          <p14:sldIdLst>
            <p14:sldId id="265"/>
            <p14:sldId id="273"/>
            <p14:sldId id="271"/>
            <p14:sldId id="272"/>
            <p14:sldId id="266"/>
            <p14:sldId id="268"/>
            <p14:sldId id="267"/>
            <p14:sldId id="259"/>
            <p14:sldId id="260"/>
            <p14:sldId id="261"/>
            <p14:sldId id="262"/>
            <p14:sldId id="264"/>
            <p14:sldId id="288"/>
            <p14:sldId id="287"/>
            <p14:sldId id="274"/>
            <p14:sldId id="282"/>
            <p14:sldId id="278"/>
            <p14:sldId id="279"/>
            <p14:sldId id="286"/>
            <p14:sldId id="2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71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a" initials="H" lastIdx="1" clrIdx="0">
    <p:extLst>
      <p:ext uri="{19B8F6BF-5375-455C-9EA6-DF929625EA0E}">
        <p15:presenceInfo xmlns:p15="http://schemas.microsoft.com/office/powerpoint/2012/main" userId="Ha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08" y="474"/>
      </p:cViewPr>
      <p:guideLst>
        <p:guide orient="horz" pos="2880"/>
        <p:guide pos="27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28FB3-B14A-4E77-B86D-EC992492EE91}" type="datetimeFigureOut">
              <a:rPr lang="cs-CZ" smtClean="0"/>
              <a:t>11.11.2022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079750" y="946150"/>
            <a:ext cx="45339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1069975" y="3640138"/>
            <a:ext cx="8553450" cy="2978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D73D4-6E04-4FB1-9F89-34A47DC014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472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3D73D4-6E04-4FB1-9F89-34A47DC0145D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039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504" y="756285"/>
            <a:ext cx="8822978" cy="3277236"/>
          </a:xfrm>
        </p:spPr>
        <p:txBody>
          <a:bodyPr anchor="b">
            <a:normAutofit/>
          </a:bodyPr>
          <a:lstStyle>
            <a:lvl1pPr algn="l">
              <a:defRPr sz="5293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504" y="4238931"/>
            <a:ext cx="7058382" cy="2147476"/>
          </a:xfrm>
        </p:spPr>
        <p:txBody>
          <a:bodyPr anchor="t">
            <a:normAutofit/>
          </a:bodyPr>
          <a:lstStyle>
            <a:lvl1pPr marL="0" indent="0" algn="l">
              <a:buNone/>
              <a:defRPr sz="2316">
                <a:solidFill>
                  <a:schemeClr val="bg2">
                    <a:lumMod val="75000"/>
                  </a:schemeClr>
                </a:solidFill>
              </a:defRPr>
            </a:lvl1pPr>
            <a:lvl2pPr marL="504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6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0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49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90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3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9073312" y="9337"/>
            <a:ext cx="4201418" cy="420158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735690" y="100954"/>
            <a:ext cx="6705348" cy="670561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979193" y="252095"/>
            <a:ext cx="5461844" cy="546205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8089480" y="35596"/>
            <a:ext cx="5351558" cy="535176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8651422" y="672255"/>
            <a:ext cx="4789616" cy="478980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7435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56255" y="588222"/>
            <a:ext cx="11930276" cy="3445298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154" indent="0">
              <a:buNone/>
              <a:defRPr sz="1764"/>
            </a:lvl2pPr>
            <a:lvl3pPr marL="1008309" indent="0">
              <a:buNone/>
              <a:defRPr sz="1764"/>
            </a:lvl3pPr>
            <a:lvl4pPr marL="1512463" indent="0">
              <a:buNone/>
              <a:defRPr sz="1764"/>
            </a:lvl4pPr>
            <a:lvl5pPr marL="2016618" indent="0">
              <a:buNone/>
              <a:defRPr sz="1764"/>
            </a:lvl5pPr>
            <a:lvl6pPr marL="2520772" indent="0">
              <a:buNone/>
              <a:defRPr sz="1764"/>
            </a:lvl6pPr>
            <a:lvl7pPr marL="3024927" indent="0">
              <a:buNone/>
              <a:defRPr sz="1764"/>
            </a:lvl7pPr>
            <a:lvl8pPr marL="3529081" indent="0">
              <a:buNone/>
              <a:defRPr sz="1764"/>
            </a:lvl8pPr>
            <a:lvl9pPr marL="4033236" indent="0">
              <a:buNone/>
              <a:defRPr sz="1764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08343" y="4238931"/>
            <a:ext cx="9157338" cy="50419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764"/>
            </a:lvl1pPr>
            <a:lvl2pPr marL="504154" indent="0">
              <a:buFontTx/>
              <a:buNone/>
              <a:defRPr/>
            </a:lvl2pPr>
            <a:lvl3pPr marL="1008309" indent="0">
              <a:buFontTx/>
              <a:buNone/>
              <a:defRPr/>
            </a:lvl3pPr>
            <a:lvl4pPr marL="1512463" indent="0">
              <a:buFontTx/>
              <a:buNone/>
              <a:defRPr/>
            </a:lvl4pPr>
            <a:lvl5pPr marL="2016618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617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505" y="756285"/>
            <a:ext cx="11091744" cy="3025140"/>
          </a:xfrm>
        </p:spPr>
        <p:txBody>
          <a:bodyPr anchor="ctr">
            <a:normAutofit/>
          </a:bodyPr>
          <a:lstStyle>
            <a:lvl1pPr algn="l">
              <a:defRPr sz="3529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504" y="4537710"/>
            <a:ext cx="9412928" cy="2072781"/>
          </a:xfrm>
        </p:spPr>
        <p:txBody>
          <a:bodyPr anchor="ctr">
            <a:normAutofit/>
          </a:bodyPr>
          <a:lstStyle>
            <a:lvl1pPr marL="0" indent="0" algn="l">
              <a:buNone/>
              <a:defRPr sz="2205">
                <a:solidFill>
                  <a:schemeClr val="bg2">
                    <a:lumMod val="75000"/>
                  </a:schemeClr>
                </a:solidFill>
              </a:defRPr>
            </a:lvl1pPr>
            <a:lvl2pPr marL="504154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30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463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61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77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927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08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236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0648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74" y="756285"/>
            <a:ext cx="10083405" cy="3025140"/>
          </a:xfrm>
        </p:spPr>
        <p:txBody>
          <a:bodyPr anchor="ctr">
            <a:normAutofit/>
          </a:bodyPr>
          <a:lstStyle>
            <a:lvl1pPr algn="l">
              <a:defRPr sz="3529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4788" y="3781425"/>
            <a:ext cx="9411177" cy="420158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504154" indent="0">
              <a:buFontTx/>
              <a:buNone/>
              <a:defRPr/>
            </a:lvl2pPr>
            <a:lvl3pPr marL="1008309" indent="0">
              <a:buFontTx/>
              <a:buNone/>
              <a:defRPr/>
            </a:lvl3pPr>
            <a:lvl4pPr marL="1512463" indent="0">
              <a:buFontTx/>
              <a:buNone/>
              <a:defRPr/>
            </a:lvl4pPr>
            <a:lvl5pPr marL="2016618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505" y="4743122"/>
            <a:ext cx="9411177" cy="1858032"/>
          </a:xfrm>
        </p:spPr>
        <p:txBody>
          <a:bodyPr anchor="ctr">
            <a:normAutofit/>
          </a:bodyPr>
          <a:lstStyle>
            <a:lvl1pPr marL="0" indent="0" algn="l">
              <a:buNone/>
              <a:defRPr sz="2205">
                <a:solidFill>
                  <a:schemeClr val="bg2">
                    <a:lumMod val="75000"/>
                  </a:schemeClr>
                </a:solidFill>
              </a:defRPr>
            </a:lvl1pPr>
            <a:lvl2pPr marL="504154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30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463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61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77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927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08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236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586447" y="895700"/>
            <a:ext cx="672227" cy="644878"/>
          </a:xfrm>
          <a:prstGeom prst="rect">
            <a:avLst/>
          </a:prstGeom>
        </p:spPr>
        <p:txBody>
          <a:bodyPr vert="horz" lIns="100834" tIns="50417" rIns="100834" bIns="50417" rtlCol="0" anchor="ctr">
            <a:noAutofit/>
          </a:bodyPr>
          <a:lstStyle/>
          <a:p>
            <a:pPr lvl="0"/>
            <a:r>
              <a:rPr lang="en-US" sz="8822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342078" y="3053152"/>
            <a:ext cx="672227" cy="644878"/>
          </a:xfrm>
          <a:prstGeom prst="rect">
            <a:avLst/>
          </a:prstGeom>
        </p:spPr>
        <p:txBody>
          <a:bodyPr vert="horz" lIns="100834" tIns="50417" rIns="100834" bIns="50417" rtlCol="0" anchor="ctr">
            <a:noAutofit/>
          </a:bodyPr>
          <a:lstStyle/>
          <a:p>
            <a:pPr lvl="0" algn="r"/>
            <a:r>
              <a:rPr lang="en-US" sz="8822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80645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504" y="3781425"/>
            <a:ext cx="9411177" cy="1871855"/>
          </a:xfrm>
        </p:spPr>
        <p:txBody>
          <a:bodyPr anchor="b">
            <a:normAutofit/>
          </a:bodyPr>
          <a:lstStyle>
            <a:lvl1pPr algn="l">
              <a:defRPr sz="3529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503" y="5660537"/>
            <a:ext cx="9412930" cy="948830"/>
          </a:xfrm>
        </p:spPr>
        <p:txBody>
          <a:bodyPr anchor="t">
            <a:normAutofit/>
          </a:bodyPr>
          <a:lstStyle>
            <a:lvl1pPr marL="0" indent="0" algn="l">
              <a:buNone/>
              <a:defRPr sz="2205">
                <a:solidFill>
                  <a:schemeClr val="bg2">
                    <a:lumMod val="75000"/>
                  </a:schemeClr>
                </a:solidFill>
              </a:defRPr>
            </a:lvl1pPr>
            <a:lvl2pPr marL="504154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30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463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61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77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927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08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236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96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75" y="756285"/>
            <a:ext cx="10083404" cy="3025140"/>
          </a:xfrm>
        </p:spPr>
        <p:txBody>
          <a:bodyPr anchor="ctr">
            <a:normAutofit/>
          </a:bodyPr>
          <a:lstStyle>
            <a:lvl1pPr algn="l">
              <a:defRPr sz="3529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54505" y="4332300"/>
            <a:ext cx="9411178" cy="1157769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646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503" y="5490069"/>
            <a:ext cx="9411178" cy="1120422"/>
          </a:xfrm>
        </p:spPr>
        <p:txBody>
          <a:bodyPr anchor="t">
            <a:normAutofit/>
          </a:bodyPr>
          <a:lstStyle>
            <a:lvl1pPr marL="0" indent="0" algn="l">
              <a:buNone/>
              <a:defRPr sz="1985">
                <a:solidFill>
                  <a:schemeClr val="bg2">
                    <a:lumMod val="75000"/>
                  </a:schemeClr>
                </a:solidFill>
              </a:defRPr>
            </a:lvl1pPr>
            <a:lvl2pPr marL="504154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30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463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61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77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927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08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236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586447" y="895700"/>
            <a:ext cx="672227" cy="644878"/>
          </a:xfrm>
          <a:prstGeom prst="rect">
            <a:avLst/>
          </a:prstGeom>
        </p:spPr>
        <p:txBody>
          <a:bodyPr vert="horz" lIns="100834" tIns="50417" rIns="100834" bIns="50417" rtlCol="0" anchor="ctr">
            <a:noAutofit/>
          </a:bodyPr>
          <a:lstStyle/>
          <a:p>
            <a:pPr lvl="0"/>
            <a:r>
              <a:rPr lang="en-US" sz="8822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342078" y="3053152"/>
            <a:ext cx="672227" cy="644878"/>
          </a:xfrm>
          <a:prstGeom prst="rect">
            <a:avLst/>
          </a:prstGeom>
        </p:spPr>
        <p:txBody>
          <a:bodyPr vert="horz" lIns="100834" tIns="50417" rIns="100834" bIns="50417" rtlCol="0" anchor="ctr">
            <a:noAutofit/>
          </a:bodyPr>
          <a:lstStyle/>
          <a:p>
            <a:pPr lvl="0" algn="r"/>
            <a:r>
              <a:rPr lang="en-US" sz="8822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61890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505" y="756285"/>
            <a:ext cx="11091744" cy="302514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54504" y="4332300"/>
            <a:ext cx="9411177" cy="924348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646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503" y="5256647"/>
            <a:ext cx="9411178" cy="1353844"/>
          </a:xfrm>
        </p:spPr>
        <p:txBody>
          <a:bodyPr anchor="t">
            <a:normAutofit/>
          </a:bodyPr>
          <a:lstStyle>
            <a:lvl1pPr marL="0" indent="0" algn="l">
              <a:buNone/>
              <a:defRPr sz="1985">
                <a:solidFill>
                  <a:schemeClr val="bg2">
                    <a:lumMod val="75000"/>
                  </a:schemeClr>
                </a:solidFill>
              </a:defRPr>
            </a:lvl1pPr>
            <a:lvl2pPr marL="504154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30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463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61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77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927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08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236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5864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4489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7482" y="756285"/>
            <a:ext cx="2268766" cy="50419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6255" y="756285"/>
            <a:ext cx="8626912" cy="5854206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7328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8425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503" y="2212834"/>
            <a:ext cx="9411178" cy="2516098"/>
          </a:xfrm>
        </p:spPr>
        <p:txBody>
          <a:bodyPr anchor="b">
            <a:normAutofit/>
          </a:bodyPr>
          <a:lstStyle>
            <a:lvl1pPr algn="l">
              <a:defRPr sz="397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505" y="4957868"/>
            <a:ext cx="9411177" cy="1652623"/>
          </a:xfrm>
        </p:spPr>
        <p:txBody>
          <a:bodyPr anchor="t">
            <a:normAutofit/>
          </a:bodyPr>
          <a:lstStyle>
            <a:lvl1pPr marL="0" indent="0" algn="l">
              <a:buNone/>
              <a:defRPr sz="1985">
                <a:solidFill>
                  <a:schemeClr val="bg2">
                    <a:lumMod val="75000"/>
                  </a:schemeClr>
                </a:solidFill>
              </a:defRPr>
            </a:lvl1pPr>
            <a:lvl2pPr marL="504154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30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463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61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77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927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08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236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8157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504" y="756286"/>
            <a:ext cx="5444922" cy="3986836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4829" y="756286"/>
            <a:ext cx="5441420" cy="3986835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461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1947" y="756285"/>
            <a:ext cx="5127480" cy="635489"/>
          </a:xfrm>
        </p:spPr>
        <p:txBody>
          <a:bodyPr anchor="b">
            <a:noAutofit/>
          </a:bodyPr>
          <a:lstStyle>
            <a:lvl1pPr marL="0" indent="0">
              <a:buNone/>
              <a:defRPr sz="3088" b="0">
                <a:solidFill>
                  <a:schemeClr val="tx1"/>
                </a:solidFill>
              </a:defRPr>
            </a:lvl1pPr>
            <a:lvl2pPr marL="504154" indent="0">
              <a:buNone/>
              <a:defRPr sz="2205" b="1"/>
            </a:lvl2pPr>
            <a:lvl3pPr marL="1008309" indent="0">
              <a:buNone/>
              <a:defRPr sz="1985" b="1"/>
            </a:lvl3pPr>
            <a:lvl4pPr marL="1512463" indent="0">
              <a:buNone/>
              <a:defRPr sz="1764" b="1"/>
            </a:lvl4pPr>
            <a:lvl5pPr marL="2016618" indent="0">
              <a:buNone/>
              <a:defRPr sz="1764" b="1"/>
            </a:lvl5pPr>
            <a:lvl6pPr marL="2520772" indent="0">
              <a:buNone/>
              <a:defRPr sz="1764" b="1"/>
            </a:lvl6pPr>
            <a:lvl7pPr marL="3024927" indent="0">
              <a:buNone/>
              <a:defRPr sz="1764" b="1"/>
            </a:lvl7pPr>
            <a:lvl8pPr marL="3529081" indent="0">
              <a:buNone/>
              <a:defRPr sz="1764" b="1"/>
            </a:lvl8pPr>
            <a:lvl9pPr marL="4033236" indent="0">
              <a:buNone/>
              <a:defRPr sz="1764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504" y="1401111"/>
            <a:ext cx="5444922" cy="3342010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03595" y="756285"/>
            <a:ext cx="5144404" cy="635489"/>
          </a:xfrm>
        </p:spPr>
        <p:txBody>
          <a:bodyPr anchor="b">
            <a:noAutofit/>
          </a:bodyPr>
          <a:lstStyle>
            <a:lvl1pPr marL="0" indent="0">
              <a:buNone/>
              <a:defRPr sz="3088" b="0">
                <a:solidFill>
                  <a:schemeClr val="tx1"/>
                </a:solidFill>
              </a:defRPr>
            </a:lvl1pPr>
            <a:lvl2pPr marL="504154" indent="0">
              <a:buNone/>
              <a:defRPr sz="2205" b="1"/>
            </a:lvl2pPr>
            <a:lvl3pPr marL="1008309" indent="0">
              <a:buNone/>
              <a:defRPr sz="1985" b="1"/>
            </a:lvl3pPr>
            <a:lvl4pPr marL="1512463" indent="0">
              <a:buNone/>
              <a:defRPr sz="1764" b="1"/>
            </a:lvl4pPr>
            <a:lvl5pPr marL="2016618" indent="0">
              <a:buNone/>
              <a:defRPr sz="1764" b="1"/>
            </a:lvl5pPr>
            <a:lvl6pPr marL="2520772" indent="0">
              <a:buNone/>
              <a:defRPr sz="1764" b="1"/>
            </a:lvl6pPr>
            <a:lvl7pPr marL="3024927" indent="0">
              <a:buNone/>
              <a:defRPr sz="1764" b="1"/>
            </a:lvl7pPr>
            <a:lvl8pPr marL="3529081" indent="0">
              <a:buNone/>
              <a:defRPr sz="1764" b="1"/>
            </a:lvl8pPr>
            <a:lvl9pPr marL="4033236" indent="0">
              <a:buNone/>
              <a:defRPr sz="1764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03077" y="1391774"/>
            <a:ext cx="5435585" cy="3342010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8697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68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294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2887" y="756285"/>
            <a:ext cx="4033361" cy="1512570"/>
          </a:xfrm>
        </p:spPr>
        <p:txBody>
          <a:bodyPr anchor="b">
            <a:normAutofit/>
          </a:bodyPr>
          <a:lstStyle>
            <a:lvl1pPr algn="l">
              <a:defRPr sz="2646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505" y="756285"/>
            <a:ext cx="6554213" cy="5854206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12887" y="2436918"/>
            <a:ext cx="4033361" cy="2306203"/>
          </a:xfrm>
        </p:spPr>
        <p:txBody>
          <a:bodyPr anchor="t">
            <a:normAutofit/>
          </a:bodyPr>
          <a:lstStyle>
            <a:lvl1pPr marL="0" indent="0">
              <a:buNone/>
              <a:defRPr sz="1764"/>
            </a:lvl1pPr>
            <a:lvl2pPr marL="504154" indent="0">
              <a:buNone/>
              <a:defRPr sz="1323"/>
            </a:lvl2pPr>
            <a:lvl3pPr marL="1008309" indent="0">
              <a:buNone/>
              <a:defRPr sz="1103"/>
            </a:lvl3pPr>
            <a:lvl4pPr marL="1512463" indent="0">
              <a:buNone/>
              <a:defRPr sz="992"/>
            </a:lvl4pPr>
            <a:lvl5pPr marL="2016618" indent="0">
              <a:buNone/>
              <a:defRPr sz="992"/>
            </a:lvl5pPr>
            <a:lvl6pPr marL="2520772" indent="0">
              <a:buNone/>
              <a:defRPr sz="992"/>
            </a:lvl6pPr>
            <a:lvl7pPr marL="3024927" indent="0">
              <a:buNone/>
              <a:defRPr sz="992"/>
            </a:lvl7pPr>
            <a:lvl8pPr marL="3529081" indent="0">
              <a:buNone/>
              <a:defRPr sz="992"/>
            </a:lvl8pPr>
            <a:lvl9pPr marL="4033236" indent="0">
              <a:buNone/>
              <a:defRPr sz="992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2738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007" y="1596602"/>
            <a:ext cx="6638241" cy="1260475"/>
          </a:xfrm>
        </p:spPr>
        <p:txBody>
          <a:bodyPr anchor="b">
            <a:normAutofit/>
          </a:bodyPr>
          <a:lstStyle>
            <a:lvl1pPr algn="l">
              <a:defRPr sz="3088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90618" y="1008380"/>
            <a:ext cx="3618043" cy="50419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154" indent="0">
              <a:buNone/>
              <a:defRPr sz="1764"/>
            </a:lvl2pPr>
            <a:lvl3pPr marL="1008309" indent="0">
              <a:buNone/>
              <a:defRPr sz="1764"/>
            </a:lvl3pPr>
            <a:lvl4pPr marL="1512463" indent="0">
              <a:buNone/>
              <a:defRPr sz="1764"/>
            </a:lvl4pPr>
            <a:lvl5pPr marL="2016618" indent="0">
              <a:buNone/>
              <a:defRPr sz="1764"/>
            </a:lvl5pPr>
            <a:lvl6pPr marL="2520772" indent="0">
              <a:buNone/>
              <a:defRPr sz="1764"/>
            </a:lvl6pPr>
            <a:lvl7pPr marL="3024927" indent="0">
              <a:buNone/>
              <a:defRPr sz="1764"/>
            </a:lvl7pPr>
            <a:lvl8pPr marL="3529081" indent="0">
              <a:buNone/>
              <a:defRPr sz="1764"/>
            </a:lvl8pPr>
            <a:lvl9pPr marL="4033236" indent="0">
              <a:buNone/>
              <a:defRPr sz="1764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8007" y="3062487"/>
            <a:ext cx="6639992" cy="2259518"/>
          </a:xfrm>
        </p:spPr>
        <p:txBody>
          <a:bodyPr anchor="t">
            <a:normAutofit/>
          </a:bodyPr>
          <a:lstStyle>
            <a:lvl1pPr marL="0" indent="0">
              <a:buNone/>
              <a:defRPr sz="1985"/>
            </a:lvl1pPr>
            <a:lvl2pPr marL="504154" indent="0">
              <a:buNone/>
              <a:defRPr sz="1323"/>
            </a:lvl2pPr>
            <a:lvl3pPr marL="1008309" indent="0">
              <a:buNone/>
              <a:defRPr sz="1103"/>
            </a:lvl3pPr>
            <a:lvl4pPr marL="1512463" indent="0">
              <a:buNone/>
              <a:defRPr sz="992"/>
            </a:lvl4pPr>
            <a:lvl5pPr marL="2016618" indent="0">
              <a:buNone/>
              <a:defRPr sz="992"/>
            </a:lvl5pPr>
            <a:lvl6pPr marL="2520772" indent="0">
              <a:buNone/>
              <a:defRPr sz="992"/>
            </a:lvl6pPr>
            <a:lvl7pPr marL="3024927" indent="0">
              <a:buNone/>
              <a:defRPr sz="992"/>
            </a:lvl7pPr>
            <a:lvl8pPr marL="3529081" indent="0">
              <a:buNone/>
              <a:defRPr sz="992"/>
            </a:lvl8pPr>
            <a:lvl9pPr marL="4033236" indent="0">
              <a:buNone/>
              <a:defRPr sz="992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4253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0152842" y="3267898"/>
            <a:ext cx="3288197" cy="35386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4504" y="4948531"/>
            <a:ext cx="9411177" cy="166196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504" y="756286"/>
            <a:ext cx="9411177" cy="3986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21936" y="6806565"/>
            <a:ext cx="1764596" cy="402652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3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4504" y="6806565"/>
            <a:ext cx="8318808" cy="402652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3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27858" y="6151819"/>
            <a:ext cx="1259593" cy="7387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529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47812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05" r:id="rId1"/>
    <p:sldLayoutId id="2147484006" r:id="rId2"/>
    <p:sldLayoutId id="2147484007" r:id="rId3"/>
    <p:sldLayoutId id="2147484008" r:id="rId4"/>
    <p:sldLayoutId id="2147484009" r:id="rId5"/>
    <p:sldLayoutId id="2147484010" r:id="rId6"/>
    <p:sldLayoutId id="2147484011" r:id="rId7"/>
    <p:sldLayoutId id="2147484012" r:id="rId8"/>
    <p:sldLayoutId id="2147484013" r:id="rId9"/>
    <p:sldLayoutId id="2147484014" r:id="rId10"/>
    <p:sldLayoutId id="2147484015" r:id="rId11"/>
    <p:sldLayoutId id="2147484016" r:id="rId12"/>
    <p:sldLayoutId id="2147484017" r:id="rId13"/>
    <p:sldLayoutId id="2147484018" r:id="rId14"/>
    <p:sldLayoutId id="2147484019" r:id="rId15"/>
    <p:sldLayoutId id="2147484020" r:id="rId16"/>
    <p:sldLayoutId id="2147484021" r:id="rId17"/>
  </p:sldLayoutIdLst>
  <p:txStyles>
    <p:titleStyle>
      <a:lvl1pPr algn="l" defTabSz="504154" rtl="0" eaLnBrk="1" latinLnBrk="0" hangingPunct="1">
        <a:spcBef>
          <a:spcPct val="0"/>
        </a:spcBef>
        <a:buNone/>
        <a:defRPr sz="397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15097" indent="-315097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205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819251" indent="-315097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985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323405" indent="-315097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76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701521" indent="-189058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4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205676" indent="-189058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4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772849" indent="-252077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4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3277004" indent="-252077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4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781158" indent="-252077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4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4285313" indent="-252077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4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154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309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2463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618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0772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4927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9081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3236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MJFEtemjfA&amp;t=925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26" y="811487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Obecné informace o předmětu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426" y="2306836"/>
            <a:ext cx="12601458" cy="3148446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90805" indent="-57483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352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Předmět ukončen testem, následně zkouška </a:t>
            </a:r>
          </a:p>
          <a:p>
            <a:pPr marL="590805" indent="-57483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352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studijní literatury: </a:t>
            </a:r>
            <a:r>
              <a:rPr lang="cs-CZ" sz="3520" dirty="0">
                <a:solidFill>
                  <a:srgbClr val="0A0A0A"/>
                </a:solidFill>
                <a:latin typeface="Open Sans"/>
              </a:rPr>
              <a:t>MACHOVÁ, Jitka. </a:t>
            </a:r>
            <a:r>
              <a:rPr lang="cs-CZ" sz="3520" i="1" dirty="0">
                <a:solidFill>
                  <a:srgbClr val="0A0A0A"/>
                </a:solidFill>
                <a:latin typeface="Open Sans"/>
              </a:rPr>
              <a:t>Biologie člověka pro učitele</a:t>
            </a:r>
            <a:r>
              <a:rPr lang="cs-CZ" sz="3520" dirty="0">
                <a:solidFill>
                  <a:srgbClr val="0A0A0A"/>
                </a:solidFill>
                <a:latin typeface="Open Sans"/>
              </a:rPr>
              <a:t>. Vyd. 1. V Praze: Karolinum, 2002. 269 s. ISBN 8071848670.</a:t>
            </a:r>
          </a:p>
          <a:p>
            <a:pPr marL="590805" indent="-57483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3520" dirty="0">
                <a:solidFill>
                  <a:srgbClr val="0A0A0A"/>
                </a:solidFill>
                <a:latin typeface="Open Sans"/>
                <a:cs typeface="Arial" panose="020B0604020202020204" pitchFamily="34" charset="0"/>
              </a:rPr>
              <a:t>Do ISU budou vloženy </a:t>
            </a:r>
            <a:r>
              <a:rPr lang="cs-CZ" sz="3520">
                <a:solidFill>
                  <a:srgbClr val="0A0A0A"/>
                </a:solidFill>
                <a:latin typeface="Open Sans"/>
                <a:cs typeface="Arial" panose="020B0604020202020204" pitchFamily="34" charset="0"/>
              </a:rPr>
              <a:t>studijní materiály</a:t>
            </a:r>
            <a:endParaRPr sz="352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322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521" y="598015"/>
            <a:ext cx="6677560" cy="790053"/>
          </a:xfrm>
          <a:prstGeom prst="rect">
            <a:avLst/>
          </a:prstGeom>
        </p:spPr>
        <p:txBody>
          <a:bodyPr vert="horz" wrap="square" lIns="0" tIns="15967" rIns="0" bIns="0" rtlCol="0" anchor="ctr">
            <a:spAutoFit/>
          </a:bodyPr>
          <a:lstStyle/>
          <a:p>
            <a:pPr marL="15968">
              <a:spcBef>
                <a:spcPts val="126"/>
              </a:spcBef>
            </a:pPr>
            <a:r>
              <a:rPr sz="5029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KONTROLA</a:t>
            </a:r>
            <a:r>
              <a:rPr sz="5029" spc="-16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DÝCHÁNÍ</a:t>
            </a:r>
            <a:endParaRPr sz="502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522" y="1931283"/>
            <a:ext cx="7558161" cy="789375"/>
          </a:xfrm>
          <a:prstGeom prst="rect">
            <a:avLst/>
          </a:prstGeom>
        </p:spPr>
        <p:txBody>
          <a:bodyPr vert="horz" wrap="square" lIns="0" tIns="15169" rIns="0" bIns="0" rtlCol="0">
            <a:spAutoFit/>
          </a:bodyPr>
          <a:lstStyle/>
          <a:p>
            <a:pPr marL="303386" indent="-287419">
              <a:spcBef>
                <a:spcPts val="119"/>
              </a:spcBef>
              <a:buClr>
                <a:srgbClr val="B80E0F"/>
              </a:buClr>
              <a:buSzPct val="160526"/>
              <a:buFont typeface="Arial"/>
              <a:buChar char="•"/>
              <a:tabLst>
                <a:tab pos="303386" algn="l"/>
              </a:tabLst>
            </a:pP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ZÁKLONU HLAVY MUSÍŠ </a:t>
            </a:r>
            <a:r>
              <a:rPr sz="2515" spc="-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ZKONTROLOVAT,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ZDA RANĚNÝ</a:t>
            </a:r>
            <a:r>
              <a:rPr sz="2515" spc="-132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DÝCHÁ</a:t>
            </a:r>
            <a:endParaRPr sz="2515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522" y="3502474"/>
            <a:ext cx="12664531" cy="1176404"/>
          </a:xfrm>
          <a:prstGeom prst="rect">
            <a:avLst/>
          </a:prstGeom>
        </p:spPr>
        <p:txBody>
          <a:bodyPr vert="horz" wrap="square" lIns="0" tIns="15169" rIns="0" bIns="0" rtlCol="0">
            <a:spAutoFit/>
          </a:bodyPr>
          <a:lstStyle/>
          <a:p>
            <a:pPr marL="302588" marR="6387" indent="-287419">
              <a:spcBef>
                <a:spcPts val="119"/>
              </a:spcBef>
              <a:buClr>
                <a:srgbClr val="B80E0F"/>
              </a:buClr>
              <a:buSzPct val="160526"/>
              <a:buFont typeface="Arial"/>
              <a:buChar char="•"/>
              <a:tabLst>
                <a:tab pos="303386" algn="l"/>
              </a:tabLst>
            </a:pP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UCHO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PŘILOŽÍŠ BLÍZKO KE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RTŮM A BUDEŠ </a:t>
            </a:r>
            <a:r>
              <a:rPr sz="2515" spc="-4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POSLOUCHAT,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ZDA RANĚNÝ </a:t>
            </a:r>
            <a:r>
              <a:rPr sz="2515" spc="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DÝCHÁ,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TOMU SE JEŠTĚ BUDEŠ </a:t>
            </a:r>
            <a:r>
              <a:rPr sz="2515" spc="-7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DÍVAT, 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ZDA SE RANĚNÉMU HÝBE</a:t>
            </a:r>
            <a:r>
              <a:rPr sz="2515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HRUDNÍK</a:t>
            </a:r>
            <a:r>
              <a:rPr lang="cs-CZ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(KONTROLU PROVÁDÍME 10S)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521" y="5437722"/>
            <a:ext cx="5250076" cy="789375"/>
          </a:xfrm>
          <a:prstGeom prst="rect">
            <a:avLst/>
          </a:prstGeom>
        </p:spPr>
        <p:txBody>
          <a:bodyPr vert="horz" wrap="square" lIns="0" tIns="15169" rIns="0" bIns="0" rtlCol="0">
            <a:spAutoFit/>
          </a:bodyPr>
          <a:lstStyle/>
          <a:p>
            <a:pPr marL="303386" indent="-287419">
              <a:spcBef>
                <a:spcPts val="119"/>
              </a:spcBef>
              <a:buClr>
                <a:srgbClr val="B80E0F"/>
              </a:buClr>
              <a:buSzPct val="160526"/>
              <a:buFont typeface="Arial"/>
              <a:buChar char="•"/>
              <a:tabLst>
                <a:tab pos="303386" algn="l"/>
              </a:tabLst>
            </a:pP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URČÍŠ, ZDA RANĚNÝ DÝCHÁ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NEBO</a:t>
            </a:r>
            <a:r>
              <a:rPr sz="2515" spc="-6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NEDÝCHÁ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269893" y="0"/>
            <a:ext cx="5174645" cy="33242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263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522" y="221033"/>
            <a:ext cx="12260398" cy="156317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>
              <a:spcBef>
                <a:spcPts val="119"/>
              </a:spcBef>
            </a:pPr>
            <a:r>
              <a:rPr sz="5029" spc="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VOLÁNÍ </a:t>
            </a:r>
            <a:r>
              <a:rPr sz="5029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ZDRAVOTNÍ </a:t>
            </a:r>
            <a:r>
              <a:rPr sz="5029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ZÁCHRANNÉ</a:t>
            </a:r>
            <a:r>
              <a:rPr sz="5029" spc="-6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SLUŽBY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521" y="2306837"/>
            <a:ext cx="7757595" cy="401540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DÝCHÁ?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RANĚNÝ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DÝCHÁ</a:t>
            </a: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VOLEJ</a:t>
            </a:r>
            <a:r>
              <a:rPr sz="2515" spc="20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155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522" y="3302403"/>
            <a:ext cx="12547810" cy="3224437"/>
          </a:xfrm>
          <a:prstGeom prst="rect">
            <a:avLst/>
          </a:prstGeom>
        </p:spPr>
        <p:txBody>
          <a:bodyPr vert="horz" wrap="square" lIns="0" tIns="15967" rIns="0" bIns="0" rtlCol="0">
            <a:spAutoFit/>
          </a:bodyPr>
          <a:lstStyle/>
          <a:p>
            <a:pPr marL="302588" marR="6387" indent="-287419" algn="just">
              <a:lnSpc>
                <a:spcPct val="120000"/>
              </a:lnSpc>
              <a:spcBef>
                <a:spcPts val="126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NEDÝCHÁ?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JSI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ZCELA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SÁM, NEJPRVE ZAVOLEJ </a:t>
            </a:r>
            <a:r>
              <a:rPr sz="2515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155,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POTÉ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ZAČNI </a:t>
            </a:r>
            <a:r>
              <a:rPr sz="2515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RESUSCITOVAT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RANĚNÉHO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cs-CZ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POKLEKNEME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VEDLE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POSTIŽENÉHO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PŘILOŽÍME HRANU </a:t>
            </a:r>
            <a:r>
              <a:rPr sz="2515" spc="-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(PATU) </a:t>
            </a:r>
            <a:r>
              <a:rPr sz="2515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DLANĚ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JEDNÉ </a:t>
            </a:r>
            <a:r>
              <a:rPr sz="2515" spc="-5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RUKY,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PŘES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 </a:t>
            </a:r>
            <a:r>
              <a:rPr sz="2515" spc="-2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PAK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HRANU  DRUHÉ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DLANĚ,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PROPNEME </a:t>
            </a:r>
            <a:r>
              <a:rPr sz="2515" spc="-3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LOKTY,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NAKLONÍME SE NAD POSTIŽENÉHO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RAMENY</a:t>
            </a:r>
            <a:r>
              <a:rPr lang="cs-CZ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POLOŽÍME NA STŘED HRUDNÍ KOSTI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STLAČUJEME HRUDNÍK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HLOUBKY  ALESPOŇ 5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FREKVENCÍ 100 ZA MINUTU, DO </a:t>
            </a: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PŘÍJEZDU ZÁCHRANNÉ SLUŽBY NEBO DOKUD SE POSTIŽENÝ NEZAČNE HÝBAT.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271445" y="662886"/>
            <a:ext cx="11858178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UMĚLÉ DÝCHÁNÍ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7577" y="2344361"/>
            <a:ext cx="12601458" cy="2426582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JE </a:t>
            </a: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ZACHRÁNCE VYŠKOLEN A JE OCHOTEN PROVÁDĚT 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UMĚLÉ DÝCHÁNÍ, KOMBINUJE STLAČENÍ A UMĚLÉ VDECHY  </a:t>
            </a:r>
            <a:r>
              <a:rPr lang="cs-CZ" sz="4023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30:2, 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ZACHRÁNCE NEMŮŽE NEBO NENÍ-LI OCHOTEN PROVÁDĚT UMĚLÉ DÝCHÁNÍ, </a:t>
            </a: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PROVÁDÍ POUZE SAMOSTATNÉ NEPŘEUŠOVANÉ KOMPRESE HRUDNÍKU</a:t>
            </a: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sz="4023" dirty="0">
              <a:solidFill>
                <a:schemeClr val="bg1"/>
              </a:solidFill>
              <a:latin typeface="Impact"/>
              <a:cs typeface="Impac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7577" y="5122685"/>
            <a:ext cx="12619978" cy="1379573"/>
          </a:xfrm>
          <a:prstGeom prst="rect">
            <a:avLst/>
          </a:prstGeom>
        </p:spPr>
        <p:txBody>
          <a:bodyPr vert="horz" wrap="square" lIns="0" tIns="15967" rIns="0" bIns="0" rtlCol="0">
            <a:spAutoFit/>
          </a:bodyPr>
          <a:lstStyle/>
          <a:p>
            <a:pPr marL="302588" marR="6387" indent="-287419">
              <a:lnSpc>
                <a:spcPct val="120000"/>
              </a:lnSpc>
              <a:spcBef>
                <a:spcPts val="126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RESUSCITACI DĚTÍ A STAVŮ PO UTONUTÍ ZAHAJUJEME 5-TI ÚVODNÍMI VDECHY, DÁLE POKRAČUJEME VE ZNÁMÉM POMĚRU  30:2</a:t>
            </a:r>
          </a:p>
          <a:p>
            <a:pPr marL="15169" marR="6387" algn="just">
              <a:lnSpc>
                <a:spcPct val="120000"/>
              </a:lnSpc>
              <a:spcBef>
                <a:spcPts val="126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V PŘÍPADĚ 1 ZACHRÁNCE VOLÁME 155 AŽ PO MINUTĚ RESUSCITACE</a:t>
            </a:r>
          </a:p>
        </p:txBody>
      </p:sp>
    </p:spTree>
    <p:extLst>
      <p:ext uri="{BB962C8B-B14F-4D97-AF65-F5344CB8AC3E}">
        <p14:creationId xmlns:p14="http://schemas.microsoft.com/office/powerpoint/2010/main" val="1591843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26" y="811487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Resuscitace NOVOROZENCE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426" y="2306836"/>
            <a:ext cx="12601458" cy="5806033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KPR U NOVOROZENCE (DO 28. DNE OD NAROZENÍ)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ZJIŠTĚNÍ VĚDOMÍ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UPOZORNĚNÍ OKOLÍ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UVOLNĚNÍ DÝCHACÍCH CEST (NEUTRÁLNÍ POLOHA HLAVY, ZVEDNUTÍ BRADY)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ZJIŠTĚNÍ KVALITY DÝCHÁNÍ, NEDÝCHÁ-LI NORMÁLNĚ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 ÚVODNÍCH VDECHŮ (DO NOSU A ÚST DÍTĚTE NAJEDNOU)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 KOMPRESE HRUDNÍKU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 VDECH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MINUTĚ RESUSCITACE VOLAT ZÁCHRANNOU SLUŽBU (JE-LI ZACHRÁNCE SÁM)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 1 MINUTĚ POKRAČUJEME V RESUSCITACI 3:1 DO PŘÍJEZDU ZÁCHRANNÉ SLUŽBY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lang="cs-CZ" sz="402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8833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26" y="811487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Resuscitace dětí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426" y="2306837"/>
            <a:ext cx="12601458" cy="5419004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UJIŠTĚNÍ SE O BEZPEČNOSTI OKOLÍ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ZJIŠTĚNÍ VĚDOMÍ (OSLOVENÍ, BOLESTIVÝ PODNĚT)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UPOZORNĚNÍ OKOLÍ – KŘIKEM VOLÁME O POMOC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UVOLNĚNÍ DÝCHACÍCH CEST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ZJIŠTĚNÍ KVALITY DÝCHÁNÍ, NEDÝCHÁ-LI NORMÁLNĚ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 ÚVODNÍCH VDECHŮ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 KOMPRESÍ HRUDNÍKU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 VDECHY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JEDNÉ MINUTĚ RESUSCITACE VOLAT ZÁCHRANNOU SLUŽBU (JE-LI ZACHRÁNCE SÁM)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POKRAČUJEME V RESUSCITACI 30:2 DO PŘÍJEZDU ZÁCHRANNÉ SLUŽBY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sz="402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8455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26" y="811487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Resuscitace dětí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426" y="2306836"/>
            <a:ext cx="12601458" cy="5780385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ZACHRÁNCE UDRŽUJE VOLNÉ DÝCHACÍ CESTY- VDECHNE 5X DO DÍTĚTE –RUKOU SPOČÍVAJÍCÍ NA ČELE STISKNE NOSNÍ KŘÍDLA  A UTĚSNÍ SVÁ ÚSTA KOLEM ÚST DÍTĚTE, STLAČUJEME DOLNÍ ČÁST HRUDNÍ KOSTI, POMOCÍ JEDNÉ NEBO OBOU RUKOU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NEUSTÁLE POKRAČUJEME V POMĚRU 30:2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KOJENCŮ OBEMKNE SVÝMI ÚSTY ÚSTA I NOS DÍTĚTE –VDECHUJE POUZE TOLIK, ABY BYLO PATRNÉ ZVEDÁNÍ HRUDNÍKU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KOJENCŮ PŘÍLIŠ NEZAKLÁNÍME HLAVU- SPÍŠE NEUTRÁLNÍ POLOHA HLAVY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ZAHAJUJEME STLAČOVÁNÍ HRUDNÍKU, </a:t>
            </a:r>
          </a:p>
          <a:p>
            <a:pPr marL="15967" algn="just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KOJENCŮ DVĚMA PRSTY (100 STLAČENÍ ZA MINUTU NE VÍCE NEŽ 120)</a:t>
            </a: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sz="402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2017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26" y="811487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resuscitace pomocí AED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426" y="1952625"/>
            <a:ext cx="12601458" cy="6954296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AUTOMATICKÝ EXTERNÍ DEFIBRILÁTOR 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URČEN PRO POUŽITÍ U DĚTÍ NAD 8 ROKŮ, POKUD NENÍ DOSTUPNÝ DĚTSKÝ, LZE JEJ POUŽÍT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JAKMILE JE AED K DISPOZICI, ZACHRÁNCE HO ZAPNE A PŘILEPÍ ELEKTRODY NA HRUDNÍK, JE-LI NA MÍSTĚ VÍCE NEŽ JEDEN ZACHRÁNCE, STLAČOVÁNÍ HRUDNÍKU BY MĚLO POKRAČOVAT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ZACHRÁNCE DÁLE NÁSLEDUJE POKYNY AED, NEDOTÝKÁ SE POSTIŽENÉHO 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JE-LI DOPORUČEN VÝBOJ, UJISTÍ SE, ŽE SE POSTIŽENÉHO NIKDO NEDOTÝKÁ, NÁSLEDNĚ STISKNE TLAČÍTKO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OKAMŽITĚ PO VÝBOJI ZAČNE ZACHRÁNCE ZNOVU STLAČOVAT HRUDNÍK POSTIŽENÉHO, POKRAČUJE DO PŘÍJEZDU ZÁCHRANNÉ SLUŽBY NEBO DOKUD SE NEZAČNE BUDIT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sz="402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4123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26" y="811487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Neúrazové stavy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324" y="1626588"/>
            <a:ext cx="12601458" cy="7650769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4023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INFARKT MYOKARDU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3018" b="1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PŘERUŠENÍ DODÁVKY O2 K SRDEČNÍMU SVALU, DOCHÁZÍ K UCPÁNÍ VĚNČITÉ TEPNY SRAŽENINOU, PŘEDCHÁZÍ ZÚŽENÍ VĚNČITÉ TEPNY (PŘI NÁMAZE, KDY SE ZVÝŠÍ SPOTŘEBA KYSLÍKU)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PŘÍZNAKY :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BOLEST NA HRUDI (TYPICKÁ BOLEST SVÍRAVÁ ŠÍŘÍCÍ SE DO KRKU, HORNÍ KONČETINY, BŘICHA), NEVOLNOST, ZVRACENÍ, POCENÍ, NEKLID, STRACH ZE SMRTI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PRVNÍ POMOC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VOLAT ZÁCHRANNOU SLUŽBU, UKLIDNĚNÍ, </a:t>
            </a: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POLOHA V POLOSEDĚ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PŘÍSUN ČERSTVÉHO VZDUCHU, NEPODÁVAT TEKUTINY, PŮL ACYLPIRYNU (ROZDRTIT)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LÉČENÝCH PACIENTŮ SE PTÁT PO LÉCÍCH - NITROGLYCERIN – SPRAY NEBO TABLETY 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sz="402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114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194" y="-17689"/>
            <a:ext cx="12218485" cy="63439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4023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CÉVNÍ MOZKOVÁ PŘÍHODA</a:t>
            </a:r>
            <a:endParaRPr sz="4023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708" y="733425"/>
            <a:ext cx="12601458" cy="7224177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PŘERUŠENÍ PŘÍVODU KRVE DO MOZKU-ISCHEMIE-UCPÁNÍ MOZKOVÉ TEPNY, KRVÁCENÍ DO MOZKU-PRASKNUTÍ MOZKOVÉ TEPNY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400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PŘÍZNAKY: ZMATENOST, OCHRNUTÍ TĚLA, ZHORŠENÍ SLOVNÍ KOMUNIKACE, ZÁVRATĚ (MOHOU PŘIPOMÍNAT OPILOST), AŽ PO OKAMŽITOU SMRT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400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ROZPOZNAT PŘÍZNAKY CMP-METODOU </a:t>
            </a:r>
            <a:r>
              <a:rPr lang="cs-CZ" sz="2400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FAST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 - </a:t>
            </a: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POŽÁDAT, ABY SE USMÁL- POKLES ÚSTNÍHO KOUTKU NEBO OČNÍHO VÍČKA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ARM - </a:t>
            </a: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ZVEDNU MU RUCE DO </a:t>
            </a:r>
            <a:r>
              <a:rPr lang="cs-CZ" sz="2400" spc="-13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PŘEDPAŽENÍ-NEMŮŽE UDRŽET OBĚ </a:t>
            </a: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PAŽE VE STEJNÉ VÝŠCE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SPEECH - </a:t>
            </a: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ZEPTÁM SE, JAK SE JMENUJE-NESROZUMITELNĚ ODPOVÍDÁ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TIME- IHNED VOLÁM 155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400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PRVNÍ POMOC: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KONTROLA ZÁKLADNÍCH ŽIVOTNÍCH FUNKCÍ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PACIENT PŘI VĚDOMÍ- ABSOLUTNÍ KLID, BEZ POHYBU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PACIENT V BEZVĚDOMÍ - NEPRODLENÉ VOLÁNÍ ZÁCHRANNÉ SLUŽBY 155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400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6836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9207" y="428625"/>
            <a:ext cx="12218485" cy="63439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4023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ODKAZY NA VIDEA</a:t>
            </a:r>
            <a:endParaRPr sz="4023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E30098E0-6886-4381-A6BA-9C81B5ADED8D}"/>
              </a:ext>
            </a:extLst>
          </p:cNvPr>
          <p:cNvSpPr txBox="1"/>
          <p:nvPr/>
        </p:nvSpPr>
        <p:spPr>
          <a:xfrm>
            <a:off x="245195" y="1343025"/>
            <a:ext cx="12601458" cy="1626556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590805" indent="-574838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4023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LINK</a:t>
            </a:r>
            <a:endParaRPr lang="cs-CZ" sz="4023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lang="cs-CZ" sz="2263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sz="402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677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26" y="428625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Přivolání odborné pomoci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426" y="1419225"/>
            <a:ext cx="12601458" cy="5973835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ZÁCHRANNÁ SLUŽBA 155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POLICIE158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HASIČI 150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TÍSŇOVÉ VOLÁNÍ 112</a:t>
            </a:r>
          </a:p>
          <a:p>
            <a:pPr marL="15968" algn="just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968" algn="just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ZACHRÁNCE SDĚLÍ DISPEČEROVI TÍSŇOVÉ LINKY</a:t>
            </a:r>
          </a:p>
          <a:p>
            <a:pPr marL="15968" algn="just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SDĚLIT?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SE STALO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 POSTIŽENÍ, ZÁVAŽNOST PŘÍHODY, POČET, VĚK, POHLAVÍ, CHARAKTERISTIKU PORANĚNÍ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KDO VOLÁ - JMÉNO 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KDE SE UDÁLOST STALA - 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LOKALIZACE MÍSTA (JASNÝ ORIENTAČNÍ BOD)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ZACHRÁNCE NEPOKLÁDÁ TELEFON JAKO PRVNÍ, ODPOVÍDÁ NA DOTAZY DISPEČERA</a:t>
            </a:r>
          </a:p>
        </p:txBody>
      </p:sp>
    </p:spTree>
    <p:extLst>
      <p:ext uri="{BB962C8B-B14F-4D97-AF65-F5344CB8AC3E}">
        <p14:creationId xmlns:p14="http://schemas.microsoft.com/office/powerpoint/2010/main" val="10782099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3027" y="2823377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ctr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099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123825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Obecný postup první pomoci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9069" y="928040"/>
            <a:ext cx="12601458" cy="6618563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15968" algn="just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ZÁSADY BEZPEČNOSTI PŘI POSKYTOVÁNÍ POMOCI: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BEZPEČNOST ZACHRÁNCE PRIORITOU A BEZPEČNOST PRO POSTIŽENÉHO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NEBEZPEČÍ PRO ZACHRÁNCE SPOJENO S TĚMITO SITUACEMI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DOPRAVNÍ NEHODA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ZASTAVIT V BEZPEČNÉ VZDÁLENOSTI, ROZSVÍTIT VÝSTRAŽNÁ SVĚTLA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UMÍSTIT SPOLUCESTUJÍCÍ ZA SVODIDLA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OBLÉCT REFLEXNÍ VESTU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UMÍSTIT BEZPEČNOSTNÍ TROJÚHELNÍK  VE VHODNÉ VZDÁLENOSTI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VYPNOUT ZAPALOVÁNÍ</a:t>
            </a: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HAVAROVANÉHO VOZIDLA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ZAMEZENÍ KOUŘENÍ A MANIPULACE S OHNĚM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OSOBA V OHNISKU POŽÁRU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MOKRÝ ŠÁTEK PŘES ÚSTA, PŘILBA NEBO IMPROVIZOVANÁ OCHRANA HLAVY, OCHRANA RUKOU</a:t>
            </a: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sz="402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789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26" y="811486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OBECNÝ POSTUP První Pomoci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0" y="1724025"/>
            <a:ext cx="12601458" cy="5135657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PROSTŘEDÍ ZAMOŘENÉ PLYNEM - </a:t>
            </a: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OTEVŘENÍ</a:t>
            </a:r>
            <a:r>
              <a:rPr lang="cs-CZ" sz="2515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 NOUZI ROZBÍT OKNA, DVEŘE, VYTVOŘIT PRŮVAN)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endParaRPr lang="cs-CZ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ZÁSAHY VE VODĚ- </a:t>
            </a: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ZACHRÁNCE SE POKUSÍ NEVSTUPOVAT DO VODY (HOZENÍ VĚTVE, LANA), POKUD JE NEZBYTNÉ DO VODY VSTOUPIT JISTÍ SE NA BŘEHU LANEM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endParaRPr lang="cs-CZ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ÚRAZ ELEKTRICKÝM PROUDEM </a:t>
            </a: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PŘERUŠENÍ KONTAKTU S VODIČEM (VYPNUTÍ SPOTŘEBIČE, JISTIČE)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endParaRPr lang="cs-CZ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NAKAŽLIVÉ ONEMOCNĚNÍ POSTIŽENÉHO </a:t>
            </a: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NIKDY NELZE VYLOUČIT-DŮSLEDNÉ POUŽÍVÁNÍ RUKAVIC A RESUSCITAČNÍ ROUŠKY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074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2">
            <a:extLst>
              <a:ext uri="{FF2B5EF4-FFF2-40B4-BE49-F238E27FC236}">
                <a16:creationId xmlns:a16="http://schemas.microsoft.com/office/drawing/2014/main" id="{363EC2AE-A40A-4FD1-AB59-614A3CF2E38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4011" y="1194709"/>
            <a:ext cx="11736027" cy="2059793"/>
          </a:xfrm>
          <a:prstGeom prst="rect">
            <a:avLst/>
          </a:prstGeom>
        </p:spPr>
        <p:txBody>
          <a:bodyPr vert="horz" lIns="114965" tIns="57483" rIns="114965" bIns="57483" rtlCol="0" anchor="t">
            <a:noAutofit/>
          </a:bodyPr>
          <a:lstStyle/>
          <a:p>
            <a:pPr marL="15968" defTabSz="1149675"/>
            <a:r>
              <a:rPr lang="cs-CZ" sz="5029" spc="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kroky první pomoCI BEZVĚDOMÍ A </a:t>
            </a:r>
            <a:r>
              <a:rPr lang="cs-CZ" sz="5029" spc="19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RESUSCITACe</a:t>
            </a:r>
            <a:endParaRPr lang="en-US" sz="502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3">
            <a:extLst>
              <a:ext uri="{FF2B5EF4-FFF2-40B4-BE49-F238E27FC236}">
                <a16:creationId xmlns:a16="http://schemas.microsoft.com/office/drawing/2014/main" id="{8B171666-BAD2-49AB-8BC2-137D09308E38}"/>
              </a:ext>
            </a:extLst>
          </p:cNvPr>
          <p:cNvSpPr txBox="1"/>
          <p:nvPr/>
        </p:nvSpPr>
        <p:spPr>
          <a:xfrm>
            <a:off x="3656531" y="3254502"/>
            <a:ext cx="6993714" cy="1053847"/>
          </a:xfrm>
          <a:prstGeom prst="rect">
            <a:avLst/>
          </a:prstGeom>
        </p:spPr>
        <p:txBody>
          <a:bodyPr vert="horz" lIns="114965" tIns="57483" rIns="114965" bIns="57483" rtlCol="0" anchor="t">
            <a:normAutofit/>
          </a:bodyPr>
          <a:lstStyle/>
          <a:p>
            <a:pPr marL="303386" indent="-287419" defTabSz="1149675">
              <a:lnSpc>
                <a:spcPct val="120000"/>
              </a:lnSpc>
              <a:spcBef>
                <a:spcPts val="346"/>
              </a:spcBef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JE POTŘEBNÉ SI PAMATOVAT</a:t>
            </a:r>
            <a:endParaRPr lang="en-US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440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2">
            <a:extLst>
              <a:ext uri="{FF2B5EF4-FFF2-40B4-BE49-F238E27FC236}">
                <a16:creationId xmlns:a16="http://schemas.microsoft.com/office/drawing/2014/main" id="{363EC2AE-A40A-4FD1-AB59-614A3CF2E38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2869" y="809625"/>
            <a:ext cx="10383902" cy="735627"/>
          </a:xfrm>
          <a:prstGeom prst="rect">
            <a:avLst/>
          </a:prstGeom>
        </p:spPr>
        <p:txBody>
          <a:bodyPr vert="horz" lIns="114965" tIns="57483" rIns="114965" bIns="57483" rtlCol="0" anchor="t">
            <a:noAutofit/>
          </a:bodyPr>
          <a:lstStyle/>
          <a:p>
            <a:pPr marL="15968" defTabSz="1149675"/>
            <a:r>
              <a:rPr lang="cs-CZ" sz="5029" spc="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029" spc="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VLASTNÍ</a:t>
            </a:r>
            <a:r>
              <a:rPr lang="en-US" sz="5029" spc="-9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029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BEZPEČÍ</a:t>
            </a:r>
            <a:endParaRPr lang="en-US" sz="502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3">
            <a:extLst>
              <a:ext uri="{FF2B5EF4-FFF2-40B4-BE49-F238E27FC236}">
                <a16:creationId xmlns:a16="http://schemas.microsoft.com/office/drawing/2014/main" id="{8B171666-BAD2-49AB-8BC2-137D09308E38}"/>
              </a:ext>
            </a:extLst>
          </p:cNvPr>
          <p:cNvSpPr txBox="1"/>
          <p:nvPr/>
        </p:nvSpPr>
        <p:spPr>
          <a:xfrm>
            <a:off x="321469" y="1952625"/>
            <a:ext cx="9388822" cy="6816650"/>
          </a:xfrm>
          <a:prstGeom prst="rect">
            <a:avLst/>
          </a:prstGeom>
        </p:spPr>
        <p:txBody>
          <a:bodyPr vert="horz" lIns="114965" tIns="57483" rIns="114965" bIns="57483" rtlCol="0" anchor="t">
            <a:normAutofit/>
          </a:bodyPr>
          <a:lstStyle/>
          <a:p>
            <a:pPr marL="303386" indent="-287419" algn="just" defTabSz="1149675">
              <a:lnSpc>
                <a:spcPct val="120000"/>
              </a:lnSpc>
              <a:spcBef>
                <a:spcPts val="346"/>
              </a:spcBef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</a:t>
            </a:r>
            <a:r>
              <a:rPr lang="en-US" sz="2515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UVIDÍŠ</a:t>
            </a:r>
            <a:r>
              <a:rPr lang="en-US" sz="2515" spc="6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ZRANĚNÉHO</a:t>
            </a:r>
            <a:r>
              <a:rPr lang="en-US" sz="2515" spc="6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ČLOVĚKA,</a:t>
            </a:r>
            <a:r>
              <a:rPr lang="en-US" sz="2515" spc="9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VŽDY</a:t>
            </a:r>
            <a:r>
              <a:rPr lang="en-US" sz="2515" spc="6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MYSLI</a:t>
            </a:r>
            <a:r>
              <a:rPr lang="en-US" sz="2515" spc="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NEJPRVE</a:t>
            </a:r>
            <a:r>
              <a:rPr lang="en-US" sz="2515" spc="5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2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SVÉ</a:t>
            </a:r>
            <a:r>
              <a:rPr lang="en-US" sz="2515" spc="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VLASTNÍ</a:t>
            </a:r>
            <a:r>
              <a:rPr lang="en-US" sz="2515" spc="10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BEZPEČÍ!</a:t>
            </a:r>
            <a:endParaRPr lang="en-US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 defTabSz="1149675">
              <a:lnSpc>
                <a:spcPct val="120000"/>
              </a:lnSpc>
              <a:spcBef>
                <a:spcPts val="1873"/>
              </a:spcBef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BUDEŠ SÁM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POŘÁDKU,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POMŮŽEŠ </a:t>
            </a:r>
            <a:r>
              <a:rPr lang="en-US" sz="2515" spc="-4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LÉPE</a:t>
            </a:r>
            <a:r>
              <a:rPr lang="en-US" sz="2515" spc="25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RANĚNÉMU</a:t>
            </a:r>
            <a:endParaRPr lang="en-US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marR="91814" indent="-287419" algn="just" defTabSz="1149675">
              <a:lnSpc>
                <a:spcPct val="120000"/>
              </a:lnSpc>
              <a:spcBef>
                <a:spcPts val="1238"/>
              </a:spcBef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NEDÁŠ POZOR SÁM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SEBE,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BUDOU </a:t>
            </a:r>
            <a:r>
              <a:rPr lang="en-US" sz="2515" spc="-2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MUSET </a:t>
            </a:r>
            <a:r>
              <a:rPr lang="en-US" sz="2515" spc="-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OSTATNÍ </a:t>
            </a:r>
            <a:r>
              <a:rPr lang="en-US" sz="2515" spc="-3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POMÁHAT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VÍCE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RANĚNÝM (TOBĚ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RANĚNÉMU)</a:t>
            </a:r>
            <a:endParaRPr lang="en-US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marR="6387" indent="-287419" algn="just" defTabSz="1149675">
              <a:lnSpc>
                <a:spcPct val="120000"/>
              </a:lnSpc>
              <a:spcBef>
                <a:spcPts val="2684"/>
              </a:spcBef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PŘ.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UVIDÍŠ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ULICI PŘES CESTU RANĚNÉHO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ČLOVĚKA,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NEZTRÁCEJ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HLAVU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NEJPRVE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 ROZHLÉDNI, NEŽ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PŮJDEŠ</a:t>
            </a:r>
            <a:r>
              <a:rPr lang="en-US" sz="2515" spc="17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POMOCI</a:t>
            </a:r>
            <a:endParaRPr lang="en-US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818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3529F0CB-EBE8-42D3-ABCF-6234D3773314}"/>
              </a:ext>
            </a:extLst>
          </p:cNvPr>
          <p:cNvSpPr txBox="1"/>
          <p:nvPr/>
        </p:nvSpPr>
        <p:spPr>
          <a:xfrm>
            <a:off x="3084608" y="5671933"/>
            <a:ext cx="6721542" cy="10972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968" algn="just">
              <a:spcBef>
                <a:spcPts val="113"/>
              </a:spcBef>
            </a:pPr>
            <a:r>
              <a:rPr lang="cs-CZ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HALÓ, 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PROSÍM </a:t>
            </a:r>
            <a:r>
              <a:rPr lang="cs-CZ" sz="2515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VÁS, SLYŠÍTE</a:t>
            </a:r>
            <a:r>
              <a:rPr lang="cs-CZ" sz="2515" spc="1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MĚ?</a:t>
            </a:r>
            <a:endParaRPr lang="cs-CZ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968" algn="just">
              <a:spcBef>
                <a:spcPts val="1842"/>
              </a:spcBef>
            </a:pPr>
            <a:r>
              <a:rPr lang="pl-PL" sz="2515" spc="-2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PANE/PANÍ </a:t>
            </a:r>
            <a:r>
              <a:rPr lang="pl-PL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JSTE </a:t>
            </a:r>
            <a:r>
              <a:rPr lang="pl-PL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pl-PL" sz="2515" spc="7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POŘÁDKU?</a:t>
            </a:r>
            <a:endParaRPr lang="cs-CZ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5">
            <a:extLst>
              <a:ext uri="{FF2B5EF4-FFF2-40B4-BE49-F238E27FC236}">
                <a16:creationId xmlns:a16="http://schemas.microsoft.com/office/drawing/2014/main" id="{DDBC5DD1-9EEF-44AF-B7BE-1DC5076F43F1}"/>
              </a:ext>
            </a:extLst>
          </p:cNvPr>
          <p:cNvSpPr txBox="1"/>
          <p:nvPr/>
        </p:nvSpPr>
        <p:spPr>
          <a:xfrm>
            <a:off x="2219467" y="5671933"/>
            <a:ext cx="862239" cy="401540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Ř.</a:t>
            </a:r>
            <a:endParaRPr lang="cs-CZ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F5AD207B-C290-4818-B203-DE289C39FCFE}"/>
              </a:ext>
            </a:extLst>
          </p:cNvPr>
          <p:cNvSpPr txBox="1"/>
          <p:nvPr/>
        </p:nvSpPr>
        <p:spPr>
          <a:xfrm>
            <a:off x="1216123" y="1559820"/>
            <a:ext cx="6721542" cy="30049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3386" indent="-287419" algn="just">
              <a:lnSpc>
                <a:spcPct val="90000"/>
              </a:lnSpc>
              <a:spcBef>
                <a:spcPts val="346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DRUHÝM KROKEM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OSLOVENÍ</a:t>
            </a:r>
            <a:r>
              <a:rPr lang="en-US" sz="2515" spc="16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RANĚNÉHO</a:t>
            </a:r>
            <a:endParaRPr lang="en-US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lnSpc>
                <a:spcPct val="90000"/>
              </a:lnSpc>
              <a:spcBef>
                <a:spcPts val="187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UŽ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KDYŽ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BLÍŽÍME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RANĚNÉMU,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ZKUSÍME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NĚJ </a:t>
            </a:r>
            <a:r>
              <a:rPr lang="en-US" sz="2515" spc="-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ZAVOLAT,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NEBO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JEJ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JINAK</a:t>
            </a:r>
            <a:r>
              <a:rPr lang="en-US" sz="2515" spc="-19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OSLOVIT</a:t>
            </a:r>
            <a:endParaRPr lang="en-US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lnSpc>
                <a:spcPct val="90000"/>
              </a:lnSpc>
              <a:spcBef>
                <a:spcPts val="1842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VOLEJTE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KLIDNĚ HLASITĚ, NIC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TÍM</a:t>
            </a:r>
            <a:r>
              <a:rPr lang="en-US" sz="2515" spc="17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NEZKAZÍTE</a:t>
            </a:r>
          </a:p>
        </p:txBody>
      </p:sp>
      <p:sp>
        <p:nvSpPr>
          <p:cNvPr id="12" name="object 2">
            <a:extLst>
              <a:ext uri="{FF2B5EF4-FFF2-40B4-BE49-F238E27FC236}">
                <a16:creationId xmlns:a16="http://schemas.microsoft.com/office/drawing/2014/main" id="{D7E880F4-D4ED-4078-AF8D-FC2B5EB8914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65619" y="256955"/>
            <a:ext cx="5581657" cy="1051407"/>
          </a:xfrm>
          <a:prstGeom prst="rect">
            <a:avLst/>
          </a:prstGeom>
        </p:spPr>
        <p:txBody>
          <a:bodyPr vert="horz" lIns="114965" tIns="57483" rIns="114965" bIns="57483" rtlCol="0" anchor="ctr">
            <a:normAutofit/>
          </a:bodyPr>
          <a:lstStyle/>
          <a:p>
            <a:pPr marL="15968" defTabSz="1149675"/>
            <a:r>
              <a:rPr lang="en-US" sz="5029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OSLOVENÍ</a:t>
            </a:r>
            <a:endParaRPr lang="en-US" sz="502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0EA26829-3646-4797-A94D-12A0DC4433EE}"/>
              </a:ext>
            </a:extLst>
          </p:cNvPr>
          <p:cNvSpPr/>
          <p:nvPr/>
        </p:nvSpPr>
        <p:spPr>
          <a:xfrm>
            <a:off x="9462253" y="0"/>
            <a:ext cx="3966297" cy="39662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263"/>
          </a:p>
        </p:txBody>
      </p:sp>
    </p:spTree>
    <p:extLst>
      <p:ext uri="{BB962C8B-B14F-4D97-AF65-F5344CB8AC3E}">
        <p14:creationId xmlns:p14="http://schemas.microsoft.com/office/powerpoint/2010/main" val="2070168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364331" y="657225"/>
            <a:ext cx="8045008" cy="790053"/>
          </a:xfrm>
          <a:prstGeom prst="rect">
            <a:avLst/>
          </a:prstGeom>
        </p:spPr>
        <p:txBody>
          <a:bodyPr vert="horz" wrap="square" lIns="0" tIns="15967" rIns="0" bIns="0" rtlCol="0" anchor="ctr">
            <a:spAutoFit/>
          </a:bodyPr>
          <a:lstStyle/>
          <a:p>
            <a:pPr marL="15968">
              <a:spcBef>
                <a:spcPts val="126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BOLESTIVÝ</a:t>
            </a:r>
            <a:r>
              <a:rPr sz="5029" spc="-12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PODNĚT</a:t>
            </a:r>
            <a:endParaRPr sz="502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1772" y="2056947"/>
            <a:ext cx="11402309" cy="2336686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RANĚNÝ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NEREAGUJE,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ZKUSÍME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BOLESTIVÝ</a:t>
            </a:r>
            <a:r>
              <a:rPr sz="2515" spc="28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PODNĚT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"/>
              </a:spcBef>
              <a:buClr>
                <a:srgbClr val="B80E0F"/>
              </a:buClr>
              <a:buFont typeface="Arial"/>
              <a:buChar char="•"/>
            </a:pP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DEJ </a:t>
            </a:r>
            <a:r>
              <a:rPr sz="2515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DVA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PRSTY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 UŠI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ČELISTNÍHO KLOUBU RANĚNÉHO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515" spc="16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ZATLAČ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sz="2515" spc="-6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TATO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CITLIVÁ </a:t>
            </a:r>
            <a:r>
              <a:rPr sz="2515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MÍSTA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38"/>
              </a:spcBef>
              <a:buClr>
                <a:srgbClr val="B80E0F"/>
              </a:buClr>
              <a:buFont typeface="Arial"/>
              <a:buChar char="•"/>
            </a:pP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MŮŽEŠ </a:t>
            </a:r>
            <a:r>
              <a:rPr sz="2515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TAKÉ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PŘEJET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KLOUBY PŘES HRUDNÍ </a:t>
            </a:r>
            <a:r>
              <a:rPr sz="2515" spc="-2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KOST</a:t>
            </a:r>
            <a:r>
              <a:rPr sz="2515" spc="26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RANĚNÉHO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451" y="416661"/>
            <a:ext cx="5840229" cy="790053"/>
          </a:xfrm>
          <a:prstGeom prst="rect">
            <a:avLst/>
          </a:prstGeom>
        </p:spPr>
        <p:txBody>
          <a:bodyPr vert="horz" wrap="square" lIns="0" tIns="15967" rIns="0" bIns="0" rtlCol="0" anchor="ctr">
            <a:spAutoFit/>
          </a:bodyPr>
          <a:lstStyle/>
          <a:p>
            <a:pPr marL="15968">
              <a:spcBef>
                <a:spcPts val="126"/>
              </a:spcBef>
            </a:pPr>
            <a:r>
              <a:rPr lang="cs-CZ" sz="5029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5029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ZÁKLON</a:t>
            </a:r>
            <a:r>
              <a:rPr sz="5029" spc="-15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5029" spc="3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HLAVY</a:t>
            </a:r>
            <a:endParaRPr sz="502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04308" y="-17689"/>
            <a:ext cx="5840230" cy="51082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263"/>
          </a:p>
        </p:txBody>
      </p:sp>
      <p:sp>
        <p:nvSpPr>
          <p:cNvPr id="4" name="object 4"/>
          <p:cNvSpPr txBox="1"/>
          <p:nvPr/>
        </p:nvSpPr>
        <p:spPr>
          <a:xfrm>
            <a:off x="110495" y="2065409"/>
            <a:ext cx="4545914" cy="789375"/>
          </a:xfrm>
          <a:prstGeom prst="rect">
            <a:avLst/>
          </a:prstGeom>
        </p:spPr>
        <p:txBody>
          <a:bodyPr vert="horz" wrap="square" lIns="0" tIns="15169" rIns="0" bIns="0" rtlCol="0">
            <a:spAutoFit/>
          </a:bodyPr>
          <a:lstStyle/>
          <a:p>
            <a:pPr marL="447096" indent="-431128">
              <a:spcBef>
                <a:spcPts val="119"/>
              </a:spcBef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NIKDY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NEZAPOMEŇ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sz="2515" b="1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ZÁKLON</a:t>
            </a:r>
            <a:r>
              <a:rPr sz="2515" b="1" spc="-4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HLAVY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!!!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0495" y="3855035"/>
            <a:ext cx="7365754" cy="789375"/>
          </a:xfrm>
          <a:prstGeom prst="rect">
            <a:avLst/>
          </a:prstGeom>
        </p:spPr>
        <p:txBody>
          <a:bodyPr vert="horz" wrap="square" lIns="0" tIns="15169" rIns="0" bIns="0" rtlCol="0">
            <a:spAutoFit/>
          </a:bodyPr>
          <a:lstStyle/>
          <a:p>
            <a:pPr marL="447096" indent="-431128">
              <a:spcBef>
                <a:spcPts val="119"/>
              </a:spcBef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UCHOP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RANĚNÉHO JEDNOU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RUKOU</a:t>
            </a:r>
            <a:r>
              <a:rPr lang="cs-CZ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BRADU A DRUHOU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sz="2515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ČELE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0494" y="5644660"/>
            <a:ext cx="12221436" cy="789375"/>
          </a:xfrm>
          <a:prstGeom prst="rect">
            <a:avLst/>
          </a:prstGeom>
        </p:spPr>
        <p:txBody>
          <a:bodyPr vert="horz" wrap="square" lIns="0" tIns="15169" rIns="0" bIns="0" rtlCol="0">
            <a:spAutoFit/>
          </a:bodyPr>
          <a:lstStyle/>
          <a:p>
            <a:pPr marL="447096" indent="-431128">
              <a:spcBef>
                <a:spcPts val="119"/>
              </a:spcBef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ZATLAČ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ČELO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ZÁROVEŇ </a:t>
            </a:r>
            <a:r>
              <a:rPr sz="2515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TAHEM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VYTÁHNI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BRADU SMĚREM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VZHŮRU,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ZPRŮCHODNÍŠ </a:t>
            </a:r>
            <a:r>
              <a:rPr sz="2515" spc="-4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 </a:t>
            </a:r>
            <a:r>
              <a:rPr sz="2515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CESTY</a:t>
            </a:r>
            <a:r>
              <a:rPr sz="2515" spc="40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DÝCHACÍ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3947</TotalTime>
  <Words>1178</Words>
  <Application>Microsoft Office PowerPoint</Application>
  <PresentationFormat>Vlastní</PresentationFormat>
  <Paragraphs>149</Paragraphs>
  <Slides>20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Arial</vt:lpstr>
      <vt:lpstr>Calibri</vt:lpstr>
      <vt:lpstr>Century Gothic</vt:lpstr>
      <vt:lpstr>Impact</vt:lpstr>
      <vt:lpstr>Open Sans</vt:lpstr>
      <vt:lpstr>Wingdings 3</vt:lpstr>
      <vt:lpstr>Řez</vt:lpstr>
      <vt:lpstr>Obecné informace o předmětu</vt:lpstr>
      <vt:lpstr>Přivolání odborné pomoci</vt:lpstr>
      <vt:lpstr> Obecný postup první pomoci</vt:lpstr>
      <vt:lpstr>OBECNÝ POSTUP První Pomoci</vt:lpstr>
      <vt:lpstr>Základní kroky první pomoCI BEZVĚDOMÍ A RESUSCITACe</vt:lpstr>
      <vt:lpstr>  VLASTNÍ BEZPEČÍ</vt:lpstr>
      <vt:lpstr>OSLOVENÍ</vt:lpstr>
      <vt:lpstr>   BOLESTIVÝ PODNĚT</vt:lpstr>
      <vt:lpstr> ZÁKLON HLAVY</vt:lpstr>
      <vt:lpstr>KONTROLA DÝCHÁNÍ</vt:lpstr>
      <vt:lpstr>VOLÁNÍ ZDRAVOTNÍ ZÁCHRANNÉ SLUŽBY</vt:lpstr>
      <vt:lpstr>   UMĚLÉ DÝCHÁNÍ</vt:lpstr>
      <vt:lpstr>Resuscitace NOVOROZENCE</vt:lpstr>
      <vt:lpstr>Resuscitace dětí</vt:lpstr>
      <vt:lpstr>Resuscitace dětí</vt:lpstr>
      <vt:lpstr>resuscitace pomocí AED</vt:lpstr>
      <vt:lpstr>Neúrazové stavy</vt:lpstr>
      <vt:lpstr>CÉVNÍ MOZKOVÁ PŘÍHODA</vt:lpstr>
      <vt:lpstr>ODKAZY NA VIDEA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VLASTNÍ BEZPEČÍ</dc:title>
  <dc:creator>Hana</dc:creator>
  <cp:lastModifiedBy>Jan Krása</cp:lastModifiedBy>
  <cp:revision>77</cp:revision>
  <dcterms:created xsi:type="dcterms:W3CDTF">2020-09-25T16:49:39Z</dcterms:created>
  <dcterms:modified xsi:type="dcterms:W3CDTF">2022-11-11T15:56:13Z</dcterms:modified>
</cp:coreProperties>
</file>