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3" r:id="rId5"/>
    <p:sldId id="264" r:id="rId6"/>
    <p:sldId id="265" r:id="rId7"/>
    <p:sldId id="260" r:id="rId8"/>
    <p:sldId id="272" r:id="rId9"/>
    <p:sldId id="290" r:id="rId10"/>
    <p:sldId id="291" r:id="rId11"/>
    <p:sldId id="292" r:id="rId12"/>
    <p:sldId id="293" r:id="rId13"/>
    <p:sldId id="268" r:id="rId14"/>
    <p:sldId id="269" r:id="rId15"/>
    <p:sldId id="270" r:id="rId16"/>
    <p:sldId id="28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09" autoAdjust="0"/>
  </p:normalViewPr>
  <p:slideViewPr>
    <p:cSldViewPr>
      <p:cViewPr varScale="1">
        <p:scale>
          <a:sx n="80" d="100"/>
          <a:sy n="80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36EA-298B-4B23-A4FD-4BC35410CC50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79A7C-F9EB-4A05-B1D1-9E55258A8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51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79A7C-F9EB-4A05-B1D1-9E55258A85F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59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7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78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08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18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06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69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37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23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20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53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40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4741-0168-4C69-9536-4F08BDB76F6C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D30A-B4D0-4BF7-8198-29A96BF3C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24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v.upol.cz/index.php?seo_url=aktualni-cislo&amp;casopis=3&amp;clanek=2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2160240"/>
          </a:xfrm>
        </p:spPr>
        <p:txBody>
          <a:bodyPr>
            <a:normAutofit/>
          </a:bodyPr>
          <a:lstStyle/>
          <a:p>
            <a:r>
              <a:rPr lang="cs-CZ" dirty="0"/>
              <a:t>Výtvarná výchova </a:t>
            </a:r>
            <a:br>
              <a:rPr lang="cs-CZ" dirty="0"/>
            </a:br>
            <a:r>
              <a:rPr lang="cs-CZ" dirty="0"/>
              <a:t>a povinné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717134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C60749-2CA0-4B18-ACDD-36D25BE61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Autofit/>
          </a:bodyPr>
          <a:lstStyle/>
          <a:p>
            <a:r>
              <a:rPr lang="cs-CZ" sz="2800" b="1" dirty="0"/>
              <a:t>Minimální doporučená úroveň pro úpravy očekávaných výstupů v rámci podpůrných opatření: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A8D9A3-0F61-4397-A578-48D3C23A3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VV-3-1-01p až VV-5-1-05p zvládá základní dovednosti pro vlastní tvorbu </a:t>
            </a:r>
          </a:p>
          <a:p>
            <a:r>
              <a:rPr lang="cs-CZ" dirty="0"/>
              <a:t>VV-3-1-01p rozpoznává a porovnává linie, barvy, tvary, objekty ve výsledcích tvorby vlastní, tvorby ostatních i na příkladech z běžného života (s dopomocí učitele) </a:t>
            </a:r>
          </a:p>
          <a:p>
            <a:r>
              <a:rPr lang="cs-CZ" dirty="0"/>
              <a:t>VV-3-1-02p, VV-3-1-04p uplatňuje vlastní zkušenosti, prožitky a fantazii při tvůrčích činnostech, je schopen výsledky své činnosti sdělit svým spolužákům</a:t>
            </a:r>
          </a:p>
        </p:txBody>
      </p:sp>
    </p:spTree>
    <p:extLst>
      <p:ext uri="{BB962C8B-B14F-4D97-AF65-F5344CB8AC3E}">
        <p14:creationId xmlns:p14="http://schemas.microsoft.com/office/powerpoint/2010/main" val="1446334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47BD7-D0FC-49D4-8DFC-F28B18768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Očekávané výstupy – 2.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3A77BF-E2D4-40C5-97B3-45FA7AFB5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VV-5-1-01 při vlastních tvůrčích činnostech užívá prvky vizuálně obrazného vyjádření; porovnává je na základě vztahů </a:t>
            </a:r>
          </a:p>
          <a:p>
            <a:r>
              <a:rPr lang="cs-CZ" dirty="0"/>
              <a:t>VV-5-1-02 při tvorbě vizuálně obrazných vyjádření se zaměřuje na projevení vlastních zkušeností </a:t>
            </a:r>
          </a:p>
          <a:p>
            <a:r>
              <a:rPr lang="cs-CZ" dirty="0"/>
              <a:t>VV-5-1-03 nalézá vhodné prostředky pro vizuálně obrazná vyjádření vzniklá na základě vztahu zrakového vnímání k vnímání dalšími smysly; uplatňuje je v plošné, objemové i prostorové tvorbě </a:t>
            </a:r>
          </a:p>
          <a:p>
            <a:r>
              <a:rPr lang="cs-CZ" dirty="0"/>
              <a:t>VV-5-1-04 osobitost svého vnímání uplatňuje v přístupu k realitě, k tvorbě a interpretaci vizuálně obrazného vyjádření; pro vyjádření nových i neobvyklých pocitů a prožitků svobodně volí a kombinuje prostředky </a:t>
            </a:r>
          </a:p>
          <a:p>
            <a:r>
              <a:rPr lang="cs-CZ" dirty="0"/>
              <a:t>VV-5-1-05 porovnává různé interpretace vizuálně obrazného vyjádření a přistupuje k nim jako ke zdroji inspirace </a:t>
            </a:r>
          </a:p>
          <a:p>
            <a:r>
              <a:rPr lang="cs-CZ" dirty="0"/>
              <a:t>VV-5-1-06 nalézá a do komunikace zapojuje obsah vizuálně obrazných vyjádření, která samostatně vytvořil, vybral či upravil</a:t>
            </a:r>
          </a:p>
        </p:txBody>
      </p:sp>
    </p:spTree>
    <p:extLst>
      <p:ext uri="{BB962C8B-B14F-4D97-AF65-F5344CB8AC3E}">
        <p14:creationId xmlns:p14="http://schemas.microsoft.com/office/powerpoint/2010/main" val="1475692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0A4AE-3C55-436E-95F2-1EA8090B9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Minimální doporučená úroveň pro úpravy očekávaných výstupů v rámci podpůrných opatření: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BEE54-4350-40B7-ACA0-297CFA5E9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VV-5-1-01p až VV-5-1-06p uplatňuje základní dovednosti pro vlastní tvorbu, realizuje svůj tvůrčí záměr </a:t>
            </a:r>
          </a:p>
          <a:p>
            <a:r>
              <a:rPr lang="cs-CZ" dirty="0"/>
              <a:t>VV-5-1-01p rozlišuje, porovnává, třídí a linie, barvy, tvary, objekty, rozpoznává jejich základní vlastnosti a vztahy (kontrasty – velikost, barevný kontrast), uplatňuje je podle svých schopností při vlastní tvorbě, při vnímání tvorby ostatních i umělecké produkce i na příkladech z běžného života (s dopomocí učitele) </a:t>
            </a:r>
          </a:p>
          <a:p>
            <a:r>
              <a:rPr lang="cs-CZ" dirty="0"/>
              <a:t>VV-5-1-02p, VV-5-1-03p při tvorbě vychází ze svých zrakových, hmatových i sluchových vjemů, vlastních prožitků, zkušeností a fantazie </a:t>
            </a:r>
          </a:p>
          <a:p>
            <a:r>
              <a:rPr lang="cs-CZ" dirty="0"/>
              <a:t>VV-5-1-05p vyjádří (slovně, mimoslovně, graficky) pocit z vnímání tvůrčí činnosti vlastní, ostatních i uměleckého díla</a:t>
            </a:r>
          </a:p>
        </p:txBody>
      </p:sp>
    </p:spTree>
    <p:extLst>
      <p:ext uri="{BB962C8B-B14F-4D97-AF65-F5344CB8AC3E}">
        <p14:creationId xmlns:p14="http://schemas.microsoft.com/office/powerpoint/2010/main" val="2426189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Malá a velká tvořivost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Malá tvořivost – každodenní tvořivost, kterou je možné pozorovat v jednacích strategiích jedince, při řešení překážek a v běžných životních situacích vyžadujících improvizaci a tvořivý přístup k problému. Tento druh tvořivosti je zdrojem osobního růstu jedince, prostředkem seberealizace a sebeaktualizace (</a:t>
            </a:r>
            <a:r>
              <a:rPr lang="cs-CZ" sz="2000" dirty="0" err="1"/>
              <a:t>Craft</a:t>
            </a:r>
            <a:r>
              <a:rPr lang="cs-CZ" sz="2000" dirty="0"/>
              <a:t>, 2003; </a:t>
            </a:r>
            <a:r>
              <a:rPr lang="cs-CZ" sz="2000" dirty="0" err="1"/>
              <a:t>Kozbelt</a:t>
            </a:r>
            <a:r>
              <a:rPr lang="cs-CZ" sz="2000" dirty="0"/>
              <a:t>, </a:t>
            </a:r>
            <a:r>
              <a:rPr lang="cs-CZ" sz="2000" dirty="0" err="1"/>
              <a:t>Beghetto</a:t>
            </a:r>
            <a:r>
              <a:rPr lang="cs-CZ" sz="2000" dirty="0"/>
              <a:t> a </a:t>
            </a:r>
            <a:r>
              <a:rPr lang="cs-CZ" sz="2000" dirty="0" err="1"/>
              <a:t>Runco</a:t>
            </a:r>
            <a:r>
              <a:rPr lang="cs-CZ" sz="2000" dirty="0"/>
              <a:t>, 2010).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Velká tvořivost – výjimečná, kterou je možné pozorovat v geniálních dílech a zásadních počinech vybraných jedinců, kteří ovlivňují obecnou úroveň poznání v oblasti vědy či umění (Amabile, 1988; </a:t>
            </a:r>
            <a:r>
              <a:rPr lang="cs-CZ" sz="2000" dirty="0" err="1"/>
              <a:t>Crafft</a:t>
            </a:r>
            <a:r>
              <a:rPr lang="cs-CZ" sz="2000" dirty="0"/>
              <a:t>, 2003).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                             (Štěpánková, 2013)</a:t>
            </a:r>
          </a:p>
        </p:txBody>
      </p:sp>
    </p:spTree>
    <p:extLst>
      <p:ext uri="{BB962C8B-B14F-4D97-AF65-F5344CB8AC3E}">
        <p14:creationId xmlns:p14="http://schemas.microsoft.com/office/powerpoint/2010/main" val="1579665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/>
              <a:t>Podmínky pro rozvoj tvořivosti ve výtvarné výchově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r>
              <a:rPr lang="cs-CZ" sz="1100" b="1" dirty="0"/>
              <a:t>Experiment</a:t>
            </a:r>
            <a:r>
              <a:rPr lang="cs-CZ" sz="1100" dirty="0"/>
              <a:t> nabízí prostor pro svobodnou práci s výtvarnými prostředky, možnost kombinovat je, nalézat vlastní řešení, nová spojení, variace, a to bez reprodukování známého postupu nebo způsobu zobrazení, bez sledování konkrétního cíle a bez zaměření se na koncový produkt. </a:t>
            </a:r>
          </a:p>
          <a:p>
            <a:r>
              <a:rPr lang="cs-CZ" sz="1100" b="1" dirty="0"/>
              <a:t>Hra</a:t>
            </a:r>
            <a:r>
              <a:rPr lang="cs-CZ" sz="1100" dirty="0"/>
              <a:t> vytváří příležitost zabývat se činností pro ni samu a pro potěšení z ní. Zaciluje se na proces tvorby, nikoli na výsledný produkt, který si v sobě nese určitou míru stresu a obavu o kvalitu výsledku. Proces hry umožňuje reagovat na nové podněty přicházející během tvorby, měnit koncept i respektovat „pravidla“ hry. Poskytuje příležitost zapojit imaginaci, představivost a expresivitu. Ve hře je snazší uplatnit plnou koncentraci na cíl a rozvíjet rozumové a volní aspekty. Hra umožňuje pocítit zážitek „</a:t>
            </a:r>
            <a:r>
              <a:rPr lang="cs-CZ" sz="1100" dirty="0" err="1"/>
              <a:t>flow</a:t>
            </a:r>
            <a:r>
              <a:rPr lang="cs-CZ" sz="1100" dirty="0"/>
              <a:t>“ – plné ponoření se do činnosti, které je jedním z průvodních jevů aktivizace tvořivého potenciálu. (Důležitým rysem hry je přítomnost pravidel a vymezení herního pole, nejedná se tedy o chaotickou činnost, se kterou ji učitelé často spojují.)</a:t>
            </a:r>
          </a:p>
          <a:p>
            <a:r>
              <a:rPr lang="cs-CZ" sz="1100" b="1" dirty="0"/>
              <a:t>Práce s otevřeným koncem</a:t>
            </a:r>
            <a:r>
              <a:rPr lang="cs-CZ" sz="1100" dirty="0"/>
              <a:t> umožňuje dopustit se chyby jako přirozené součásti procesu objevování a učení se. Ve výtvarných činnostech se jedná o hledání vlastní cesty ve způsobu a formě při ztvárnění tématu, objevování osobitého výrazu namísto opakování daného vzoru či postupu. Práce s otevřeným koncem vytváří prostor pro chybu, která je nezbytnou součástí objevování, a generuje příležitosti pro její tvořivé zpracování. Je významná i z hlediska přijímání zodpovědnosti za vlastní rozhodnutí.</a:t>
            </a:r>
          </a:p>
          <a:p>
            <a:r>
              <a:rPr lang="cs-CZ" sz="1100" b="1" dirty="0"/>
              <a:t>Čas</a:t>
            </a:r>
            <a:r>
              <a:rPr lang="cs-CZ" sz="1100" dirty="0"/>
              <a:t> definuje rámec, ve kterém se realizuje proces a prožitek. Vytváří prostor pro experiment, rozvíjení vlastní vize, zažití všech fází tvořivého procesu, zažití stavu „excelence“ – tzv. „</a:t>
            </a:r>
            <a:r>
              <a:rPr lang="cs-CZ" sz="1100" dirty="0" err="1"/>
              <a:t>flow</a:t>
            </a:r>
            <a:r>
              <a:rPr lang="cs-CZ" sz="1100" dirty="0"/>
              <a:t>“. Čas by tedy měl umožňovat, nikoli omezovat, tvorba sama by měla určovat časový rámec, nikoli naopak.</a:t>
            </a:r>
          </a:p>
          <a:p>
            <a:r>
              <a:rPr lang="cs-CZ" sz="1100" b="1" dirty="0"/>
              <a:t>Místo </a:t>
            </a:r>
            <a:r>
              <a:rPr lang="cs-CZ" sz="1100" dirty="0"/>
              <a:t>je základní podmínkou, která poskytuje dostatečný a vhodný prostor pro výtvarnou realizaci. Prostor udává i atmosféru, která povzbuzuje k tvorbě, umožňuje soustředění na práci nebo působí protisměrně. Odvaha riskovat, kterou je nutné uplatnit např. při experimentu, je z velké části ovlivněna náladou a charakterem místa.</a:t>
            </a:r>
          </a:p>
          <a:p>
            <a:r>
              <a:rPr lang="cs-CZ" sz="1100" b="1" dirty="0"/>
              <a:t>Prostředky</a:t>
            </a:r>
            <a:r>
              <a:rPr lang="cs-CZ" sz="1100" dirty="0"/>
              <a:t> zhmotňují myšlenku a demonstrují ji vnímatelným způsobem. Stejně jako je nezbytná určitá míra dovedností, tak i dostatečné kvalitní materiální vybavení ovlivňuje tvořivost. (Pastelky jako základní výtvarný prostředek v MŠ neumožní prožitek z tvorby jako práce s malířskými prostředky.) Významná je i otázka užitých technik, postupů a materiálů. Vizuálně efektní prostředky nevybízejí k improvizaci a často ji ani neumožňují.</a:t>
            </a:r>
          </a:p>
          <a:p>
            <a:r>
              <a:rPr lang="cs-CZ" sz="1100" b="1" dirty="0"/>
              <a:t>Rozhodování a svobodná vůle. </a:t>
            </a:r>
            <a:r>
              <a:rPr lang="cs-CZ" sz="1100" dirty="0"/>
              <a:t>Nabídka samostatnosti při volbě způsobu, formy, materiálu, obsahu, místa realizace, výkladu a prezentace díla dítě aktivizuje. Umožňuje hledání vlastních témat a jejich řešení, poskytuje příležitost k chybným krokům a možnost jejich zpracování, učení se z důsledků, zúročení osobitého vidění a především budování důvěry ve vlastní tvořivé schopnosti. (Neměnná témata, techniky, materiálové kombinace dělají z výtvarné výchovy často pouze výrobu s použitím výtvarných prostředků.)</a:t>
            </a:r>
          </a:p>
          <a:p>
            <a:endParaRPr lang="cs-CZ" sz="1100" dirty="0"/>
          </a:p>
          <a:p>
            <a:pPr marL="0" indent="0">
              <a:buNone/>
            </a:pPr>
            <a:r>
              <a:rPr lang="cs-CZ" sz="1100" dirty="0"/>
              <a:t>                                                                                                                                                                                                                         (Štěpánková, 2013)</a:t>
            </a:r>
          </a:p>
        </p:txBody>
      </p:sp>
    </p:spTree>
    <p:extLst>
      <p:ext uri="{BB962C8B-B14F-4D97-AF65-F5344CB8AC3E}">
        <p14:creationId xmlns:p14="http://schemas.microsoft.com/office/powerpoint/2010/main" val="2166671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5 faktorů negativně ovlivňujících tvořivost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cs-CZ" sz="1100" b="1" dirty="0"/>
              <a:t>Nedostatečný formát</a:t>
            </a:r>
            <a:r>
              <a:rPr lang="cs-CZ" sz="1100" dirty="0"/>
              <a:t> byl významným handicapem velkého množství prací. Limitující byl zvláště při práci s malířskými prostředky. Formát A4 užitý pro malbu temperou neumožnil uplatnit prostředky malby: práci se skvrnou, míchání barev, ověřování vztahu barevných ploch, práci s proporčním kontrastem, komponování plochy, práce ve více plánech, odlišení tzv. „figury“ a „pozadí“. Neposkytl prostor pro hledání, uvažování o materiálu. Nebere v úvahu motorické dispozice dítěte (plochý štětec vyžaduje prostor pro manipulaci) a potlačuje příležitost k samostatnému rozhodování o velké ploše papíru. Práce na velkém formátu přináší možnost pracovat s prostředky, které přesahují běžnou zkušenost dítěte. Malý formát je limitující i při realizaci s kresebnými prostředky. Nedovolí dítěti vyprávět „příběh“ a nutí jej redukovat výpověď na čitelné „znaky“, obzvláště v předškolním věku, kdy dítě spíše než se zápěstím pracuje tělem a pohybem vycházejícím z ramenního kloubu.</a:t>
            </a:r>
          </a:p>
          <a:p>
            <a:r>
              <a:rPr lang="cs-CZ" sz="1100" b="1" dirty="0"/>
              <a:t>Omezené prostředky, nedostatečné a nevhodné prostředky. </a:t>
            </a:r>
            <a:r>
              <a:rPr lang="cs-CZ" sz="1100" dirty="0"/>
              <a:t>Maximalistická nabídka výtvarných prostředků není zárukou podpory tvořivosti. Je to především improvizace, která ji aktivně podporuje. Chybějící prostor pro experiment a práci s náhodou redukuje výrazovou škálu a projevuje se v tendenčních zobrazeních, snižuje chuť k tvorbě, způsobuje opadnutí zájmu i motivace a nepřináší možnost vyjádření dětem výtvarně odlišně zaměřeným. Častý jev protěžování jednoho výtvarného prostředku či techniky neumožňují střídání výtvarného výrazu, nenabízí jiné způsoby přemýšlení a významně omezuje tvořivé uvažování. (Jedná se o „nenáročný“ materiál z hlediska požadavků na prostor, přípravu, zpracování, čas i financí – fixy, voskovky, pastelky). Do této kategorie náleží i nekvalitní barvy, které neumožňují namíchat čisté odstíny, pastely nebo pastelky neuvolňující pigment. Patří sem také techniky, které staví na efektu a přitažlivé formě bez obsahu, a prostředky vynucující si způsob svého užití či prezentace, podbízející se prvoplánovou formou, zastupující sama sebe, vytvářející pouze krátká spojení mezi objektem a použitým materiálem (gelová lepidla, třpytky, vlna, vata, nefunkční vlepované dekorativní prvky apod.), nevybízející k uvažování o autentickém způsobu zpracování, hledání tvaru.</a:t>
            </a:r>
          </a:p>
          <a:p>
            <a:r>
              <a:rPr lang="cs-CZ" sz="1100" b="1" dirty="0"/>
              <a:t>Používání šablon a předloh – </a:t>
            </a:r>
            <a:r>
              <a:rPr lang="cs-CZ" sz="1100" dirty="0"/>
              <a:t>jednotné téma, jednotná vizualita, výsledek práce je již na počátku práce předpokladatelný. Hledání tvaru, prostor pro přemýšlení, experiment a osobní volbu je maximálně omezen.  Aktivita je zredukována na mechanickou činnost- vyplňování barvou nebo dekorem. Soubory prací, které opakovaly stejné téma i stejnou formu, potvrdily, že se jedná o stále a často používaný způsob práce, kdy výtvarné prostředky jsou použity pouze účelově a bez vize smyslu a cíle.</a:t>
            </a:r>
          </a:p>
          <a:p>
            <a:r>
              <a:rPr lang="cs-CZ" sz="1100" b="1" dirty="0"/>
              <a:t>Aktivita zaměřená na výrobek a produkt. </a:t>
            </a:r>
            <a:r>
              <a:rPr lang="cs-CZ" sz="1100" dirty="0"/>
              <a:t>Práce směřuje k cíli, popírá proces jako zdroj poznání, akcentuje formální aspekty </a:t>
            </a:r>
            <a:r>
              <a:rPr lang="cs-CZ" sz="1100" b="1" dirty="0"/>
              <a:t>– </a:t>
            </a:r>
            <a:r>
              <a:rPr lang="cs-CZ" sz="1100" dirty="0"/>
              <a:t>řemeslné provedení, úhlednost, respekt k pravidlu a důraz na jejich dodržení.</a:t>
            </a:r>
          </a:p>
          <a:p>
            <a:r>
              <a:rPr lang="cs-CZ" sz="1100" b="1" dirty="0"/>
              <a:t>Ploché téma. </a:t>
            </a:r>
            <a:r>
              <a:rPr lang="cs-CZ" sz="1100" dirty="0"/>
              <a:t>Vyprázdněná témata nabízející nabízejí obecně přijatou normu ztvárnění (jaro </a:t>
            </a:r>
            <a:r>
              <a:rPr lang="cs-CZ" sz="1100" b="1" dirty="0"/>
              <a:t>– </a:t>
            </a:r>
            <a:r>
              <a:rPr lang="cs-CZ" sz="1100" dirty="0"/>
              <a:t>léto </a:t>
            </a:r>
            <a:r>
              <a:rPr lang="cs-CZ" sz="1100" b="1" dirty="0"/>
              <a:t>– </a:t>
            </a:r>
            <a:r>
              <a:rPr lang="cs-CZ" sz="1100" dirty="0"/>
              <a:t>podzim </a:t>
            </a:r>
            <a:r>
              <a:rPr lang="cs-CZ" sz="1100" b="1" dirty="0"/>
              <a:t>– </a:t>
            </a:r>
            <a:r>
              <a:rPr lang="cs-CZ" sz="1100" dirty="0"/>
              <a:t>zima a s nimi spojená tematika), ocenění této shody i shody prací navzájem. Téma je zadáno stereotypně, není hledáno, zkoumáno, nenutí přemýšlet, zapojit imaginaci.</a:t>
            </a:r>
          </a:p>
          <a:p>
            <a:pPr marL="0" indent="0">
              <a:buNone/>
            </a:pPr>
            <a:r>
              <a:rPr lang="cs-CZ" sz="1100" dirty="0"/>
              <a:t>                                                                                                                                                                                                                  (Štěpánková, 2013)</a:t>
            </a:r>
          </a:p>
        </p:txBody>
      </p:sp>
    </p:spTree>
    <p:extLst>
      <p:ext uri="{BB962C8B-B14F-4D97-AF65-F5344CB8AC3E}">
        <p14:creationId xmlns:p14="http://schemas.microsoft.com/office/powerpoint/2010/main" val="3604809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cs-CZ" sz="2800" dirty="0"/>
              <a:t>Literatura: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712968" cy="4608512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solidFill>
                  <a:schemeClr val="tx1"/>
                </a:solidFill>
              </a:rPr>
              <a:t>HAZUKOVÁ, Helena. ( </a:t>
            </a:r>
            <a:r>
              <a:rPr lang="cs-CZ" sz="1800" i="1" dirty="0">
                <a:solidFill>
                  <a:schemeClr val="tx1"/>
                </a:solidFill>
              </a:rPr>
              <a:t>O (ne)plánování výtvarné výchovy v Čechách</a:t>
            </a:r>
            <a:r>
              <a:rPr lang="cs-CZ" sz="1800" dirty="0">
                <a:solidFill>
                  <a:schemeClr val="tx1"/>
                </a:solidFill>
              </a:rPr>
              <a:t>. Výtvarná výchova, vol. 43, no. 4, s.9-13.ISSN 1210-3691.</a:t>
            </a:r>
          </a:p>
          <a:p>
            <a:pPr algn="l"/>
            <a:r>
              <a:rPr lang="cs-CZ" sz="1800" dirty="0">
                <a:solidFill>
                  <a:schemeClr val="tx1"/>
                </a:solidFill>
              </a:rPr>
              <a:t>ŠTĚPÁNKOVÁ, K. (2013): Jak „zabít“ tvořivost ve výtvarné výchově</a:t>
            </a:r>
            <a:r>
              <a:rPr lang="pt-PT" sz="1800" dirty="0">
                <a:solidFill>
                  <a:schemeClr val="tx1"/>
                </a:solidFill>
              </a:rPr>
              <a:t>. </a:t>
            </a:r>
            <a:r>
              <a:rPr lang="pt-PT" sz="1800" i="1" dirty="0">
                <a:solidFill>
                  <a:schemeClr val="tx1"/>
                </a:solidFill>
              </a:rPr>
              <a:t>Kultura, um</a:t>
            </a:r>
            <a:r>
              <a:rPr lang="cs-CZ" sz="1800" i="1" dirty="0" err="1">
                <a:solidFill>
                  <a:schemeClr val="tx1"/>
                </a:solidFill>
              </a:rPr>
              <a:t>ění</a:t>
            </a:r>
            <a:r>
              <a:rPr lang="cs-CZ" sz="1800" i="1" dirty="0">
                <a:solidFill>
                  <a:schemeClr val="tx1"/>
                </a:solidFill>
              </a:rPr>
              <a:t> a výchova, 1(1) </a:t>
            </a:r>
            <a:r>
              <a:rPr lang="cs-CZ" sz="1800" dirty="0">
                <a:solidFill>
                  <a:schemeClr val="tx1"/>
                </a:solidFill>
              </a:rPr>
              <a:t>[cit. 2013-10-03]. ISSN 2336-1824. </a:t>
            </a:r>
            <a:r>
              <a:rPr lang="cs-CZ" sz="1800" dirty="0" err="1">
                <a:solidFill>
                  <a:schemeClr val="tx1"/>
                </a:solidFill>
              </a:rPr>
              <a:t>Dostupn</a:t>
            </a:r>
            <a:r>
              <a:rPr lang="pl-PL" sz="1800" dirty="0">
                <a:solidFill>
                  <a:schemeClr val="tx1"/>
                </a:solidFill>
              </a:rPr>
              <a:t>é </a:t>
            </a:r>
            <a:r>
              <a:rPr lang="cs-CZ" sz="1800" dirty="0">
                <a:solidFill>
                  <a:schemeClr val="tx1"/>
                </a:solidFill>
              </a:rPr>
              <a:t>z: </a:t>
            </a:r>
            <a:r>
              <a:rPr lang="cs-CZ" sz="1800" u="sng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http://www.kuv.upol.cz/index.php?seo_url=aktualni-cislo&amp;casopis=3&amp;clanek=</a:t>
            </a:r>
            <a:r>
              <a:rPr lang="cs-CZ" sz="180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21</a:t>
            </a:r>
            <a:endParaRPr lang="cs-CZ" sz="1800" u="sng" dirty="0">
              <a:solidFill>
                <a:schemeClr val="tx1"/>
              </a:solidFill>
            </a:endParaRPr>
          </a:p>
          <a:p>
            <a:pPr algn="l"/>
            <a:r>
              <a:rPr lang="cs-CZ" sz="1800" dirty="0">
                <a:solidFill>
                  <a:schemeClr val="tx1"/>
                </a:solidFill>
                <a:sym typeface="Georgia"/>
              </a:rPr>
              <a:t>ŠTĚPÁNKOVÁ, Kateřina. 2020. Mýty o tvořivosti a jejich vliv na naplňování kurikula ve výtvarné výchově. </a:t>
            </a:r>
            <a:r>
              <a:rPr lang="cs-CZ" sz="1800" i="1" dirty="0">
                <a:solidFill>
                  <a:schemeClr val="tx1"/>
                </a:solidFill>
                <a:sym typeface="Georgia"/>
              </a:rPr>
              <a:t>Kultura, umění a výchova</a:t>
            </a:r>
            <a:r>
              <a:rPr lang="cs-CZ" sz="1800" dirty="0">
                <a:solidFill>
                  <a:schemeClr val="tx1"/>
                </a:solidFill>
                <a:sym typeface="Georgia"/>
              </a:rPr>
              <a:t>, 8(1) [cit. 2020-11-02]. ISSN 2336-1824. Dostupné z: http://www.kuv.upol.cz/</a:t>
            </a:r>
            <a:r>
              <a:rPr lang="cs-CZ" sz="1800" dirty="0" err="1">
                <a:solidFill>
                  <a:schemeClr val="tx1"/>
                </a:solidFill>
                <a:sym typeface="Georgia"/>
              </a:rPr>
              <a:t>index.php?seo_url</a:t>
            </a:r>
            <a:r>
              <a:rPr lang="cs-CZ" sz="1800" dirty="0">
                <a:solidFill>
                  <a:schemeClr val="tx1"/>
                </a:solidFill>
                <a:sym typeface="Georgia"/>
              </a:rPr>
              <a:t>=</a:t>
            </a:r>
            <a:r>
              <a:rPr lang="cs-CZ" sz="1800" dirty="0" err="1">
                <a:solidFill>
                  <a:schemeClr val="tx1"/>
                </a:solidFill>
                <a:sym typeface="Georgia"/>
              </a:rPr>
              <a:t>aktualni-cislo&amp;casopis</a:t>
            </a:r>
            <a:r>
              <a:rPr lang="cs-CZ" sz="1800" dirty="0">
                <a:solidFill>
                  <a:schemeClr val="tx1"/>
                </a:solidFill>
                <a:sym typeface="Georgia"/>
              </a:rPr>
              <a:t>=19&amp;clanek=218.</a:t>
            </a:r>
            <a:endParaRPr lang="cs-CZ" sz="1600" dirty="0">
              <a:solidFill>
                <a:schemeClr val="tx1"/>
              </a:solidFill>
            </a:endParaRPr>
          </a:p>
          <a:p>
            <a:pPr algn="l"/>
            <a:r>
              <a:rPr lang="cs-CZ" sz="1800" i="1" dirty="0">
                <a:solidFill>
                  <a:schemeClr val="tx1"/>
                </a:solidFill>
              </a:rPr>
              <a:t>Rámcový vzdělávací program pro základní vzdělávání. </a:t>
            </a:r>
            <a:r>
              <a:rPr lang="cs-CZ" sz="1800" dirty="0" err="1">
                <a:solidFill>
                  <a:schemeClr val="tx1"/>
                </a:solidFill>
              </a:rPr>
              <a:t>Dostupn</a:t>
            </a:r>
            <a:r>
              <a:rPr lang="pl-PL" sz="1800" dirty="0">
                <a:solidFill>
                  <a:schemeClr val="tx1"/>
                </a:solidFill>
              </a:rPr>
              <a:t>é </a:t>
            </a:r>
            <a:r>
              <a:rPr lang="cs-CZ" sz="1800" dirty="0">
                <a:solidFill>
                  <a:schemeClr val="tx1"/>
                </a:solidFill>
              </a:rPr>
              <a:t>z:http://www.nuv.cz/t/rvp-pro-zakladni-vzdelavani</a:t>
            </a:r>
          </a:p>
          <a:p>
            <a:pPr algn="l"/>
            <a:endParaRPr lang="cs-CZ" sz="1800" dirty="0"/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4866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 RVP V a klíčové kompetence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383251"/>
            <a:ext cx="6912768" cy="4742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Klíčové kompetence v etapě základního vzdělávání: </a:t>
            </a:r>
          </a:p>
          <a:p>
            <a:pPr marL="0" indent="0">
              <a:buNone/>
            </a:pPr>
            <a:r>
              <a:rPr lang="cs-CZ" sz="2000" b="1" dirty="0"/>
              <a:t>kompetence k učení; kompetence k řešení problémů; kompetence komunikativní; kompetence sociální a personální; </a:t>
            </a:r>
          </a:p>
          <a:p>
            <a:pPr marL="0" indent="0">
              <a:buNone/>
            </a:pPr>
            <a:r>
              <a:rPr lang="cs-CZ" sz="2000" b="1" dirty="0"/>
              <a:t>kompetence občanské; kompetence pracovní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K jejich utváření a rozvíjení musí směřovat a přispívat veškerý vzdělávací obsah i aktivity a činnosti, které ve škole probíhají – tedy i výtvarná výchova.</a:t>
            </a:r>
          </a:p>
          <a:p>
            <a:pPr marL="0" indent="0">
              <a:buNone/>
            </a:pPr>
            <a:r>
              <a:rPr lang="cs-CZ" sz="2000" dirty="0"/>
              <a:t>(RVP ZV, 2021)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66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Vzdělávací oblast Umění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Umožňuje žákům jiné než pouze racionální poznávání světa a odráží nezastupitelnou součást lidské existence – umění a kulturu.</a:t>
            </a:r>
          </a:p>
          <a:p>
            <a:pPr marL="0" indent="0">
              <a:buNone/>
            </a:pPr>
            <a:r>
              <a:rPr lang="cs-CZ" sz="2200" b="1" dirty="0"/>
              <a:t>Kultura</a:t>
            </a:r>
            <a:r>
              <a:rPr lang="cs-CZ" sz="2200" dirty="0"/>
              <a:t> – procesy i výsledky duchovní činnosti:</a:t>
            </a:r>
          </a:p>
          <a:p>
            <a:r>
              <a:rPr lang="cs-CZ" sz="2200" dirty="0"/>
              <a:t>umožňuje chápat kontinuitu proměn historické zkušenosti, v níž dochází k socializaci jedince a jeho projekci do společenské existence;  </a:t>
            </a:r>
          </a:p>
          <a:p>
            <a:r>
              <a:rPr lang="cs-CZ" sz="2200" dirty="0"/>
              <a:t>je neoddělitelnou součástí každodenního života (kultura chování, oblékání, cestování, práce).</a:t>
            </a:r>
          </a:p>
          <a:p>
            <a:pPr marL="0" indent="0">
              <a:buNone/>
            </a:pPr>
            <a:r>
              <a:rPr lang="cs-CZ" sz="2200" b="1" dirty="0"/>
              <a:t>Umění</a:t>
            </a:r>
            <a:r>
              <a:rPr lang="cs-CZ" sz="2200" dirty="0"/>
              <a:t> – proces specifického poznání a dorozumívání, v němž vznikají informace o vnějším a vnitřním světě a jeho vzájemné provázanosti:</a:t>
            </a:r>
          </a:p>
          <a:p>
            <a:pPr marL="0" indent="0">
              <a:buNone/>
            </a:pPr>
            <a:r>
              <a:rPr lang="cs-CZ" sz="2200" dirty="0"/>
              <a:t>jsou formulovány a sdělovány uměleckými prostředky. </a:t>
            </a:r>
          </a:p>
          <a:p>
            <a:pPr marL="0" indent="0">
              <a:buNone/>
            </a:pPr>
            <a:r>
              <a:rPr lang="cs-CZ" sz="2200" dirty="0"/>
              <a:t>(RVP ZV, 2021)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8118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Vzdělávání ve vzdělávací oblasti Umění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7776864" cy="4525963"/>
          </a:xfrm>
        </p:spPr>
        <p:txBody>
          <a:bodyPr/>
          <a:lstStyle/>
          <a:p>
            <a:r>
              <a:rPr lang="cs-CZ" sz="2000" dirty="0"/>
              <a:t>Vzdělávání v této oblasti přináší </a:t>
            </a:r>
            <a:r>
              <a:rPr lang="cs-CZ" sz="2000" b="1" dirty="0"/>
              <a:t>umělecké osvojování světa</a:t>
            </a:r>
            <a:r>
              <a:rPr lang="cs-CZ" sz="2000" dirty="0"/>
              <a:t>, tj. osvojování s estetickým účinkem.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Dochází k rozvíjení </a:t>
            </a:r>
            <a:r>
              <a:rPr lang="cs-CZ" sz="2000" b="1" dirty="0"/>
              <a:t>specifického cítění</a:t>
            </a:r>
            <a:r>
              <a:rPr lang="cs-CZ" sz="2000" dirty="0"/>
              <a:t>, </a:t>
            </a:r>
            <a:r>
              <a:rPr lang="cs-CZ" sz="2000" b="1" dirty="0"/>
              <a:t>tvořivosti</a:t>
            </a:r>
            <a:r>
              <a:rPr lang="cs-CZ" sz="2000" dirty="0"/>
              <a:t>, </a:t>
            </a:r>
            <a:r>
              <a:rPr lang="cs-CZ" sz="2000" b="1" dirty="0"/>
              <a:t>vnímavosti</a:t>
            </a:r>
            <a:r>
              <a:rPr lang="cs-CZ" sz="2000" dirty="0"/>
              <a:t> </a:t>
            </a:r>
            <a:r>
              <a:rPr lang="cs-CZ" sz="2000" b="1" dirty="0"/>
              <a:t>jedince</a:t>
            </a:r>
            <a:r>
              <a:rPr lang="cs-CZ" sz="2000" dirty="0"/>
              <a:t> k uměleckému dílu a jeho prostřednictvím k sobě samému i k okolnímu světu.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V tvořivých činnostech jsou </a:t>
            </a:r>
            <a:r>
              <a:rPr lang="cs-CZ" sz="2000" b="1" dirty="0"/>
              <a:t>rozvíjeny schopnosti nonverbálního vyjadřování </a:t>
            </a:r>
            <a:r>
              <a:rPr lang="cs-CZ" sz="2000" dirty="0"/>
              <a:t>prostřednictvím tónu a zvuku, linie, bodu, tvaru, barvy, gesta, mimiky atp.</a:t>
            </a:r>
          </a:p>
        </p:txBody>
      </p:sp>
    </p:spTree>
    <p:extLst>
      <p:ext uri="{BB962C8B-B14F-4D97-AF65-F5344CB8AC3E}">
        <p14:creationId xmlns:p14="http://schemas.microsoft.com/office/powerpoint/2010/main" val="25703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V etapě základního vzdělávání je oblast Umění a kultura zastoupena vzdělávacími obory </a:t>
            </a:r>
            <a:r>
              <a:rPr lang="cs-CZ" sz="2000" b="1" dirty="0"/>
              <a:t>Hudební výchova </a:t>
            </a:r>
            <a:r>
              <a:rPr lang="cs-CZ" sz="2000" dirty="0"/>
              <a:t>a </a:t>
            </a:r>
            <a:r>
              <a:rPr lang="cs-CZ" sz="2000" b="1" dirty="0"/>
              <a:t>Výtvarná výchova</a:t>
            </a:r>
            <a:r>
              <a:rPr lang="cs-CZ" sz="2000" dirty="0"/>
              <a:t>. </a:t>
            </a:r>
          </a:p>
          <a:p>
            <a:pPr marL="0" indent="0">
              <a:buNone/>
            </a:pPr>
            <a:r>
              <a:rPr lang="cs-CZ" sz="2000" dirty="0"/>
              <a:t>Vzdělávací oblast lze rozšířit o doplňující vzdělávací obor </a:t>
            </a:r>
            <a:r>
              <a:rPr lang="cs-CZ" sz="2000" b="1" dirty="0"/>
              <a:t>Dramatická výchova</a:t>
            </a:r>
            <a:r>
              <a:rPr lang="cs-CZ" sz="2000" dirty="0"/>
              <a:t>, (možné realizovat formou samostatného vyučovacího předmětu, projektu, kurzu apod.)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Na 1. stupni základního vzdělávání se žáci seznamují </a:t>
            </a:r>
            <a:r>
              <a:rPr lang="cs-CZ" sz="2000" b="1" dirty="0"/>
              <a:t>prostřednictvím činností </a:t>
            </a:r>
            <a:r>
              <a:rPr lang="cs-CZ" sz="2000" dirty="0"/>
              <a:t>s výrazovými prostředky a  s jazykem hudebního a výtvarného umění, ale také umění dramatického a literárního. S nimi </a:t>
            </a:r>
            <a:r>
              <a:rPr lang="cs-CZ" sz="2000" b="1" dirty="0"/>
              <a:t>se učí tvořivě pracovat</a:t>
            </a:r>
            <a:r>
              <a:rPr lang="cs-CZ" sz="2000" dirty="0"/>
              <a:t>, užívat je jako </a:t>
            </a:r>
            <a:r>
              <a:rPr lang="cs-CZ" sz="2000" b="1" dirty="0"/>
              <a:t>prostředky pro sebevyjádření</a:t>
            </a:r>
            <a:r>
              <a:rPr lang="cs-CZ" sz="2000" dirty="0"/>
              <a:t>. Poznávají zákonitosti tvorby, </a:t>
            </a:r>
            <a:r>
              <a:rPr lang="cs-CZ" sz="2000" b="1" dirty="0"/>
              <a:t>seznamují se s vybranými uměleckými díly, učí se je vzhledem ke svým zkušenostem chápat a výpovědi sdělované uměleckým dílem rozpoznávat a interpretovat.</a:t>
            </a:r>
          </a:p>
        </p:txBody>
      </p:sp>
    </p:spTree>
    <p:extLst>
      <p:ext uri="{BB962C8B-B14F-4D97-AF65-F5344CB8AC3E}">
        <p14:creationId xmlns:p14="http://schemas.microsoft.com/office/powerpoint/2010/main" val="3907179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Výtvarná výchova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Vycházet zejména z porovnávání dosavadní a aktuální zkušenosti žáka;</a:t>
            </a:r>
          </a:p>
          <a:p>
            <a:pPr marL="0" indent="0">
              <a:buNone/>
            </a:pPr>
            <a:r>
              <a:rPr lang="cs-CZ" sz="2000" dirty="0"/>
              <a:t>Umožnit mu uplatňovat osobně jedinečné pocity a prožitky.</a:t>
            </a:r>
          </a:p>
          <a:p>
            <a:pPr marL="0" indent="0">
              <a:buNone/>
            </a:pPr>
            <a:r>
              <a:rPr lang="cs-CZ" sz="2000" dirty="0"/>
              <a:t>Výtvarná výchova přistupuje k vizuálně obraznému vyjádření (a to jak samostatně vytvořenému, tak přejatému) </a:t>
            </a:r>
            <a:r>
              <a:rPr lang="cs-CZ" sz="2000" b="1" dirty="0"/>
              <a:t>nikoliv jako k pouhému přenosu reality, ale jako k prostředku, který se podílí na způsobu jejího přijímání a zapojování do procesu komunikace.</a:t>
            </a:r>
          </a:p>
          <a:p>
            <a:pPr marL="0" indent="0">
              <a:buNone/>
            </a:pPr>
            <a:endParaRPr lang="cs-CZ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/>
              <a:t>Domény učiva: rozvíjení smyslové citlivosti, uplatňováním subjektivity a ověřováním komunikačních účinků</a:t>
            </a:r>
          </a:p>
          <a:p>
            <a:pPr marL="0" indent="0">
              <a:buNone/>
            </a:pPr>
            <a:r>
              <a:rPr lang="cs-CZ" sz="2000" dirty="0"/>
              <a:t>(RVP ZV, 2021, s. 81)</a:t>
            </a:r>
          </a:p>
          <a:p>
            <a:pPr marL="0" indent="0">
              <a:buNone/>
            </a:pPr>
            <a:endParaRPr lang="cs-CZ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87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Etapa základního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3551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Výtvarná výchova postavena na tvůrčích činnostech – tvorbě, vnímání a interpretaci. </a:t>
            </a:r>
          </a:p>
          <a:p>
            <a:pPr marL="0" indent="0">
              <a:buNone/>
            </a:pPr>
            <a:r>
              <a:rPr lang="cs-CZ" sz="2000" dirty="0"/>
              <a:t>Tyto činnosti umožňují rozvíjet a uplatnit vlastní vnímání, cítění, myšlení, prožívání, představivost, fantazii, intuici a invenci. </a:t>
            </a:r>
          </a:p>
          <a:p>
            <a:pPr marL="0" indent="0">
              <a:buNone/>
            </a:pPr>
            <a:r>
              <a:rPr lang="cs-CZ" sz="2000" dirty="0"/>
              <a:t>K jejich realizaci nabízí výtvarná výchova vizuálně obrazné prostředky (dále jen prostředky) nejen tradiční a ověřené, ale i nově vznikající v současném výtvarném umění a v obrazových médiích.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Tvůrčí činnosti – založené na experimentování:</a:t>
            </a:r>
          </a:p>
          <a:p>
            <a:r>
              <a:rPr lang="cs-CZ" sz="2000" dirty="0"/>
              <a:t>žák je veden k odvaze a chuti uplatnit osobně jedinečné pocity a prožitky;</a:t>
            </a:r>
          </a:p>
          <a:p>
            <a:r>
              <a:rPr lang="cs-CZ" sz="2000" dirty="0"/>
              <a:t>žák je veden zapojit se na své odpovídající úrovni do procesu tvorby a komunikace. (RVP ZV, 2021, s. 81)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27755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Vzdělávání v dané vzdělávací oblasti směřuje k utváření a rozvíjení klíčových kompetencí tím, že vede žáka k: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Vzdělávání v dané vzdělávací oblasti směřuje k utváření a rozvíjení klíčových kompetencí tím, že vede žáka k: </a:t>
            </a:r>
          </a:p>
          <a:p>
            <a:r>
              <a:rPr lang="cs-CZ" sz="1600" dirty="0"/>
              <a:t> pochopení umění jako specifického způsobu poznání a k užívání jazyka umění jako svébytného prostředku komunikace </a:t>
            </a:r>
          </a:p>
          <a:p>
            <a:r>
              <a:rPr lang="cs-CZ" sz="1600" dirty="0"/>
              <a:t>chápání umění a kultury v jejich vzájemné provázanosti jako neoddělitelné součásti lidské existence; k učení se prostřednictvím vlastní tvorby opírající se o subjektivně jedinečné vnímání, cítění, prožívání a představy; k rozvíjení tvůrčího potenciálu, kultivování projevů a potřeb a k utváření hierarchie hodnot </a:t>
            </a:r>
          </a:p>
          <a:p>
            <a:r>
              <a:rPr lang="cs-CZ" sz="1600" dirty="0"/>
              <a:t>spoluvytváření vstřícné a podnětné atmosféry pro tvorbu, pochopení a poznání uměleckých hodnot v širších sociálních a kulturních souvislostech, k tolerantnímu přístupu k různorodým kulturním hodnotám současnosti a minulosti i kulturním projevům a potřebám různorodých skupin, národů a národností</a:t>
            </a:r>
          </a:p>
          <a:p>
            <a:r>
              <a:rPr lang="cs-CZ" sz="1600" dirty="0"/>
              <a:t>uvědomování si sebe samého jako svobodného jedince; k tvořivému přístupu ke světu, k možnosti aktivního překonávání životních stereotypů a k obohacování emocionálního života</a:t>
            </a:r>
          </a:p>
          <a:p>
            <a:r>
              <a:rPr lang="cs-CZ" sz="1600" dirty="0"/>
              <a:t>zaujímání osobní účasti v procesu tvorby a k chápání procesu tvorby jako způsobu nalézání a vyjadřování osobních prožitků i postojů k jevům a vztahům v mnohotvárném světě</a:t>
            </a:r>
          </a:p>
          <a:p>
            <a:pPr marL="0" indent="0">
              <a:buNone/>
            </a:pPr>
            <a:r>
              <a:rPr lang="cs-CZ" sz="1600" dirty="0"/>
              <a:t>                                                                                                                                        (RVP ZV, 2021, s. 81)</a:t>
            </a:r>
          </a:p>
        </p:txBody>
      </p:sp>
    </p:spTree>
    <p:extLst>
      <p:ext uri="{BB962C8B-B14F-4D97-AF65-F5344CB8AC3E}">
        <p14:creationId xmlns:p14="http://schemas.microsoft.com/office/powerpoint/2010/main" val="2855771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C8B56-6046-426C-8C57-1AAA4A25F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Očekávané výstupy – 1.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8EEF7-27FD-47E4-8142-F4C0C27B6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žák</a:t>
            </a:r>
          </a:p>
          <a:p>
            <a:r>
              <a:rPr lang="cs-CZ" dirty="0"/>
              <a:t>VV-3-1-01 rozpoznává linie, tvary, objemy, barvy, objekty; porovnává je a třídí na základě zkušeností, vjemů, zážitků a představ </a:t>
            </a:r>
          </a:p>
          <a:p>
            <a:r>
              <a:rPr lang="cs-CZ" dirty="0"/>
              <a:t>VV-3-1-02 v tvorbě projevuje své vlastní zkušenosti; uplatňuje při tom v plošném i prostorovém uspořádání linie, tvary, objemy, barvy, objekty a další prvky a jejich kombinace </a:t>
            </a:r>
          </a:p>
          <a:p>
            <a:r>
              <a:rPr lang="cs-CZ" dirty="0"/>
              <a:t>VV-3-1-03 vnímá události různými smysly a vizuálně je vyjadřuje </a:t>
            </a:r>
          </a:p>
          <a:p>
            <a:r>
              <a:rPr lang="cs-CZ" dirty="0"/>
              <a:t>VV-3-1-04 interpretuje podle svých schopností různá vizuálně obrazná vyjádření; odlišné interpretace porovnává se svou dosavadní zkušeností </a:t>
            </a:r>
          </a:p>
          <a:p>
            <a:r>
              <a:rPr lang="cs-CZ" dirty="0"/>
              <a:t>VV-3-1-05 na základě vlastní zkušenosti nalézá a do komunikace zapojuje obsah vizuálně obrazných vyjádření, která samostatně vytvořil, vybral či upravil</a:t>
            </a:r>
          </a:p>
        </p:txBody>
      </p:sp>
    </p:spTree>
    <p:extLst>
      <p:ext uri="{BB962C8B-B14F-4D97-AF65-F5344CB8AC3E}">
        <p14:creationId xmlns:p14="http://schemas.microsoft.com/office/powerpoint/2010/main" val="1057300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2577</Words>
  <Application>Microsoft Office PowerPoint</Application>
  <PresentationFormat>Předvádění na obrazovce (4:3)</PresentationFormat>
  <Paragraphs>106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Výtvarná výchova  a povinné vzdělávání</vt:lpstr>
      <vt:lpstr> RVP V a klíčové kompetence</vt:lpstr>
      <vt:lpstr>Vzdělávací oblast Umění a kultura</vt:lpstr>
      <vt:lpstr>Vzdělávání ve vzdělávací oblasti Umění a kultura</vt:lpstr>
      <vt:lpstr>Prezentace aplikace PowerPoint</vt:lpstr>
      <vt:lpstr>Výtvarná výchova</vt:lpstr>
      <vt:lpstr>Etapa základního vzdělávání</vt:lpstr>
      <vt:lpstr>Vzdělávání v dané vzdělávací oblasti směřuje k utváření a rozvíjení klíčových kompetencí tím, že vede žáka k:</vt:lpstr>
      <vt:lpstr>Očekávané výstupy – 1. období</vt:lpstr>
      <vt:lpstr>Minimální doporučená úroveň pro úpravy očekávaných výstupů v rámci podpůrných opatření:</vt:lpstr>
      <vt:lpstr>Očekávané výstupy – 2. období</vt:lpstr>
      <vt:lpstr>Minimální doporučená úroveň pro úpravy očekávaných výstupů v rámci podpůrných opatření:</vt:lpstr>
      <vt:lpstr>Malá a velká tvořivost</vt:lpstr>
      <vt:lpstr>Podmínky pro rozvoj tvořivosti ve výtvarné výchově</vt:lpstr>
      <vt:lpstr>5 faktorů negativně ovlivňujících tvořivost</vt:lpstr>
      <vt:lpstr>Literatura: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Stadlerova</dc:creator>
  <cp:lastModifiedBy>Hana Stadlerová</cp:lastModifiedBy>
  <cp:revision>27</cp:revision>
  <dcterms:created xsi:type="dcterms:W3CDTF">2020-10-12T12:18:51Z</dcterms:created>
  <dcterms:modified xsi:type="dcterms:W3CDTF">2022-11-16T15:43:36Z</dcterms:modified>
</cp:coreProperties>
</file>