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6" name="Shape 176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Náze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r a datum"/>
          <p:cNvSpPr txBox="1"/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Autor a datum</a:t>
            </a:r>
          </a:p>
        </p:txBody>
      </p:sp>
      <p:sp>
        <p:nvSpPr>
          <p:cNvPr id="12" name="Název prezentace"/>
          <p:cNvSpPr txBox="1"/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Název prezentace</a:t>
            </a:r>
          </a:p>
        </p:txBody>
      </p:sp>
      <p:sp>
        <p:nvSpPr>
          <p:cNvPr id="13" name="Text úrovně 1…"/>
          <p:cNvSpPr txBox="1"/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Podtitul prezentace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" name="Číslo snímku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Vý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ext úrovně 1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Výpis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9" name="Číslo snímku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ůležitý fa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Text úrovně 1…"/>
          <p:cNvSpPr txBox="1"/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5pPr>
          </a:lstStyle>
          <a:p>
            <a:pPr/>
            <a:r>
              <a:t>100 %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7" name="Více o faktu"/>
          <p:cNvSpPr txBox="1"/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Více o faktu</a:t>
            </a:r>
          </a:p>
        </p:txBody>
      </p:sp>
      <p:sp>
        <p:nvSpPr>
          <p:cNvPr id="108" name="Číslo snímku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itá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Zdroj"/>
          <p:cNvSpPr txBox="1"/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Zdroj</a:t>
            </a:r>
          </a:p>
        </p:txBody>
      </p:sp>
      <p:sp>
        <p:nvSpPr>
          <p:cNvPr id="116" name="Text úrovně 1…"/>
          <p:cNvSpPr txBox="1"/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„Význačný citát“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7" name="Číslo snímku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grafie - 3 na výšk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Miska salátu se smaženou rýží, vařenými vejci a jídelními hůlkami"/>
          <p:cNvSpPr/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5" name="Mísa s lososovými koláčky, salátem a humusem "/>
          <p:cNvSpPr/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6" name="Mísa těstovin pappardelle s petrželovým máslem, praženými lískovými oříšky a strouhaným parmazánem"/>
          <p:cNvSpPr/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7" name="Číslo snímku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miska salátu se smaženou rýží, vařenými vejci a jídelními hůlkami"/>
          <p:cNvSpPr/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5" name="Číslo snímku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Číslo snímku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Text názvu"/>
          <p:cNvSpPr txBox="1"/>
          <p:nvPr>
            <p:ph type="title"/>
          </p:nvPr>
        </p:nvSpPr>
        <p:spPr>
          <a:xfrm>
            <a:off x="4305300" y="2262187"/>
            <a:ext cx="15773400" cy="1988346"/>
          </a:xfrm>
          <a:prstGeom prst="rect">
            <a:avLst/>
          </a:prstGeom>
        </p:spPr>
        <p:txBody>
          <a:bodyPr lIns="68577" tIns="68577" rIns="68577" bIns="68577" anchor="ctr"/>
          <a:lstStyle>
            <a:lvl1pPr defTabSz="1828800">
              <a:lnSpc>
                <a:spcPct val="90000"/>
              </a:lnSpc>
              <a:defRPr b="0" spc="0" sz="880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pPr/>
            <a:r>
              <a:t>Text názvu</a:t>
            </a:r>
          </a:p>
        </p:txBody>
      </p:sp>
      <p:sp>
        <p:nvSpPr>
          <p:cNvPr id="150" name="Text úrovně 1…"/>
          <p:cNvSpPr txBox="1"/>
          <p:nvPr>
            <p:ph type="body" sz="half" idx="1"/>
          </p:nvPr>
        </p:nvSpPr>
        <p:spPr>
          <a:xfrm>
            <a:off x="4305300" y="4452937"/>
            <a:ext cx="15773400" cy="6527008"/>
          </a:xfrm>
          <a:prstGeom prst="rect">
            <a:avLst/>
          </a:prstGeom>
        </p:spPr>
        <p:txBody>
          <a:bodyPr lIns="68577" tIns="68577" rIns="68577" bIns="68577"/>
          <a:lstStyle>
            <a:lvl1pPr marL="457200" indent="-457200" defTabSz="1828800">
              <a:spcBef>
                <a:spcPts val="2000"/>
              </a:spcBef>
              <a:buSzPct val="100000"/>
              <a:buFont typeface="Arial"/>
              <a:defRPr sz="5600">
                <a:latin typeface="Calibri"/>
                <a:ea typeface="Calibri"/>
                <a:cs typeface="Calibri"/>
                <a:sym typeface="Calibri"/>
              </a:defRPr>
            </a:lvl1pPr>
            <a:lvl2pPr marL="990600" indent="-533400" defTabSz="1828800">
              <a:spcBef>
                <a:spcPts val="2000"/>
              </a:spcBef>
              <a:buSzPct val="100000"/>
              <a:buFont typeface="Arial"/>
              <a:defRPr sz="5600">
                <a:latin typeface="Calibri"/>
                <a:ea typeface="Calibri"/>
                <a:cs typeface="Calibri"/>
                <a:sym typeface="Calibri"/>
              </a:defRPr>
            </a:lvl2pPr>
            <a:lvl3pPr marL="1554476" indent="-640076" defTabSz="1828800">
              <a:spcBef>
                <a:spcPts val="2000"/>
              </a:spcBef>
              <a:buSzPct val="100000"/>
              <a:buFont typeface="Arial"/>
              <a:defRPr sz="5600">
                <a:latin typeface="Calibri"/>
                <a:ea typeface="Calibri"/>
                <a:cs typeface="Calibri"/>
                <a:sym typeface="Calibri"/>
              </a:defRPr>
            </a:lvl3pPr>
            <a:lvl4pPr marL="2082800" indent="-711200" defTabSz="1828800">
              <a:spcBef>
                <a:spcPts val="2000"/>
              </a:spcBef>
              <a:buSzPct val="100000"/>
              <a:buFont typeface="Arial"/>
              <a:defRPr sz="5600">
                <a:latin typeface="Calibri"/>
                <a:ea typeface="Calibri"/>
                <a:cs typeface="Calibri"/>
                <a:sym typeface="Calibri"/>
              </a:defRPr>
            </a:lvl4pPr>
            <a:lvl5pPr marL="2540000" indent="-711200" defTabSz="1828800">
              <a:spcBef>
                <a:spcPts val="2000"/>
              </a:spcBef>
              <a:buSzPct val="100000"/>
              <a:buFont typeface="Arial"/>
              <a:defRPr sz="56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/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sp>
        <p:nvSpPr>
          <p:cNvPr id="151" name="Číslo snímku"/>
          <p:cNvSpPr txBox="1"/>
          <p:nvPr>
            <p:ph type="sldNum" sz="quarter" idx="2"/>
          </p:nvPr>
        </p:nvSpPr>
        <p:spPr>
          <a:xfrm>
            <a:off x="19619881" y="11303776"/>
            <a:ext cx="458823" cy="438185"/>
          </a:xfrm>
          <a:prstGeom prst="rect">
            <a:avLst/>
          </a:prstGeom>
        </p:spPr>
        <p:txBody>
          <a:bodyPr lIns="68577" tIns="68577" rIns="68577" bIns="68577" anchor="ctr"/>
          <a:lstStyle>
            <a:lvl1pPr algn="r" defTabSz="1828800">
              <a:defRPr sz="2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Nadpis a obsah 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Text názvu"/>
          <p:cNvSpPr txBox="1"/>
          <p:nvPr>
            <p:ph type="title"/>
          </p:nvPr>
        </p:nvSpPr>
        <p:spPr>
          <a:xfrm>
            <a:off x="2133600" y="1285188"/>
            <a:ext cx="20116800" cy="2743202"/>
          </a:xfrm>
          <a:prstGeom prst="rect">
            <a:avLst/>
          </a:prstGeom>
        </p:spPr>
        <p:txBody>
          <a:bodyPr lIns="91436" tIns="91436" rIns="91436" bIns="91436" anchor="ctr"/>
          <a:lstStyle>
            <a:lvl1pPr defTabSz="1828800">
              <a:lnSpc>
                <a:spcPct val="90000"/>
              </a:lnSpc>
              <a:defRPr b="0" spc="0" sz="8000">
                <a:solidFill>
                  <a:srgbClr val="262626"/>
                </a:solidFill>
                <a:latin typeface="Avenir Next LT Pro Light"/>
                <a:ea typeface="Avenir Next LT Pro Light"/>
                <a:cs typeface="Avenir Next LT Pro Light"/>
                <a:sym typeface="Avenir Next LT Pro Light"/>
              </a:defRPr>
            </a:lvl1pPr>
          </a:lstStyle>
          <a:p>
            <a:pPr/>
            <a:r>
              <a:t>Text názvu</a:t>
            </a:r>
          </a:p>
        </p:txBody>
      </p:sp>
      <p:sp>
        <p:nvSpPr>
          <p:cNvPr id="159" name="Text úrovně 1…"/>
          <p:cNvSpPr txBox="1"/>
          <p:nvPr>
            <p:ph type="body" idx="1"/>
          </p:nvPr>
        </p:nvSpPr>
        <p:spPr>
          <a:xfrm>
            <a:off x="2133600" y="4206240"/>
            <a:ext cx="20116800" cy="7699252"/>
          </a:xfrm>
          <a:prstGeom prst="rect">
            <a:avLst/>
          </a:prstGeom>
        </p:spPr>
        <p:txBody>
          <a:bodyPr lIns="91436" tIns="91436" rIns="91436" bIns="91436"/>
          <a:lstStyle>
            <a:lvl1pPr marL="365758" indent="-365758" defTabSz="1828800">
              <a:lnSpc>
                <a:spcPct val="110000"/>
              </a:lnSpc>
              <a:spcBef>
                <a:spcPts val="1800"/>
              </a:spcBef>
              <a:buClr>
                <a:srgbClr val="262626"/>
              </a:buClr>
              <a:buSzPct val="100000"/>
              <a:buFont typeface="Garamond"/>
              <a:buChar char="◦"/>
              <a:defRPr sz="3000">
                <a:latin typeface="Avenir Next LT Pro"/>
                <a:ea typeface="Avenir Next LT Pro"/>
                <a:cs typeface="Avenir Next LT Pro"/>
                <a:sym typeface="Avenir Next LT Pro"/>
              </a:defRPr>
            </a:lvl1pPr>
            <a:lvl2pPr marL="696350" indent="-422030" defTabSz="1828800">
              <a:lnSpc>
                <a:spcPct val="110000"/>
              </a:lnSpc>
              <a:spcBef>
                <a:spcPts val="1800"/>
              </a:spcBef>
              <a:buClr>
                <a:srgbClr val="262626"/>
              </a:buClr>
              <a:buSzPct val="100000"/>
              <a:buFont typeface="Garamond"/>
              <a:buChar char="◦"/>
              <a:defRPr sz="3000">
                <a:latin typeface="Avenir Next LT Pro"/>
                <a:ea typeface="Avenir Next LT Pro"/>
                <a:cs typeface="Avenir Next LT Pro"/>
                <a:sym typeface="Avenir Next LT Pro"/>
              </a:defRPr>
            </a:lvl2pPr>
            <a:lvl3pPr marL="1005838" indent="-457200" defTabSz="1828800">
              <a:lnSpc>
                <a:spcPct val="110000"/>
              </a:lnSpc>
              <a:spcBef>
                <a:spcPts val="1800"/>
              </a:spcBef>
              <a:buClr>
                <a:srgbClr val="262626"/>
              </a:buClr>
              <a:buSzPct val="100000"/>
              <a:buFont typeface="Garamond"/>
              <a:buChar char="◦"/>
              <a:defRPr sz="3000">
                <a:latin typeface="Avenir Next LT Pro"/>
                <a:ea typeface="Avenir Next LT Pro"/>
                <a:cs typeface="Avenir Next LT Pro"/>
                <a:sym typeface="Avenir Next LT Pro"/>
              </a:defRPr>
            </a:lvl3pPr>
            <a:lvl4pPr marL="1280158" indent="-457200" defTabSz="1828800">
              <a:lnSpc>
                <a:spcPct val="110000"/>
              </a:lnSpc>
              <a:spcBef>
                <a:spcPts val="1800"/>
              </a:spcBef>
              <a:buClr>
                <a:srgbClr val="262626"/>
              </a:buClr>
              <a:buSzPct val="100000"/>
              <a:buFont typeface="Garamond"/>
              <a:buChar char="◦"/>
              <a:defRPr sz="3000">
                <a:latin typeface="Avenir Next LT Pro"/>
                <a:ea typeface="Avenir Next LT Pro"/>
                <a:cs typeface="Avenir Next LT Pro"/>
                <a:sym typeface="Avenir Next LT Pro"/>
              </a:defRPr>
            </a:lvl4pPr>
            <a:lvl5pPr marL="1554480" indent="-457200" defTabSz="1828800">
              <a:lnSpc>
                <a:spcPct val="110000"/>
              </a:lnSpc>
              <a:spcBef>
                <a:spcPts val="1800"/>
              </a:spcBef>
              <a:buClr>
                <a:srgbClr val="262626"/>
              </a:buClr>
              <a:buSzPct val="100000"/>
              <a:buFont typeface="Garamond"/>
              <a:buChar char="◦"/>
              <a:defRPr sz="3000">
                <a:latin typeface="Avenir Next LT Pro"/>
                <a:ea typeface="Avenir Next LT Pro"/>
                <a:cs typeface="Avenir Next LT Pro"/>
                <a:sym typeface="Avenir Next LT Pro"/>
              </a:defRPr>
            </a:lvl5pPr>
          </a:lstStyle>
          <a:p>
            <a:pPr/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sp>
        <p:nvSpPr>
          <p:cNvPr id="160" name="Číslo snímku"/>
          <p:cNvSpPr txBox="1"/>
          <p:nvPr>
            <p:ph type="sldNum" sz="quarter" idx="2"/>
          </p:nvPr>
        </p:nvSpPr>
        <p:spPr>
          <a:xfrm>
            <a:off x="21828810" y="12377431"/>
            <a:ext cx="421594" cy="424173"/>
          </a:xfrm>
          <a:prstGeom prst="rect">
            <a:avLst/>
          </a:prstGeom>
        </p:spPr>
        <p:txBody>
          <a:bodyPr lIns="91436" tIns="91436" rIns="91436" bIns="91436"/>
          <a:lstStyle>
            <a:lvl1pPr algn="r" defTabSz="1828800">
              <a:defRPr sz="1600">
                <a:solidFill>
                  <a:srgbClr val="404040"/>
                </a:solidFill>
                <a:latin typeface="Avenir Next LT Pro"/>
                <a:ea typeface="Avenir Next LT Pro"/>
                <a:cs typeface="Avenir Next LT Pro"/>
                <a:sym typeface="Avenir Next LT Pro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Text názvu"/>
          <p:cNvSpPr txBox="1"/>
          <p:nvPr>
            <p:ph type="title"/>
          </p:nvPr>
        </p:nvSpPr>
        <p:spPr>
          <a:xfrm>
            <a:off x="1676400" y="730250"/>
            <a:ext cx="21031200" cy="2651126"/>
          </a:xfrm>
          <a:prstGeom prst="rect">
            <a:avLst/>
          </a:prstGeom>
        </p:spPr>
        <p:txBody>
          <a:bodyPr lIns="91437" tIns="91437" rIns="91437" bIns="91437" anchor="ctr"/>
          <a:lstStyle>
            <a:lvl1pPr defTabSz="1828800">
              <a:lnSpc>
                <a:spcPct val="90000"/>
              </a:lnSpc>
              <a:defRPr b="0" spc="0" sz="880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pPr/>
            <a:r>
              <a:t>Text názvu</a:t>
            </a:r>
          </a:p>
        </p:txBody>
      </p:sp>
      <p:sp>
        <p:nvSpPr>
          <p:cNvPr id="168" name="Text úrovně 1…"/>
          <p:cNvSpPr txBox="1"/>
          <p:nvPr>
            <p:ph type="body"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</p:spPr>
        <p:txBody>
          <a:bodyPr lIns="91437" tIns="91437" rIns="91437" bIns="91437"/>
          <a:lstStyle>
            <a:lvl1pPr marL="457200" indent="-457200" defTabSz="1828800">
              <a:spcBef>
                <a:spcPts val="2000"/>
              </a:spcBef>
              <a:buSzPct val="100000"/>
              <a:buFont typeface="Arial"/>
              <a:defRPr sz="5600">
                <a:latin typeface="Calibri"/>
                <a:ea typeface="Calibri"/>
                <a:cs typeface="Calibri"/>
                <a:sym typeface="Calibri"/>
              </a:defRPr>
            </a:lvl1pPr>
            <a:lvl2pPr marL="990600" indent="-533400" defTabSz="1828800">
              <a:spcBef>
                <a:spcPts val="2000"/>
              </a:spcBef>
              <a:buSzPct val="100000"/>
              <a:buFont typeface="Arial"/>
              <a:defRPr sz="5600">
                <a:latin typeface="Calibri"/>
                <a:ea typeface="Calibri"/>
                <a:cs typeface="Calibri"/>
                <a:sym typeface="Calibri"/>
              </a:defRPr>
            </a:lvl2pPr>
            <a:lvl3pPr marL="1554477" indent="-640077" defTabSz="1828800">
              <a:spcBef>
                <a:spcPts val="2000"/>
              </a:spcBef>
              <a:buSzPct val="100000"/>
              <a:buFont typeface="Arial"/>
              <a:defRPr sz="5600">
                <a:latin typeface="Calibri"/>
                <a:ea typeface="Calibri"/>
                <a:cs typeface="Calibri"/>
                <a:sym typeface="Calibri"/>
              </a:defRPr>
            </a:lvl3pPr>
            <a:lvl4pPr marL="2082800" indent="-711200" defTabSz="1828800">
              <a:spcBef>
                <a:spcPts val="2000"/>
              </a:spcBef>
              <a:buSzPct val="100000"/>
              <a:buFont typeface="Arial"/>
              <a:defRPr sz="5600">
                <a:latin typeface="Calibri"/>
                <a:ea typeface="Calibri"/>
                <a:cs typeface="Calibri"/>
                <a:sym typeface="Calibri"/>
              </a:defRPr>
            </a:lvl4pPr>
            <a:lvl5pPr marL="2540000" indent="-711200" defTabSz="1828800">
              <a:spcBef>
                <a:spcPts val="2000"/>
              </a:spcBef>
              <a:buSzPct val="100000"/>
              <a:buFont typeface="Arial"/>
              <a:defRPr sz="56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/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sp>
        <p:nvSpPr>
          <p:cNvPr id="169" name="Číslo snímku"/>
          <p:cNvSpPr txBox="1"/>
          <p:nvPr>
            <p:ph type="sldNum" sz="quarter" idx="2"/>
          </p:nvPr>
        </p:nvSpPr>
        <p:spPr>
          <a:xfrm>
            <a:off x="22203056" y="12835872"/>
            <a:ext cx="504544" cy="483906"/>
          </a:xfrm>
          <a:prstGeom prst="rect">
            <a:avLst/>
          </a:prstGeom>
        </p:spPr>
        <p:txBody>
          <a:bodyPr lIns="91437" tIns="91437" rIns="91437" bIns="91437" anchor="ctr"/>
          <a:lstStyle>
            <a:lvl1pPr algn="r" defTabSz="1828800">
              <a:defRPr sz="2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Název a fot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vokáda a limetky"/>
          <p:cNvSpPr/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Název prezentace"/>
          <p:cNvSpPr txBox="1"/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Název prezentace</a:t>
            </a:r>
          </a:p>
        </p:txBody>
      </p:sp>
      <p:sp>
        <p:nvSpPr>
          <p:cNvPr id="23" name="Autor a datum"/>
          <p:cNvSpPr txBox="1"/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Autor a datum</a:t>
            </a:r>
          </a:p>
        </p:txBody>
      </p:sp>
      <p:sp>
        <p:nvSpPr>
          <p:cNvPr id="24" name="Text úrovně 1…"/>
          <p:cNvSpPr txBox="1"/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Podtitul prezentace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5" name="Číslo snímku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lternativní název a fot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Mísa s lososovými koláčky, salátem a humusem"/>
          <p:cNvSpPr/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3" name="Název snímku"/>
          <p:cNvSpPr txBox="1"/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pPr/>
            <a:r>
              <a:t>Název snímku</a:t>
            </a:r>
          </a:p>
        </p:txBody>
      </p:sp>
      <p:sp>
        <p:nvSpPr>
          <p:cNvPr id="34" name="Text úrovně 1…"/>
          <p:cNvSpPr txBox="1"/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Podtitul snímku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5" name="Číslo snímku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Název a odráž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Název snímku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Název snímku</a:t>
            </a:r>
          </a:p>
        </p:txBody>
      </p:sp>
      <p:sp>
        <p:nvSpPr>
          <p:cNvPr id="43" name="Podtitul snímku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Podtitul snímku</a:t>
            </a:r>
          </a:p>
        </p:txBody>
      </p:sp>
      <p:sp>
        <p:nvSpPr>
          <p:cNvPr id="44" name="Text úrovně 1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 s odrážkami na snímku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5" name="Číslo snímku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Odráž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ext úrovně 1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pPr/>
            <a:r>
              <a:t>Text s odrážkami na snímku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Číslo snímku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Název, odrážky, fot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odtitul snímku"/>
          <p:cNvSpPr txBox="1"/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Podtitul snímku</a:t>
            </a:r>
          </a:p>
        </p:txBody>
      </p:sp>
      <p:sp>
        <p:nvSpPr>
          <p:cNvPr id="61" name="Text úrovně 1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Text s odrážkami na snímku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2" name="Mísa těstovin pappardelle s petrželovým máslem, praženými lískovými oříšky a strouhaným parmazánem"/>
          <p:cNvSpPr/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3" name="Název snímku"/>
          <p:cNvSpPr txBox="1"/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Název snímku</a:t>
            </a:r>
          </a:p>
        </p:txBody>
      </p:sp>
      <p:sp>
        <p:nvSpPr>
          <p:cNvPr id="64" name="Číslo snímku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Oddí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Název oddílu"/>
          <p:cNvSpPr txBox="1"/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b="0"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Název oddílu</a:t>
            </a:r>
          </a:p>
        </p:txBody>
      </p:sp>
      <p:sp>
        <p:nvSpPr>
          <p:cNvPr id="72" name="Číslo snímku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Jen náze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Název snímku"/>
          <p:cNvSpPr txBox="1"/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pPr/>
            <a:r>
              <a:t>Název snímku</a:t>
            </a:r>
          </a:p>
        </p:txBody>
      </p:sp>
      <p:sp>
        <p:nvSpPr>
          <p:cNvPr id="80" name="Podtitul snímku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Podtitul snímku</a:t>
            </a:r>
          </a:p>
        </p:txBody>
      </p:sp>
      <p:sp>
        <p:nvSpPr>
          <p:cNvPr id="81" name="Číslo snímku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ro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Název programu"/>
          <p:cNvSpPr txBox="1"/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pPr/>
            <a:r>
              <a:t>Název programu</a:t>
            </a:r>
          </a:p>
        </p:txBody>
      </p:sp>
      <p:sp>
        <p:nvSpPr>
          <p:cNvPr id="89" name="Program – podtitul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Program – podtitul</a:t>
            </a:r>
          </a:p>
        </p:txBody>
      </p:sp>
      <p:sp>
        <p:nvSpPr>
          <p:cNvPr id="90" name="Text úrovně 1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5pPr>
          </a:lstStyle>
          <a:p>
            <a:pPr/>
            <a:r>
              <a:t>Body programu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1" name="Číslo snímku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18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ázev snímku"/>
          <p:cNvSpPr txBox="1"/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Název snímku</a:t>
            </a:r>
          </a:p>
        </p:txBody>
      </p:sp>
      <p:sp>
        <p:nvSpPr>
          <p:cNvPr id="3" name="Text úrovně 1…"/>
          <p:cNvSpPr txBox="1"/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Text s odrážkami na snímku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Číslo snímku"/>
          <p:cNvSpPr txBox="1"/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</p:sldLayoutIdLst>
  <p:transition xmlns:p14="http://schemas.microsoft.com/office/powerpoint/2010/main" spd="med" advClick="1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.png"/><Relationship Id="rId3" Type="http://schemas.openxmlformats.org/officeDocument/2006/relationships/hyperlink" Target="http://danielfirman.com/series/sculpture-objects/" TargetMode="External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tif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.tif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.tif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hyperlink" Target="https://is.muni.cz/auth/kontakty/mistnost?fakulta=1441;obdobi=8703;predmet=1424636;pvysl=13441971;id=1634" TargetMode="External"/><Relationship Id="rId3" Type="http://schemas.openxmlformats.org/officeDocument/2006/relationships/hyperlink" Target="https://is.muni.cz/auth/osoba/20806" TargetMode="External"/><Relationship Id="rId4" Type="http://schemas.openxmlformats.org/officeDocument/2006/relationships/hyperlink" Target="https://is.muni.cz/auth/kontakty/mistnost?fakulta=1441;obdobi=8703;predmet=1424636;pvysl=13441971;id=1632" TargetMode="External"/><Relationship Id="rId5" Type="http://schemas.openxmlformats.org/officeDocument/2006/relationships/hyperlink" Target="https://is.muni.cz/auth/osoba/461825" TargetMode="Externa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Pavla Novotná 6. 9. 2022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Pavla Novotná 6. 9. 2022</a:t>
            </a:r>
          </a:p>
        </p:txBody>
      </p:sp>
      <p:sp>
        <p:nvSpPr>
          <p:cNvPr id="179" name="IVVp02 Umění a tvorba 1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IVVp02 Umění a tvorba 1</a:t>
            </a:r>
          </a:p>
        </p:txBody>
      </p:sp>
      <p:sp>
        <p:nvSpPr>
          <p:cNvPr id="180" name="Úvodní informace, požadavky k získání zápočtu, harmonogram výuky - určeno pro všechny skupiny předmětu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Úvodní informace, požadavky k získání zápočtu, harmonogram výuky - určeno pro všechny skupiny předmětu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Nadpis 1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1499616">
              <a:defRPr sz="7215"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/>
            <a:r>
              <a:t>Domácí zadání č. 1: výtvarná etuda “Barva” - ukázka</a:t>
            </a:r>
          </a:p>
        </p:txBody>
      </p:sp>
      <p:sp>
        <p:nvSpPr>
          <p:cNvPr id="206" name="Zástupný obsah 2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4800">
                <a:latin typeface="Arial"/>
                <a:ea typeface="Arial"/>
                <a:cs typeface="Arial"/>
                <a:sym typeface="Arial"/>
              </a:defRPr>
            </a:pPr>
            <a:r>
              <a:t>Rozhlédněte se kolem sebe a zkuste nalézt co nejvíce věcí ve vámi vybrané barvě… můžou to být věci s převažující barvou, s podobným odstínem</a:t>
            </a:r>
          </a:p>
          <a:p>
            <a:pPr>
              <a:defRPr sz="4800">
                <a:latin typeface="Arial"/>
                <a:ea typeface="Arial"/>
                <a:cs typeface="Arial"/>
                <a:sym typeface="Arial"/>
              </a:defRPr>
            </a:pPr>
            <a:r>
              <a:t>Objekty poskládejte k sobě a pracujte </a:t>
            </a:r>
            <a:r>
              <a:rPr i="1"/>
              <a:t>s kompozicí, detailem, s podkladem, se světlem</a:t>
            </a:r>
            <a:endParaRPr i="1"/>
          </a:p>
          <a:p>
            <a:pPr>
              <a:defRPr sz="4800">
                <a:latin typeface="Arial"/>
                <a:ea typeface="Arial"/>
                <a:cs typeface="Arial"/>
                <a:sym typeface="Arial"/>
              </a:defRPr>
            </a:pPr>
            <a:r>
              <a:t>Vytvořte objekt, 3D obraz</a:t>
            </a:r>
          </a:p>
          <a:p>
            <a:pPr marL="0" indent="0">
              <a:buSzTx/>
              <a:buNone/>
              <a:defRPr sz="4800">
                <a:latin typeface="Arial"/>
                <a:ea typeface="Arial"/>
                <a:cs typeface="Arial"/>
                <a:sym typeface="Arial"/>
              </a:defRPr>
            </a:pPr>
          </a:p>
          <a:p>
            <a:pPr>
              <a:defRPr sz="4800">
                <a:latin typeface="Arial"/>
                <a:ea typeface="Arial"/>
                <a:cs typeface="Arial"/>
                <a:sym typeface="Arial"/>
              </a:defRPr>
            </a:pPr>
            <a:r>
              <a:t>Fotografii vložte do odevzdárny v IS do složky označené číslem etudy</a:t>
            </a:r>
          </a:p>
          <a:p>
            <a:pPr>
              <a:defRPr sz="4800">
                <a:latin typeface="Arial"/>
                <a:ea typeface="Arial"/>
                <a:cs typeface="Arial"/>
                <a:sym typeface="Arial"/>
              </a:defRPr>
            </a:pPr>
            <a:r>
              <a:t>Dále zde najdete příklady pro inspiraci (práce umělců i studentů) - </a:t>
            </a:r>
            <a:r>
              <a:rPr b="1"/>
              <a:t>zkuste však najít vlastní cestu a udělejte to tak, aby Vás to bavilo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Zástupný obsah 4" descr="Zástupný obsah 4"/>
          <p:cNvPicPr>
            <a:picLocks noChangeAspect="1"/>
          </p:cNvPicPr>
          <p:nvPr/>
        </p:nvPicPr>
        <p:blipFill>
          <a:blip r:embed="rId2">
            <a:extLst/>
          </a:blip>
          <a:srcRect l="32963" t="12532" r="32453" b="8927"/>
          <a:stretch>
            <a:fillRect/>
          </a:stretch>
        </p:blipFill>
        <p:spPr>
          <a:xfrm>
            <a:off x="11239391" y="691652"/>
            <a:ext cx="8135288" cy="12332696"/>
          </a:xfrm>
          <a:prstGeom prst="rect">
            <a:avLst/>
          </a:prstGeom>
          <a:ln w="12700">
            <a:miter lim="400000"/>
          </a:ln>
        </p:spPr>
      </p:pic>
      <p:sp>
        <p:nvSpPr>
          <p:cNvPr id="209" name="TextovéPole 4"/>
          <p:cNvSpPr txBox="1"/>
          <p:nvPr/>
        </p:nvSpPr>
        <p:spPr>
          <a:xfrm>
            <a:off x="900882" y="12220138"/>
            <a:ext cx="18440636" cy="12347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7" tIns="91437" rIns="91437" bIns="91437">
            <a:spAutoFit/>
          </a:bodyPr>
          <a:lstStyle/>
          <a:p>
            <a:pPr algn="l" defTabSz="1828800">
              <a:defRPr b="1"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Daniel Firman</a:t>
            </a:r>
          </a:p>
          <a:p>
            <a:pPr algn="l"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Simply Red 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 invalidUrl="" action="" tgtFrame="" tooltip="" history="1" highlightClick="0" endSnd="0"/>
              </a:rPr>
              <a:t>http://danielfirman.com/series/sculpture-objects/</a:t>
            </a:r>
            <a: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Obrázek" descr="Obrázek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275130" y="0"/>
            <a:ext cx="11058505" cy="1475002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Zástupný obsah 4" descr="Zástupný obsah 4"/>
          <p:cNvPicPr>
            <a:picLocks noChangeAspect="1"/>
          </p:cNvPicPr>
          <p:nvPr/>
        </p:nvPicPr>
        <p:blipFill>
          <a:blip r:embed="rId2">
            <a:extLst/>
          </a:blip>
          <a:srcRect l="25118" t="18625" r="26395" b="22766"/>
          <a:stretch>
            <a:fillRect/>
          </a:stretch>
        </p:blipFill>
        <p:spPr>
          <a:xfrm>
            <a:off x="3386134" y="-43061"/>
            <a:ext cx="17073566" cy="137590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Obrázek" descr="Obrázek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47998" y="4022"/>
            <a:ext cx="18288002" cy="137160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Obrázek" descr="Obrázek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30840" y="180832"/>
            <a:ext cx="17217161" cy="1335433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Obrázek" descr="Obrázek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71368" y="706872"/>
            <a:ext cx="21642937" cy="1217415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Obrázek" descr="Obrázek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52556" y="547807"/>
            <a:ext cx="16583182" cy="1262038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Dyrcikova_cerna.jpg" descr="Dyrcikova_cerna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85854" y="569154"/>
            <a:ext cx="22360338" cy="125776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IVVp02 - skupiny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IVVp02 - skupiny</a:t>
            </a:r>
          </a:p>
        </p:txBody>
      </p:sp>
      <p:sp>
        <p:nvSpPr>
          <p:cNvPr id="183" name="IVVp02/02 Skupina Pavly Novotné Čt 9:00–10:50 učebna 15, kromě Čt 27. 10.…"/>
          <p:cNvSpPr txBox="1"/>
          <p:nvPr>
            <p:ph type="body" idx="1"/>
          </p:nvPr>
        </p:nvSpPr>
        <p:spPr>
          <a:xfrm>
            <a:off x="1206499" y="2906419"/>
            <a:ext cx="21971001" cy="10203178"/>
          </a:xfrm>
          <a:prstGeom prst="rect">
            <a:avLst/>
          </a:prstGeom>
        </p:spPr>
        <p:txBody>
          <a:bodyPr/>
          <a:lstStyle/>
          <a:p>
            <a:pPr marL="0" indent="0" defTabSz="457200">
              <a:lnSpc>
                <a:spcPct val="100000"/>
              </a:lnSpc>
              <a:spcBef>
                <a:spcPts val="0"/>
              </a:spcBef>
              <a:buSzTx/>
              <a:buNone/>
              <a:defRPr sz="3800">
                <a:solidFill>
                  <a:srgbClr val="0A0A0A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b="1" sz="4100">
                <a:solidFill>
                  <a:srgbClr val="FF2F92"/>
                </a:solidFill>
              </a:rPr>
              <a:t>IVVp02/02 </a:t>
            </a:r>
            <a:r>
              <a:rPr b="1" sz="4100">
                <a:solidFill>
                  <a:srgbClr val="FF40FF"/>
                </a:solidFill>
              </a:rPr>
              <a:t>Skupina Pavly Novotné</a:t>
            </a:r>
            <a:r>
              <a:rPr b="1">
                <a:solidFill>
                  <a:srgbClr val="FF40FF"/>
                </a:solidFill>
              </a:rPr>
              <a:t> </a:t>
            </a:r>
            <a:r>
              <a:t>Čt 9:00–10:50 </a:t>
            </a:r>
            <a:r>
              <a:rPr b="1">
                <a:solidFill>
                  <a:srgbClr val="002776"/>
                </a:solidFill>
                <a:hlinkClick r:id="rId2" invalidUrl="" action="" tgtFrame="" tooltip="" history="1" highlightClick="0" endSnd="0"/>
              </a:rPr>
              <a:t>učebna 15</a:t>
            </a:r>
            <a:r>
              <a:t>, kromě Čt 27. 10.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SzTx/>
              <a:buNone/>
              <a:defRPr sz="3800">
                <a:solidFill>
                  <a:srgbClr val="80808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>
                <a:solidFill>
                  <a:srgbClr val="0A0A0A"/>
                </a:solidFill>
              </a:rPr>
              <a:t>Vyučující: </a:t>
            </a:r>
            <a:r>
              <a:rPr>
                <a:solidFill>
                  <a:srgbClr val="002776"/>
                </a:solidFill>
                <a:hlinkClick r:id="rId3" invalidUrl="" action="" tgtFrame="" tooltip="" history="1" highlightClick="0" endSnd="0"/>
              </a:rPr>
              <a:t>P. Novotná</a:t>
            </a:r>
            <a:endParaRPr>
              <a:solidFill>
                <a:srgbClr val="0A0A0A"/>
              </a:solidFill>
            </a:endParaRP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SzTx/>
              <a:buNone/>
              <a:defRPr sz="3800">
                <a:solidFill>
                  <a:srgbClr val="0A0A0A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SzTx/>
              <a:buNone/>
              <a:defRPr sz="3800">
                <a:solidFill>
                  <a:srgbClr val="0A0A0A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přihlašuje se 2. 8. 2022 17:00 – 25. 9. 2022 vč.</a:t>
            </a:r>
            <a:r>
              <a:t>, </a:t>
            </a:r>
            <a:r>
              <a:t>odhlašuje se do 25. 9. 2022 vč.</a:t>
            </a:r>
            <a:r>
              <a:t>, </a:t>
            </a:r>
            <a:r>
              <a:t>přihlášeno 50 stud.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SzTx/>
              <a:buNone/>
              <a:defRPr sz="3800">
                <a:solidFill>
                  <a:srgbClr val="0A0A0A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b="1"/>
              <a:t>Tato skupina se rozdělí do 2 podskupin PN1 a PN2</a:t>
            </a:r>
            <a:r>
              <a:t>. 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SzTx/>
              <a:buNone/>
              <a:defRPr sz="3800">
                <a:solidFill>
                  <a:srgbClr val="0A0A0A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Výuka bude probíhat: zhruba jednou za 14 dní (skupiny se střídají) na fakultě (uč.15) a dalšími formami (domácí zadání, v exteriéru galerie apod.) 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SzTx/>
              <a:buNone/>
              <a:defRPr sz="3800">
                <a:solidFill>
                  <a:srgbClr val="0A0A0A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SzTx/>
              <a:buNone/>
              <a:defRPr sz="3800">
                <a:solidFill>
                  <a:srgbClr val="0A0A0A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SzTx/>
              <a:buNone/>
              <a:defRPr sz="3800">
                <a:solidFill>
                  <a:srgbClr val="0A0A0A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b="1" sz="4200">
                <a:solidFill>
                  <a:srgbClr val="0433FF"/>
                </a:solidFill>
              </a:rPr>
              <a:t>IVVp02/01</a:t>
            </a:r>
            <a:r>
              <a:rPr sz="4200"/>
              <a:t> </a:t>
            </a:r>
            <a:r>
              <a:rPr b="1" sz="4200">
                <a:solidFill>
                  <a:srgbClr val="0096FF"/>
                </a:solidFill>
              </a:rPr>
              <a:t>Skupina Daniely Němcové</a:t>
            </a:r>
            <a:r>
              <a:rPr>
                <a:solidFill>
                  <a:srgbClr val="0433FF"/>
                </a:solidFill>
              </a:rPr>
              <a:t> </a:t>
            </a:r>
            <a:r>
              <a:t>Čt 9:00–10:50 </a:t>
            </a:r>
            <a:r>
              <a:rPr b="1">
                <a:solidFill>
                  <a:srgbClr val="002776"/>
                </a:solidFill>
                <a:hlinkClick r:id="rId4" invalidUrl="" action="" tgtFrame="" tooltip="" history="1" highlightClick="0" endSnd="0"/>
              </a:rPr>
              <a:t>učebna 13</a:t>
            </a:r>
            <a:r>
              <a:rPr b="1"/>
              <a:t>,</a:t>
            </a:r>
            <a:r>
              <a:t> kromě Čt 27. 10.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SzTx/>
              <a:buNone/>
              <a:defRPr sz="3800">
                <a:solidFill>
                  <a:srgbClr val="80808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>
                <a:solidFill>
                  <a:srgbClr val="0A0A0A"/>
                </a:solidFill>
              </a:rPr>
              <a:t>Vyučující: </a:t>
            </a:r>
            <a:r>
              <a:rPr>
                <a:solidFill>
                  <a:srgbClr val="002776"/>
                </a:solidFill>
                <a:hlinkClick r:id="rId5" invalidUrl="" action="" tgtFrame="" tooltip="" history="1" highlightClick="0" endSnd="0"/>
              </a:rPr>
              <a:t>D. Němcová</a:t>
            </a:r>
            <a:endParaRPr>
              <a:solidFill>
                <a:srgbClr val="0A0A0A"/>
              </a:solidFill>
            </a:endParaRP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SzTx/>
              <a:buNone/>
              <a:defRPr sz="3800">
                <a:solidFill>
                  <a:srgbClr val="0A0A0A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SzTx/>
              <a:buNone/>
              <a:defRPr sz="3800">
                <a:solidFill>
                  <a:srgbClr val="0A0A0A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přihlašuje se 2. 8. 2022 17:00 – 25. 9. 2022 vč.</a:t>
            </a:r>
            <a:r>
              <a:t>, </a:t>
            </a:r>
            <a:r>
              <a:t>odhlašuje se do 25. 9. 2022 vč.</a:t>
            </a:r>
            <a:r>
              <a:t>, </a:t>
            </a:r>
            <a:r>
              <a:t>přihlášeno 44 stud.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SzTx/>
              <a:buNone/>
              <a:defRPr sz="3800">
                <a:solidFill>
                  <a:srgbClr val="0A0A0A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b="1"/>
              <a:t>Tato skupina se rozdělí do 2 podskupin DN1 a DN2</a:t>
            </a:r>
            <a:r>
              <a:t>. 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SzTx/>
              <a:buNone/>
              <a:defRPr sz="3800">
                <a:solidFill>
                  <a:srgbClr val="0A0A0A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Výuka bude probíhat: zhruba jednou za 14 dní (skupiny se střídají) na fakultě (uč.13) a dalšími formami (domácí zadání, v exteriéru galerie apod.)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5" name="Tabulka"/>
          <p:cNvGraphicFramePr/>
          <p:nvPr/>
        </p:nvGraphicFramePr>
        <p:xfrm>
          <a:off x="2573638" y="1640725"/>
          <a:ext cx="18892486" cy="1119804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0">
                <a:tableStyleId>{4C3C2611-4C71-4FC5-86AE-919BDF0F9419}</a:tableStyleId>
              </a:tblPr>
              <a:tblGrid>
                <a:gridCol w="2270465"/>
                <a:gridCol w="5005206"/>
                <a:gridCol w="1598478"/>
                <a:gridCol w="10015161"/>
              </a:tblGrid>
              <a:tr h="1263881">
                <a:tc>
                  <a:txBody>
                    <a:bodyPr/>
                    <a:lstStyle/>
                    <a:p>
                      <a:pPr algn="l" defTabSz="457200"/>
                      <a:r>
                        <a:rPr sz="32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Skupiny a termíny</a:t>
                      </a:r>
                    </a:p>
                  </a:txBody>
                  <a:tcPr marL="50800" marR="50800" marT="50800" marB="50800" anchor="t" anchorCtr="0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457200"/>
                      <a:r>
                        <a:rPr b="1" sz="32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Skupina PN1 (uč.15) a DN1 (uč.13)</a:t>
                      </a:r>
                    </a:p>
                  </a:txBody>
                  <a:tcPr marL="50800" marR="50800" marT="50800" marB="50800" anchor="t" anchorCtr="0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457200"/>
                      <a:r>
                        <a:rPr sz="32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Skupiny a termíny</a:t>
                      </a:r>
                    </a:p>
                  </a:txBody>
                  <a:tcPr marL="50800" marR="50800" marT="50800" marB="50800" anchor="t" anchorCtr="0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457200"/>
                      <a:r>
                        <a:rPr b="1" sz="32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Skupina PN2 a (uč.15) a DN2 (uč.13)</a:t>
                      </a:r>
                    </a:p>
                  </a:txBody>
                  <a:tcPr marL="50800" marR="50800" marT="50800" marB="50800" anchor="t" anchorCtr="0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  <a:tr h="1171608">
                <a:tc>
                  <a:txBody>
                    <a:bodyPr/>
                    <a:lstStyle/>
                    <a:p>
                      <a:pPr algn="l" defTabSz="457200"/>
                      <a:r>
                        <a:rPr sz="32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22.9.</a:t>
                      </a:r>
                    </a:p>
                  </a:txBody>
                  <a:tcPr marL="50800" marR="50800" marT="50800" marB="50800" anchor="t" anchorCtr="0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/>
                      <a:r>
                        <a:rPr sz="32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Výuka na fakultě </a:t>
                      </a:r>
                    </a:p>
                  </a:txBody>
                  <a:tcPr marL="50800" marR="50800" marT="50800" marB="50800" anchor="t" anchorCtr="0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/>
                      <a:r>
                        <a:rPr sz="32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22.9.</a:t>
                      </a:r>
                    </a:p>
                  </a:txBody>
                  <a:tcPr marL="50800" marR="50800" marT="50800" marB="50800" anchor="t" anchorCtr="0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32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rPr>
                          <a:solidFill>
                            <a:srgbClr val="0433FF"/>
                          </a:solidFill>
                          <a:uFill>
                            <a:solidFill>
                              <a:srgbClr val="0433FF"/>
                            </a:solidFill>
                          </a:uFill>
                        </a:rPr>
                        <a:t>Úkol na doma - domácí zadání - přijde této skupině do emailu </a:t>
                      </a:r>
                    </a:p>
                  </a:txBody>
                  <a:tcPr marL="50800" marR="50800" marT="50800" marB="50800" anchor="t" anchorCtr="0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  <a:solidFill>
                      <a:srgbClr val="F5F5F5"/>
                    </a:solidFill>
                  </a:tcPr>
                </a:tc>
              </a:tr>
              <a:tr h="656191">
                <a:tc>
                  <a:txBody>
                    <a:bodyPr/>
                    <a:lstStyle/>
                    <a:p>
                      <a:pPr algn="l" defTabSz="457200"/>
                      <a:r>
                        <a:rPr sz="32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29.9.</a:t>
                      </a:r>
                    </a:p>
                  </a:txBody>
                  <a:tcPr marL="50800" marR="50800" marT="50800" marB="50800" anchor="t" anchorCtr="0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32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rPr>
                          <a:solidFill>
                            <a:srgbClr val="0433FF"/>
                          </a:solidFill>
                          <a:uFill>
                            <a:solidFill>
                              <a:srgbClr val="0433FF"/>
                            </a:solidFill>
                          </a:uFill>
                        </a:rPr>
                        <a:t>Domácí zadání </a:t>
                      </a:r>
                    </a:p>
                  </a:txBody>
                  <a:tcPr marL="50800" marR="50800" marT="50800" marB="50800" anchor="t" anchorCtr="0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457200"/>
                      <a:r>
                        <a:rPr sz="32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29.9.</a:t>
                      </a:r>
                    </a:p>
                  </a:txBody>
                  <a:tcPr marL="50800" marR="50800" marT="50800" marB="50800" anchor="t" anchorCtr="0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457200"/>
                      <a:r>
                        <a:rPr sz="32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Výuka na fakultě </a:t>
                      </a:r>
                    </a:p>
                  </a:txBody>
                  <a:tcPr marL="50800" marR="50800" marT="50800" marB="50800" anchor="t" anchorCtr="0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  <a:tr h="656191">
                <a:tc>
                  <a:txBody>
                    <a:bodyPr/>
                    <a:lstStyle/>
                    <a:p>
                      <a:pPr algn="l" defTabSz="457200"/>
                      <a:r>
                        <a:rPr sz="32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6.10.</a:t>
                      </a:r>
                    </a:p>
                  </a:txBody>
                  <a:tcPr marL="50800" marR="50800" marT="50800" marB="50800" anchor="t" anchorCtr="0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/>
                      <a:r>
                        <a:rPr sz="32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Výuka na fakultě </a:t>
                      </a:r>
                    </a:p>
                  </a:txBody>
                  <a:tcPr marL="50800" marR="50800" marT="50800" marB="50800" anchor="t" anchorCtr="0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/>
                      <a:r>
                        <a:rPr sz="32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6.10.</a:t>
                      </a:r>
                    </a:p>
                  </a:txBody>
                  <a:tcPr marL="50800" marR="50800" marT="50800" marB="50800" anchor="t" anchorCtr="0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32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rPr>
                          <a:solidFill>
                            <a:srgbClr val="0433FF"/>
                          </a:solidFill>
                          <a:uFill>
                            <a:solidFill>
                              <a:srgbClr val="0433FF"/>
                            </a:solidFill>
                          </a:uFill>
                        </a:rPr>
                        <a:t>Domácí zadání</a:t>
                      </a:r>
                    </a:p>
                  </a:txBody>
                  <a:tcPr marL="50800" marR="50800" marT="50800" marB="50800" anchor="t" anchorCtr="0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</a:tr>
              <a:tr h="656191">
                <a:tc>
                  <a:txBody>
                    <a:bodyPr/>
                    <a:lstStyle/>
                    <a:p>
                      <a:pPr algn="l" defTabSz="457200"/>
                      <a:r>
                        <a:rPr sz="32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13.10.</a:t>
                      </a:r>
                    </a:p>
                  </a:txBody>
                  <a:tcPr marL="50800" marR="50800" marT="50800" marB="50800" anchor="t" anchorCtr="0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32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rPr>
                          <a:solidFill>
                            <a:srgbClr val="0433FF"/>
                          </a:solidFill>
                          <a:uFill>
                            <a:solidFill>
                              <a:srgbClr val="0433FF"/>
                            </a:solidFill>
                          </a:uFill>
                        </a:rPr>
                        <a:t>Domácí zadání</a:t>
                      </a:r>
                    </a:p>
                  </a:txBody>
                  <a:tcPr marL="50800" marR="50800" marT="50800" marB="50800" anchor="t" anchorCtr="0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457200"/>
                      <a:r>
                        <a:rPr sz="32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13.10.</a:t>
                      </a:r>
                    </a:p>
                  </a:txBody>
                  <a:tcPr marL="50800" marR="50800" marT="50800" marB="50800" anchor="t" anchorCtr="0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457200"/>
                      <a:r>
                        <a:rPr sz="32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Výuka na fakultě</a:t>
                      </a:r>
                    </a:p>
                  </a:txBody>
                  <a:tcPr marL="50800" marR="50800" marT="50800" marB="50800" anchor="t" anchorCtr="0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  <a:tr h="656191">
                <a:tc>
                  <a:txBody>
                    <a:bodyPr/>
                    <a:lstStyle/>
                    <a:p>
                      <a:pPr algn="l" defTabSz="457200"/>
                      <a:r>
                        <a:rPr sz="32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20.10.</a:t>
                      </a:r>
                    </a:p>
                  </a:txBody>
                  <a:tcPr marL="50800" marR="50800" marT="50800" marB="50800" anchor="t" anchorCtr="0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/>
                      <a:r>
                        <a:rPr sz="32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Výuka na fakultě</a:t>
                      </a:r>
                    </a:p>
                  </a:txBody>
                  <a:tcPr marL="50800" marR="50800" marT="50800" marB="50800" anchor="t" anchorCtr="0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/>
                      <a:r>
                        <a:rPr sz="32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20.10.</a:t>
                      </a:r>
                    </a:p>
                  </a:txBody>
                  <a:tcPr marL="50800" marR="50800" marT="50800" marB="50800" anchor="t" anchorCtr="0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32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rPr>
                          <a:solidFill>
                            <a:srgbClr val="0433FF"/>
                          </a:solidFill>
                          <a:uFill>
                            <a:solidFill>
                              <a:srgbClr val="0433FF"/>
                            </a:solidFill>
                          </a:uFill>
                        </a:rPr>
                        <a:t>Domácí zadání</a:t>
                      </a:r>
                    </a:p>
                  </a:txBody>
                  <a:tcPr marL="50800" marR="50800" marT="50800" marB="50800" anchor="t" anchorCtr="0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</a:tr>
              <a:tr h="656191">
                <a:tc>
                  <a:txBody>
                    <a:bodyPr/>
                    <a:lstStyle/>
                    <a:p>
                      <a:pPr algn="l" defTabSz="457200"/>
                      <a:r>
                        <a:rPr sz="32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27.10.</a:t>
                      </a:r>
                    </a:p>
                  </a:txBody>
                  <a:tcPr marL="50800" marR="50800" marT="50800" marB="50800" anchor="t" anchorCtr="0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32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rPr>
                          <a:solidFill>
                            <a:srgbClr val="FF2600"/>
                          </a:solidFill>
                          <a:uFill>
                            <a:solidFill>
                              <a:srgbClr val="FF2600"/>
                            </a:solidFill>
                          </a:uFill>
                        </a:rPr>
                        <a:t>Není výuky</a:t>
                      </a:r>
                    </a:p>
                  </a:txBody>
                  <a:tcPr marL="50800" marR="50800" marT="50800" marB="50800" anchor="t" anchorCtr="0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457200"/>
                      <a:r>
                        <a:rPr sz="32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27.10.</a:t>
                      </a:r>
                    </a:p>
                  </a:txBody>
                  <a:tcPr marL="50800" marR="50800" marT="50800" marB="50800" anchor="t" anchorCtr="0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32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rPr>
                          <a:solidFill>
                            <a:srgbClr val="FF2600"/>
                          </a:solidFill>
                          <a:uFill>
                            <a:solidFill>
                              <a:srgbClr val="FF2600"/>
                            </a:solidFill>
                          </a:uFill>
                        </a:rPr>
                        <a:t>Není výuka</a:t>
                      </a:r>
                    </a:p>
                  </a:txBody>
                  <a:tcPr marL="50800" marR="50800" marT="50800" marB="50800" anchor="t" anchorCtr="0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  <a:tr h="656191">
                <a:tc>
                  <a:txBody>
                    <a:bodyPr/>
                    <a:lstStyle/>
                    <a:p>
                      <a:pPr algn="l" defTabSz="457200"/>
                      <a:r>
                        <a:rPr sz="32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3.11.</a:t>
                      </a:r>
                    </a:p>
                  </a:txBody>
                  <a:tcPr marL="50800" marR="50800" marT="50800" marB="50800" anchor="t" anchorCtr="0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32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rPr>
                          <a:solidFill>
                            <a:srgbClr val="0433FF"/>
                          </a:solidFill>
                          <a:uFill>
                            <a:solidFill>
                              <a:srgbClr val="0433FF"/>
                            </a:solidFill>
                          </a:uFill>
                        </a:rPr>
                        <a:t>Domácí zadání</a:t>
                      </a:r>
                    </a:p>
                  </a:txBody>
                  <a:tcPr marL="50800" marR="50800" marT="50800" marB="50800" anchor="t" anchorCtr="0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200"/>
                      <a:r>
                        <a:rPr sz="32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3.11.</a:t>
                      </a:r>
                    </a:p>
                  </a:txBody>
                  <a:tcPr marL="50800" marR="50800" marT="50800" marB="50800" anchor="t" anchorCtr="0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/>
                      <a:r>
                        <a:rPr sz="32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Výuka na fakultě</a:t>
                      </a:r>
                    </a:p>
                  </a:txBody>
                  <a:tcPr marL="50800" marR="50800" marT="50800" marB="50800" anchor="t" anchorCtr="0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  <a:solidFill>
                      <a:srgbClr val="F5F5F5"/>
                    </a:solidFill>
                  </a:tcPr>
                </a:tc>
              </a:tr>
              <a:tr h="656191">
                <a:tc>
                  <a:txBody>
                    <a:bodyPr/>
                    <a:lstStyle/>
                    <a:p>
                      <a:pPr algn="l" defTabSz="457200"/>
                      <a:r>
                        <a:rPr sz="32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10.11.</a:t>
                      </a:r>
                    </a:p>
                  </a:txBody>
                  <a:tcPr marL="50800" marR="50800" marT="50800" marB="50800" anchor="t" anchorCtr="0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457200"/>
                      <a:r>
                        <a:rPr sz="32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Výuka na fakultě</a:t>
                      </a:r>
                    </a:p>
                  </a:txBody>
                  <a:tcPr marL="50800" marR="50800" marT="50800" marB="50800" anchor="t" anchorCtr="0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457200"/>
                      <a:r>
                        <a:rPr sz="32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10.11.</a:t>
                      </a:r>
                    </a:p>
                  </a:txBody>
                  <a:tcPr marL="50800" marR="50800" marT="50800" marB="50800" anchor="t" anchorCtr="0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32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rPr>
                          <a:solidFill>
                            <a:srgbClr val="0433FF"/>
                          </a:solidFill>
                          <a:uFill>
                            <a:solidFill>
                              <a:srgbClr val="0433FF"/>
                            </a:solidFill>
                          </a:uFill>
                        </a:rPr>
                        <a:t>Domácí zadání</a:t>
                      </a:r>
                    </a:p>
                  </a:txBody>
                  <a:tcPr marL="50800" marR="50800" marT="50800" marB="50800" anchor="t" anchorCtr="0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  <a:tr h="656191">
                <a:tc>
                  <a:txBody>
                    <a:bodyPr/>
                    <a:lstStyle/>
                    <a:p>
                      <a:pPr algn="l" defTabSz="457200"/>
                      <a:r>
                        <a:rPr sz="32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17.11.</a:t>
                      </a:r>
                    </a:p>
                  </a:txBody>
                  <a:tcPr marL="50800" marR="50800" marT="50800" marB="50800" anchor="t" anchorCtr="0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32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rPr>
                          <a:solidFill>
                            <a:srgbClr val="FF2600"/>
                          </a:solidFill>
                          <a:uFill>
                            <a:solidFill>
                              <a:srgbClr val="FF2600"/>
                            </a:solidFill>
                          </a:uFill>
                        </a:rPr>
                        <a:t>Svátek</a:t>
                      </a:r>
                    </a:p>
                  </a:txBody>
                  <a:tcPr marL="50800" marR="50800" marT="50800" marB="50800" anchor="t" anchorCtr="0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/>
                      <a:r>
                        <a:rPr sz="32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17.11.</a:t>
                      </a:r>
                    </a:p>
                  </a:txBody>
                  <a:tcPr marL="50800" marR="50800" marT="50800" marB="50800" anchor="t" anchorCtr="0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32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rPr>
                          <a:solidFill>
                            <a:srgbClr val="FF2600"/>
                          </a:solidFill>
                          <a:uFill>
                            <a:solidFill>
                              <a:srgbClr val="FF2600"/>
                            </a:solidFill>
                          </a:uFill>
                        </a:rPr>
                        <a:t>Svátek</a:t>
                      </a:r>
                    </a:p>
                  </a:txBody>
                  <a:tcPr marL="50800" marR="50800" marT="50800" marB="50800" anchor="t" anchorCtr="0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  <a:solidFill>
                      <a:srgbClr val="F5F5F5"/>
                    </a:solidFill>
                  </a:tcPr>
                </a:tc>
              </a:tr>
              <a:tr h="656191">
                <a:tc>
                  <a:txBody>
                    <a:bodyPr/>
                    <a:lstStyle/>
                    <a:p>
                      <a:pPr algn="l" defTabSz="457200"/>
                      <a:r>
                        <a:rPr sz="32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24.11.</a:t>
                      </a:r>
                    </a:p>
                  </a:txBody>
                  <a:tcPr marL="50800" marR="50800" marT="50800" marB="50800" anchor="t" anchorCtr="0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32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rPr>
                          <a:solidFill>
                            <a:srgbClr val="0433FF"/>
                          </a:solidFill>
                          <a:uFill>
                            <a:solidFill>
                              <a:srgbClr val="0433FF"/>
                            </a:solidFill>
                          </a:uFill>
                        </a:rPr>
                        <a:t>Domácí zadání</a:t>
                      </a:r>
                    </a:p>
                  </a:txBody>
                  <a:tcPr marL="50800" marR="50800" marT="50800" marB="50800" anchor="t" anchorCtr="0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457200"/>
                      <a:r>
                        <a:rPr sz="32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24.11.</a:t>
                      </a:r>
                    </a:p>
                  </a:txBody>
                  <a:tcPr marL="50800" marR="50800" marT="50800" marB="50800" anchor="t" anchorCtr="0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457200"/>
                      <a:r>
                        <a:rPr sz="32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Výuka na fakultě</a:t>
                      </a:r>
                    </a:p>
                  </a:txBody>
                  <a:tcPr marL="50800" marR="50800" marT="50800" marB="50800" anchor="t" anchorCtr="0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  <a:tr h="656191">
                <a:tc>
                  <a:txBody>
                    <a:bodyPr/>
                    <a:lstStyle/>
                    <a:p>
                      <a:pPr algn="l" defTabSz="457200"/>
                      <a:r>
                        <a:rPr sz="32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1.12.</a:t>
                      </a:r>
                    </a:p>
                  </a:txBody>
                  <a:tcPr marL="50800" marR="50800" marT="50800" marB="50800" anchor="t" anchorCtr="0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/>
                      <a:r>
                        <a:rPr sz="32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Výuka na fakultě</a:t>
                      </a:r>
                    </a:p>
                  </a:txBody>
                  <a:tcPr marL="50800" marR="50800" marT="50800" marB="50800" anchor="t" anchorCtr="0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/>
                      <a:r>
                        <a:rPr sz="32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1.12.</a:t>
                      </a:r>
                    </a:p>
                  </a:txBody>
                  <a:tcPr marL="50800" marR="50800" marT="50800" marB="50800" anchor="t" anchorCtr="0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32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rPr>
                          <a:solidFill>
                            <a:srgbClr val="0433FF"/>
                          </a:solidFill>
                          <a:uFill>
                            <a:solidFill>
                              <a:srgbClr val="0433FF"/>
                            </a:solidFill>
                          </a:uFill>
                        </a:rPr>
                        <a:t>Domácí zadání</a:t>
                      </a:r>
                    </a:p>
                  </a:txBody>
                  <a:tcPr marL="50800" marR="50800" marT="50800" marB="50800" anchor="t" anchorCtr="0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</a:tr>
              <a:tr h="656191">
                <a:tc>
                  <a:txBody>
                    <a:bodyPr/>
                    <a:lstStyle/>
                    <a:p>
                      <a:pPr algn="l" defTabSz="457200"/>
                      <a:r>
                        <a:rPr sz="32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8.12.</a:t>
                      </a:r>
                    </a:p>
                  </a:txBody>
                  <a:tcPr marL="50800" marR="50800" marT="50800" marB="50800" anchor="t" anchorCtr="0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32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rPr>
                          <a:solidFill>
                            <a:srgbClr val="0433FF"/>
                          </a:solidFill>
                          <a:uFill>
                            <a:solidFill>
                              <a:srgbClr val="0433FF"/>
                            </a:solidFill>
                          </a:uFill>
                        </a:rPr>
                        <a:t>Domácí zadání</a:t>
                      </a:r>
                    </a:p>
                  </a:txBody>
                  <a:tcPr marL="50800" marR="50800" marT="50800" marB="50800" anchor="t" anchorCtr="0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457200"/>
                      <a:r>
                        <a:rPr sz="32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8.12.</a:t>
                      </a:r>
                    </a:p>
                  </a:txBody>
                  <a:tcPr marL="50800" marR="50800" marT="50800" marB="50800" anchor="t" anchorCtr="0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457200"/>
                      <a:r>
                        <a:rPr sz="32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Výuka na fakultě</a:t>
                      </a:r>
                    </a:p>
                  </a:txBody>
                  <a:tcPr marL="50800" marR="50800" marT="50800" marB="50800" anchor="t" anchorCtr="0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  <a:tr h="1541195">
                <a:tc>
                  <a:txBody>
                    <a:bodyPr/>
                    <a:lstStyle/>
                    <a:p>
                      <a:pPr algn="l" defTabSz="457200"/>
                      <a:r>
                        <a:rPr sz="32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15.12. </a:t>
                      </a:r>
                    </a:p>
                  </a:txBody>
                  <a:tcPr marL="50800" marR="50800" marT="50800" marB="50800" anchor="t" anchorCtr="0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/>
                      <a:r>
                        <a:rPr sz="32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Zápočtový - osobní konzultace zápočtových úkolů apod.</a:t>
                      </a:r>
                    </a:p>
                  </a:txBody>
                  <a:tcPr marL="50800" marR="50800" marT="50800" marB="50800" anchor="t" anchorCtr="0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/>
                      <a:r>
                        <a:rPr sz="32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15.12. </a:t>
                      </a:r>
                    </a:p>
                  </a:txBody>
                  <a:tcPr marL="50800" marR="50800" marT="50800" marB="50800" anchor="t" anchorCtr="0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/>
                      <a:r>
                        <a:rPr sz="32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Zápočtový - osobní konzultace zápočtových úkolů apod.</a:t>
                      </a:r>
                    </a:p>
                  </a:txBody>
                  <a:tcPr marL="50800" marR="50800" marT="50800" marB="50800" anchor="t" anchorCtr="0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  <a:solidFill>
                      <a:srgbClr val="F5F5F5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Podmínky z získání zápočtu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Podmínky z získání zápočtu </a:t>
            </a:r>
          </a:p>
        </p:txBody>
      </p:sp>
      <p:sp>
        <p:nvSpPr>
          <p:cNvPr id="188" name="praktické tvůrčí aktivity zadávané ve výuce, aktivní účast ve výuce na fakultě (100 %), splnění domácích zadání a jejich včasné odevzdání.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praktické tvůrčí aktivity zadávané ve výuce, aktivní účast ve výuce na fakultě (100 %), splnění domácích zadání a jejich včasné odevzdání.</a:t>
            </a:r>
          </a:p>
          <a:p>
            <a:pPr/>
            <a:r>
              <a:t>5 x aktivní účast ve výuce (lze nahrazovat docházku v jiných skupinách), plnění dílčích úkolů ve výuce</a:t>
            </a:r>
          </a:p>
          <a:p>
            <a:pPr/>
            <a:r>
              <a:t>5 x průběžné plnění domácích zadání (samostudium odborných zdrojů, asynchronní online zadání, návštěva galerie apod.) - upřesnění vždy ve výuce, odevzdání většinou do odevzdány,  do termínu další výuky.</a:t>
            </a:r>
          </a:p>
          <a:p>
            <a:pPr>
              <a:defRPr b="1"/>
            </a:pPr>
            <a:r>
              <a:t>Zápočet se uděluje 15. 12.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ystém výtvarných předmětů v rámci studia…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1024127">
              <a:lnSpc>
                <a:spcPct val="90000"/>
              </a:lnSpc>
              <a:defRPr b="0" spc="0" sz="4928"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t>Systém výtvarných předmětů v rámci studia</a:t>
            </a:r>
          </a:p>
          <a:p>
            <a:pPr defTabSz="1024127">
              <a:lnSpc>
                <a:spcPct val="90000"/>
              </a:lnSpc>
              <a:defRPr b="0" spc="0" sz="4928"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t>Učitelství pro 1. stupeň ZŠ</a:t>
            </a:r>
          </a:p>
        </p:txBody>
      </p:sp>
      <p:sp>
        <p:nvSpPr>
          <p:cNvPr id="191" name="Praktické oborové (výtvarné) předměty - zaměřeny na individuální rozvoj tvořivého výtvarného myšlení a autenticitu výrazu studenta. –&gt; ke STUDENTOVI…"/>
          <p:cNvSpPr txBox="1"/>
          <p:nvPr>
            <p:ph type="body" idx="1"/>
          </p:nvPr>
        </p:nvSpPr>
        <p:spPr>
          <a:xfrm>
            <a:off x="980311" y="3683032"/>
            <a:ext cx="21971001" cy="8256012"/>
          </a:xfrm>
          <a:prstGeom prst="rect">
            <a:avLst/>
          </a:prstGeom>
        </p:spPr>
        <p:txBody>
          <a:bodyPr/>
          <a:lstStyle/>
          <a:p>
            <a:pPr marL="0" indent="0" defTabSz="685800">
              <a:lnSpc>
                <a:spcPct val="100000"/>
              </a:lnSpc>
              <a:spcBef>
                <a:spcPts val="0"/>
              </a:spcBef>
              <a:buSzTx/>
              <a:buNone/>
              <a:defRPr sz="3900">
                <a:uFill>
                  <a:solidFill>
                    <a:srgbClr val="000000"/>
                  </a:solidFill>
                </a:uFill>
              </a:defRPr>
            </a:pPr>
            <a:r>
              <a:rPr>
                <a:uFill>
                  <a:solidFill>
                    <a:srgbClr val="0433FF"/>
                  </a:solidFill>
                </a:uFill>
                <a:latin typeface="Helvetica"/>
                <a:ea typeface="Helvetica"/>
                <a:cs typeface="Helvetica"/>
                <a:sym typeface="Helvetica"/>
              </a:rPr>
              <a:t>Praktické oborové (výtvarné) předměty - zaměřeny na individuální rozvoj tvořivého výtvarného myšlení a autenticitu výrazu studenta. </a:t>
            </a:r>
            <a:r>
              <a:rPr sz="3825">
                <a:uFill>
                  <a:solidFill>
                    <a:srgbClr val="0433FF"/>
                  </a:solidFill>
                </a:uFill>
                <a:latin typeface="Helvetica"/>
                <a:ea typeface="Helvetica"/>
                <a:cs typeface="Helvetica"/>
                <a:sym typeface="Helvetica"/>
              </a:rPr>
              <a:t>–&gt; </a:t>
            </a:r>
            <a:r>
              <a:rPr b="1" sz="3825">
                <a:uFill>
                  <a:solidFill>
                    <a:srgbClr val="0433FF"/>
                  </a:solidFill>
                </a:uFill>
                <a:latin typeface="Helvetica"/>
                <a:ea typeface="Helvetica"/>
                <a:cs typeface="Helvetica"/>
                <a:sym typeface="Helvetica"/>
              </a:rPr>
              <a:t>ke STUDENTOVI</a:t>
            </a:r>
            <a:endParaRPr b="1">
              <a:uFill>
                <a:solidFill>
                  <a:srgbClr val="0433FF"/>
                </a:solidFill>
              </a:uFill>
              <a:latin typeface="Helvetica"/>
              <a:ea typeface="Helvetica"/>
              <a:cs typeface="Helvetica"/>
              <a:sym typeface="Helvetica"/>
            </a:endParaRPr>
          </a:p>
          <a:p>
            <a:pPr marL="0" indent="0" defTabSz="685800">
              <a:lnSpc>
                <a:spcPct val="100000"/>
              </a:lnSpc>
              <a:spcBef>
                <a:spcPts val="0"/>
              </a:spcBef>
              <a:buSzTx/>
              <a:buNone/>
              <a:defRPr sz="3900">
                <a:uFill>
                  <a:solidFill>
                    <a:srgbClr val="000000"/>
                  </a:solidFill>
                </a:uFill>
              </a:defRPr>
            </a:pPr>
            <a:endParaRPr>
              <a:uFill>
                <a:solidFill>
                  <a:srgbClr val="0433FF"/>
                </a:solidFill>
              </a:uFill>
              <a:latin typeface="Helvetica"/>
              <a:ea typeface="Helvetica"/>
              <a:cs typeface="Helvetica"/>
              <a:sym typeface="Helvetica"/>
            </a:endParaRPr>
          </a:p>
          <a:p>
            <a:pPr marL="0" indent="0" defTabSz="685800">
              <a:lnSpc>
                <a:spcPct val="100000"/>
              </a:lnSpc>
              <a:spcBef>
                <a:spcPts val="0"/>
              </a:spcBef>
              <a:buSzTx/>
              <a:buNone/>
              <a:defRPr sz="3900">
                <a:uFill>
                  <a:solidFill>
                    <a:srgbClr val="000000"/>
                  </a:solidFill>
                </a:uFill>
              </a:defRPr>
            </a:pPr>
            <a:r>
              <a:rPr b="1">
                <a:uFill>
                  <a:solidFill>
                    <a:srgbClr val="0433FF"/>
                  </a:solidFill>
                </a:uFill>
                <a:latin typeface="Helvetica"/>
                <a:ea typeface="Helvetica"/>
                <a:cs typeface="Helvetica"/>
                <a:sym typeface="Helvetica"/>
              </a:rPr>
              <a:t>Umění a tvorba 1</a:t>
            </a:r>
            <a:r>
              <a:rPr>
                <a:uFill>
                  <a:solidFill>
                    <a:srgbClr val="0433FF"/>
                  </a:solidFill>
                </a:uFill>
                <a:latin typeface="Helvetica"/>
                <a:ea typeface="Helvetica"/>
                <a:cs typeface="Helvetica"/>
                <a:sym typeface="Helvetica"/>
              </a:rPr>
              <a:t> (2. roč., 3. sem.) - zápočet</a:t>
            </a:r>
            <a:endParaRPr>
              <a:uFill>
                <a:solidFill>
                  <a:srgbClr val="0433FF"/>
                </a:solidFill>
              </a:uFill>
              <a:latin typeface="Helvetica"/>
              <a:ea typeface="Helvetica"/>
              <a:cs typeface="Helvetica"/>
              <a:sym typeface="Helvetica"/>
            </a:endParaRPr>
          </a:p>
          <a:p>
            <a:pPr marL="0" indent="0" defTabSz="685800">
              <a:lnSpc>
                <a:spcPct val="100000"/>
              </a:lnSpc>
              <a:spcBef>
                <a:spcPts val="0"/>
              </a:spcBef>
              <a:buSzTx/>
              <a:buNone/>
              <a:defRPr sz="3900">
                <a:uFill>
                  <a:solidFill>
                    <a:srgbClr val="000000"/>
                  </a:solidFill>
                </a:uFill>
              </a:defRPr>
            </a:pPr>
            <a:r>
              <a:rPr>
                <a:uFill>
                  <a:solidFill>
                    <a:srgbClr val="0433FF"/>
                  </a:solidFill>
                </a:uFill>
                <a:latin typeface="Helvetica"/>
                <a:ea typeface="Helvetica"/>
                <a:cs typeface="Helvetica"/>
                <a:sym typeface="Helvetica"/>
              </a:rPr>
              <a:t>Umění a tvorba 2 (2. roč., 4. sem.) - zápočet</a:t>
            </a:r>
            <a:endParaRPr>
              <a:uFill>
                <a:solidFill>
                  <a:srgbClr val="0433FF"/>
                </a:solidFill>
              </a:uFill>
              <a:latin typeface="Helvetica"/>
              <a:ea typeface="Helvetica"/>
              <a:cs typeface="Helvetica"/>
              <a:sym typeface="Helvetica"/>
            </a:endParaRPr>
          </a:p>
          <a:p>
            <a:pPr marL="0" indent="0" defTabSz="685800">
              <a:lnSpc>
                <a:spcPct val="100000"/>
              </a:lnSpc>
              <a:spcBef>
                <a:spcPts val="0"/>
              </a:spcBef>
              <a:buSzTx/>
              <a:buNone/>
              <a:defRPr sz="3900">
                <a:uFill>
                  <a:solidFill>
                    <a:srgbClr val="000000"/>
                  </a:solidFill>
                </a:uFill>
              </a:defRPr>
            </a:pPr>
            <a:r>
              <a:rPr>
                <a:uFill>
                  <a:solidFill>
                    <a:srgbClr val="0433FF"/>
                  </a:solidFill>
                </a:uFill>
                <a:latin typeface="Helvetica"/>
                <a:ea typeface="Helvetica"/>
                <a:cs typeface="Helvetica"/>
                <a:sym typeface="Helvetica"/>
              </a:rPr>
              <a:t>Umění a tvorba 3 (3. roč., 5. sem. ) - zápočet</a:t>
            </a:r>
            <a:endParaRPr>
              <a:uFill>
                <a:solidFill>
                  <a:srgbClr val="0433FF"/>
                </a:solidFill>
              </a:uFill>
              <a:latin typeface="Helvetica"/>
              <a:ea typeface="Helvetica"/>
              <a:cs typeface="Helvetica"/>
              <a:sym typeface="Helvetica"/>
            </a:endParaRPr>
          </a:p>
          <a:p>
            <a:pPr marL="0" indent="0" defTabSz="685800">
              <a:lnSpc>
                <a:spcPct val="100000"/>
              </a:lnSpc>
              <a:spcBef>
                <a:spcPts val="0"/>
              </a:spcBef>
              <a:buSzTx/>
              <a:buNone/>
              <a:defRPr sz="3900">
                <a:uFill>
                  <a:solidFill>
                    <a:srgbClr val="000000"/>
                  </a:solidFill>
                </a:uFill>
              </a:defRPr>
            </a:pPr>
            <a:r>
              <a:rPr>
                <a:uFill>
                  <a:solidFill>
                    <a:srgbClr val="0433FF"/>
                  </a:solidFill>
                </a:uFill>
                <a:latin typeface="Helvetica"/>
                <a:ea typeface="Helvetica"/>
                <a:cs typeface="Helvetica"/>
                <a:sym typeface="Helvetica"/>
              </a:rPr>
              <a:t>Umění a tvorba 4 (3. roč., 6. sem. ) - </a:t>
            </a:r>
            <a:r>
              <a:rPr b="1">
                <a:uFill>
                  <a:solidFill>
                    <a:srgbClr val="0433FF"/>
                  </a:solidFill>
                </a:uFill>
                <a:latin typeface="Helvetica"/>
                <a:ea typeface="Helvetica"/>
                <a:cs typeface="Helvetica"/>
                <a:sym typeface="Helvetica"/>
              </a:rPr>
              <a:t>zkouška </a:t>
            </a:r>
            <a:r>
              <a:rPr>
                <a:uFill>
                  <a:solidFill>
                    <a:srgbClr val="0433FF"/>
                  </a:solidFill>
                </a:uFill>
                <a:latin typeface="Helvetica"/>
                <a:ea typeface="Helvetica"/>
                <a:cs typeface="Helvetica"/>
                <a:sym typeface="Helvetica"/>
              </a:rPr>
              <a:t>- individuální výtvarné projekt</a:t>
            </a:r>
            <a:endParaRPr>
              <a:uFill>
                <a:solidFill>
                  <a:srgbClr val="0433FF"/>
                </a:solidFill>
              </a:uFill>
              <a:latin typeface="Helvetica"/>
              <a:ea typeface="Helvetica"/>
              <a:cs typeface="Helvetica"/>
              <a:sym typeface="Helvetica"/>
            </a:endParaRPr>
          </a:p>
          <a:p>
            <a:pPr marL="0" indent="0" defTabSz="685800">
              <a:lnSpc>
                <a:spcPct val="100000"/>
              </a:lnSpc>
              <a:spcBef>
                <a:spcPts val="0"/>
              </a:spcBef>
              <a:buSzTx/>
              <a:buNone/>
              <a:defRPr sz="3900">
                <a:uFill>
                  <a:solidFill>
                    <a:srgbClr val="000000"/>
                  </a:solidFill>
                </a:uFill>
              </a:defRPr>
            </a:pPr>
            <a:endParaRPr>
              <a:uFill>
                <a:solidFill>
                  <a:srgbClr val="0433FF"/>
                </a:solidFill>
              </a:uFill>
              <a:latin typeface="Helvetica"/>
              <a:ea typeface="Helvetica"/>
              <a:cs typeface="Helvetica"/>
              <a:sym typeface="Helvetica"/>
            </a:endParaRPr>
          </a:p>
          <a:p>
            <a:pPr marL="0" indent="0" defTabSz="685800">
              <a:lnSpc>
                <a:spcPct val="100000"/>
              </a:lnSpc>
              <a:spcBef>
                <a:spcPts val="0"/>
              </a:spcBef>
              <a:buSzTx/>
              <a:buNone/>
              <a:defRPr sz="3900">
                <a:uFill>
                  <a:solidFill>
                    <a:srgbClr val="000000"/>
                  </a:solidFill>
                </a:uFill>
              </a:defRPr>
            </a:pPr>
            <a:r>
              <a:rPr>
                <a:uFill>
                  <a:solidFill>
                    <a:srgbClr val="0433FF"/>
                  </a:solidFill>
                </a:uFill>
                <a:latin typeface="Helvetica"/>
                <a:ea typeface="Helvetica"/>
                <a:cs typeface="Helvetica"/>
                <a:sym typeface="Helvetica"/>
              </a:rPr>
              <a:t>Oborové didaktické předměty - zaměřeny na rozvoj osobnostních předpokladů, schopností a učitelských kompetencí. Příprava na aplikaci dovedností a znalostí směrem k žákům. </a:t>
            </a:r>
            <a:r>
              <a:rPr sz="3825">
                <a:uFill>
                  <a:solidFill>
                    <a:srgbClr val="0433FF"/>
                  </a:solidFill>
                </a:uFill>
                <a:latin typeface="Helvetica"/>
                <a:ea typeface="Helvetica"/>
                <a:cs typeface="Helvetica"/>
                <a:sym typeface="Helvetica"/>
              </a:rPr>
              <a:t>–&gt; </a:t>
            </a:r>
            <a:r>
              <a:rPr b="1" sz="3825">
                <a:uFill>
                  <a:solidFill>
                    <a:srgbClr val="0433FF"/>
                  </a:solidFill>
                </a:uFill>
                <a:latin typeface="Helvetica"/>
                <a:ea typeface="Helvetica"/>
                <a:cs typeface="Helvetica"/>
                <a:sym typeface="Helvetica"/>
              </a:rPr>
              <a:t>k ŽÁKŮM</a:t>
            </a:r>
            <a:endParaRPr b="1">
              <a:uFill>
                <a:solidFill>
                  <a:srgbClr val="0433FF"/>
                </a:solidFill>
              </a:uFill>
              <a:latin typeface="Helvetica"/>
              <a:ea typeface="Helvetica"/>
              <a:cs typeface="Helvetica"/>
              <a:sym typeface="Helvetica"/>
            </a:endParaRPr>
          </a:p>
          <a:p>
            <a:pPr marL="0" indent="0" defTabSz="685800">
              <a:lnSpc>
                <a:spcPct val="100000"/>
              </a:lnSpc>
              <a:spcBef>
                <a:spcPts val="0"/>
              </a:spcBef>
              <a:buSzTx/>
              <a:buNone/>
              <a:defRPr sz="3900">
                <a:uFill>
                  <a:solidFill>
                    <a:srgbClr val="000000"/>
                  </a:solidFill>
                </a:uFill>
              </a:defRPr>
            </a:pPr>
            <a:endParaRPr>
              <a:uFill>
                <a:solidFill>
                  <a:srgbClr val="0433FF"/>
                </a:solidFill>
              </a:uFill>
              <a:latin typeface="Helvetica"/>
              <a:ea typeface="Helvetica"/>
              <a:cs typeface="Helvetica"/>
              <a:sym typeface="Helvetica"/>
            </a:endParaRPr>
          </a:p>
          <a:p>
            <a:pPr marL="0" indent="0" defTabSz="685800">
              <a:lnSpc>
                <a:spcPct val="100000"/>
              </a:lnSpc>
              <a:spcBef>
                <a:spcPts val="0"/>
              </a:spcBef>
              <a:buSzTx/>
              <a:buNone/>
              <a:defRPr sz="3900">
                <a:uFill>
                  <a:solidFill>
                    <a:srgbClr val="000000"/>
                  </a:solidFill>
                </a:uFill>
              </a:defRPr>
            </a:pPr>
            <a:r>
              <a:rPr>
                <a:uFill>
                  <a:solidFill>
                    <a:srgbClr val="0433FF"/>
                  </a:solidFill>
                </a:uFill>
                <a:latin typeface="Helvetica"/>
                <a:ea typeface="Helvetica"/>
                <a:cs typeface="Helvetica"/>
                <a:sym typeface="Helvetica"/>
              </a:rPr>
              <a:t>Didaktika výtvarné výchovy 1 (4. roč., 7. sem.)</a:t>
            </a:r>
            <a:endParaRPr>
              <a:uFill>
                <a:solidFill>
                  <a:srgbClr val="0433FF"/>
                </a:solidFill>
              </a:uFill>
              <a:latin typeface="Helvetica"/>
              <a:ea typeface="Helvetica"/>
              <a:cs typeface="Helvetica"/>
              <a:sym typeface="Helvetica"/>
            </a:endParaRPr>
          </a:p>
          <a:p>
            <a:pPr marL="0" indent="0" defTabSz="685800">
              <a:lnSpc>
                <a:spcPct val="100000"/>
              </a:lnSpc>
              <a:spcBef>
                <a:spcPts val="0"/>
              </a:spcBef>
              <a:buSzTx/>
              <a:buNone/>
              <a:defRPr sz="3900">
                <a:uFill>
                  <a:solidFill>
                    <a:srgbClr val="000000"/>
                  </a:solidFill>
                </a:uFill>
              </a:defRPr>
            </a:pPr>
            <a:r>
              <a:rPr>
                <a:uFill>
                  <a:solidFill>
                    <a:srgbClr val="0433FF"/>
                  </a:solidFill>
                </a:uFill>
                <a:latin typeface="Helvetica"/>
                <a:ea typeface="Helvetica"/>
                <a:cs typeface="Helvetica"/>
                <a:sym typeface="Helvetica"/>
              </a:rPr>
              <a:t>Didaktika výtvarné výchovy 2  (4. roč., 8. sem.)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ystém výtvarných předmětů v rámci studia…"/>
          <p:cNvSpPr txBox="1"/>
          <p:nvPr>
            <p:ph type="title"/>
          </p:nvPr>
        </p:nvSpPr>
        <p:spPr>
          <a:xfrm>
            <a:off x="998925" y="704074"/>
            <a:ext cx="21712471" cy="1985344"/>
          </a:xfrm>
          <a:prstGeom prst="rect">
            <a:avLst/>
          </a:prstGeom>
        </p:spPr>
        <p:txBody>
          <a:bodyPr/>
          <a:lstStyle/>
          <a:p>
            <a:pPr defTabSz="1426463">
              <a:defRPr sz="6864"/>
            </a:pPr>
            <a:r>
              <a:t>Systém výtvarných předmětů v rámci studia</a:t>
            </a:r>
          </a:p>
          <a:p>
            <a:pPr defTabSz="1426463">
              <a:defRPr sz="6864"/>
            </a:pPr>
            <a:r>
              <a:t>Učitelství pro 1. stupeň ZŠ</a:t>
            </a:r>
          </a:p>
        </p:txBody>
      </p:sp>
      <p:sp>
        <p:nvSpPr>
          <p:cNvPr id="194" name="Na KVV se na učitelskou profesi připravují nejen studenti oboru výtvarné výchovy různých stupňů a typů škol, ale i budoucí učitelé škol mateřských a základních.…"/>
          <p:cNvSpPr txBox="1"/>
          <p:nvPr>
            <p:ph type="body" idx="1"/>
          </p:nvPr>
        </p:nvSpPr>
        <p:spPr>
          <a:xfrm>
            <a:off x="1045442" y="3520483"/>
            <a:ext cx="22293116" cy="9131100"/>
          </a:xfrm>
          <a:prstGeom prst="rect">
            <a:avLst/>
          </a:prstGeom>
        </p:spPr>
        <p:txBody>
          <a:bodyPr/>
          <a:lstStyle/>
          <a:p>
            <a:pPr marL="0" indent="0" defTabSz="9144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5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 Neue"/>
              </a:defRPr>
            </a:pPr>
            <a:r>
              <a:rPr>
                <a:uFill>
                  <a:solidFill>
                    <a:srgbClr val="0433FF"/>
                  </a:solidFill>
                </a:uFill>
                <a:latin typeface="Helvetica"/>
                <a:ea typeface="Helvetica"/>
                <a:cs typeface="Helvetica"/>
                <a:sym typeface="Helvetica"/>
              </a:rPr>
              <a:t>Na KVV se na učitelskou profesi připravují nejen studenti oboru výtvarné výchovy různých stupňů a typů škol, ale i budoucí učitelé škol mateřských a základních. </a:t>
            </a:r>
            <a:endParaRPr>
              <a:uFill>
                <a:solidFill>
                  <a:srgbClr val="0433FF"/>
                </a:solidFill>
              </a:uFill>
              <a:latin typeface="Helvetica"/>
              <a:ea typeface="Helvetica"/>
              <a:cs typeface="Helvetica"/>
              <a:sym typeface="Helvetica"/>
            </a:endParaRPr>
          </a:p>
          <a:p>
            <a:pPr marL="0" indent="0" defTabSz="9144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5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 Neue"/>
              </a:defRPr>
            </a:pPr>
            <a:endParaRPr>
              <a:uFill>
                <a:solidFill>
                  <a:srgbClr val="0433FF"/>
                </a:solidFill>
              </a:uFill>
              <a:latin typeface="Helvetica"/>
              <a:ea typeface="Helvetica"/>
              <a:cs typeface="Helvetica"/>
              <a:sym typeface="Helvetica"/>
            </a:endParaRPr>
          </a:p>
          <a:p>
            <a:pPr marL="0" indent="0" defTabSz="9144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5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 Neue"/>
              </a:defRPr>
            </a:pPr>
            <a:r>
              <a:rPr b="1">
                <a:uFill>
                  <a:solidFill>
                    <a:srgbClr val="0433FF"/>
                  </a:solidFill>
                </a:uFill>
                <a:latin typeface="Helvetica"/>
                <a:ea typeface="Helvetica"/>
                <a:cs typeface="Helvetica"/>
                <a:sym typeface="Helvetica"/>
              </a:rPr>
              <a:t>Prakticky vedené předměty</a:t>
            </a:r>
            <a:r>
              <a:rPr>
                <a:uFill>
                  <a:solidFill>
                    <a:srgbClr val="0433FF"/>
                  </a:solidFill>
                </a:uFill>
                <a:latin typeface="Helvetica"/>
                <a:ea typeface="Helvetica"/>
                <a:cs typeface="Helvetica"/>
                <a:sym typeface="Helvetica"/>
              </a:rPr>
              <a:t> na začátku studia jsou zaměřené na proces vlastní tvorby, vnímání a reflexi. Zkušenost z tvůrčího procesu, hledání inspirace v umění přispívá ke kultivaci osobnosti budoucího učitele a vytváří důvěru v možnosti rozvoje tvořivosti nejen vlastní, ale v konečném důsledku i svěřených dětí.</a:t>
            </a:r>
            <a:endParaRPr>
              <a:uFill>
                <a:solidFill>
                  <a:srgbClr val="0433FF"/>
                </a:solidFill>
              </a:uFill>
              <a:latin typeface="Helvetica"/>
              <a:ea typeface="Helvetica"/>
              <a:cs typeface="Helvetica"/>
              <a:sym typeface="Helvetica"/>
            </a:endParaRPr>
          </a:p>
          <a:p>
            <a:pPr marL="0" indent="0" defTabSz="9144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5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 Neue"/>
              </a:defRPr>
            </a:pPr>
            <a:endParaRPr>
              <a:uFill>
                <a:solidFill>
                  <a:srgbClr val="0433FF"/>
                </a:solidFill>
              </a:uFill>
              <a:latin typeface="Helvetica"/>
              <a:ea typeface="Helvetica"/>
              <a:cs typeface="Helvetica"/>
              <a:sym typeface="Helvetica"/>
            </a:endParaR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Zajímá nás Vaše zkušenost z hodin VV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Zajímá nás Vaše zkušenost z hodin VV</a:t>
            </a:r>
          </a:p>
        </p:txBody>
      </p:sp>
      <p:sp>
        <p:nvSpPr>
          <p:cNvPr id="197" name="Osobní zkušenost z hodin VV velmi ovlivňuje učitelův budoucí přístup a pojetí vlastní výuky. Zkušenost je mnohdy určující a hraje významnější roli, než nově získané znalosti.…"/>
          <p:cNvSpPr txBox="1"/>
          <p:nvPr>
            <p:ph type="body" idx="1"/>
          </p:nvPr>
        </p:nvSpPr>
        <p:spPr>
          <a:xfrm>
            <a:off x="1206500" y="2919949"/>
            <a:ext cx="21971000" cy="9584567"/>
          </a:xfrm>
          <a:prstGeom prst="rect">
            <a:avLst/>
          </a:prstGeom>
        </p:spPr>
        <p:txBody>
          <a:bodyPr/>
          <a:lstStyle/>
          <a:p>
            <a:pPr marL="0" indent="0" defTabSz="667512">
              <a:lnSpc>
                <a:spcPct val="100000"/>
              </a:lnSpc>
              <a:spcBef>
                <a:spcPts val="0"/>
              </a:spcBef>
              <a:buSzTx/>
              <a:buNone/>
              <a:defRPr sz="3796">
                <a:uFill>
                  <a:solidFill>
                    <a:srgbClr val="000000"/>
                  </a:solidFill>
                </a:uFill>
              </a:defRPr>
            </a:pPr>
            <a:r>
              <a:t>Osobní zkušenost </a:t>
            </a:r>
            <a:r>
              <a:rPr>
                <a:uFill>
                  <a:solidFill>
                    <a:srgbClr val="0433FF"/>
                  </a:solidFill>
                </a:uFill>
                <a:latin typeface="Helvetica"/>
                <a:ea typeface="Helvetica"/>
                <a:cs typeface="Helvetica"/>
                <a:sym typeface="Helvetica"/>
              </a:rPr>
              <a:t>z hodin VV velmi ovlivňuje učitelův budoucí přístup a pojetí vlastní výuky. Zkušenost je mnohdy určující a hraje významnější roli, než nově získané znalosti. </a:t>
            </a:r>
            <a:endParaRPr>
              <a:uFill>
                <a:solidFill>
                  <a:srgbClr val="0433FF"/>
                </a:solidFill>
              </a:uFill>
              <a:latin typeface="Helvetica"/>
              <a:ea typeface="Helvetica"/>
              <a:cs typeface="Helvetica"/>
              <a:sym typeface="Helvetica"/>
            </a:endParaRPr>
          </a:p>
          <a:p>
            <a:pPr marL="0" indent="0" defTabSz="667512">
              <a:lnSpc>
                <a:spcPct val="100000"/>
              </a:lnSpc>
              <a:spcBef>
                <a:spcPts val="0"/>
              </a:spcBef>
              <a:buSzTx/>
              <a:buNone/>
              <a:defRPr sz="3796">
                <a:uFill>
                  <a:solidFill>
                    <a:srgbClr val="000000"/>
                  </a:solidFill>
                </a:uFill>
              </a:defRPr>
            </a:pPr>
            <a:endParaRPr>
              <a:uFill>
                <a:solidFill>
                  <a:srgbClr val="0433FF"/>
                </a:solidFill>
              </a:uFill>
              <a:latin typeface="Helvetica"/>
              <a:ea typeface="Helvetica"/>
              <a:cs typeface="Helvetica"/>
              <a:sym typeface="Helvetica"/>
            </a:endParaRPr>
          </a:p>
          <a:p>
            <a:pPr marL="0" indent="0" defTabSz="667512">
              <a:lnSpc>
                <a:spcPct val="100000"/>
              </a:lnSpc>
              <a:spcBef>
                <a:spcPts val="0"/>
              </a:spcBef>
              <a:buSzTx/>
              <a:buNone/>
              <a:defRPr sz="3796">
                <a:uFill>
                  <a:solidFill>
                    <a:srgbClr val="000000"/>
                  </a:solidFill>
                </a:uFill>
              </a:defRPr>
            </a:pPr>
            <a:r>
              <a:rPr>
                <a:uFill>
                  <a:solidFill>
                    <a:srgbClr val="0433FF"/>
                  </a:solidFill>
                </a:uFill>
                <a:latin typeface="Helvetica"/>
                <a:ea typeface="Helvetica"/>
                <a:cs typeface="Helvetica"/>
                <a:sym typeface="Helvetica"/>
              </a:rPr>
              <a:t>Smyslem je transformovat negativní až traumatizující zážitky a vytvářet prostor pro vznik důvěry ve vlastní tvůrčí potenciál. Důvěra ve vlastní možnosti rozvoje tvořivosti učitele se projeví následně ve vztahu k žákům. </a:t>
            </a:r>
            <a:r>
              <a:t>Neboť učitel, který prožil pozitivní výtvarnou zkušenost, objevil možnosti rozvoje vlastní tvořivosti, dokáže projevit dětem důvěru, věří v jejich přirozenost samostatně se výtvarně vyjádřit, přijímá a chápe subjektivitu zpodobňování světa. Takový učitel nepotřebuje dětem nabízet osvědčené, ale stereotypní vzory, líbivé předlohy, vlastní představy či hotové “zakonzervované” poznatky o tom, jaký je svět.</a:t>
            </a:r>
            <a:r>
              <a:rPr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>
                <a:solidFill>
                  <a:srgbClr val="FF2F92"/>
                </a:solidFill>
              </a:rPr>
              <a:t>Ale naopak </a:t>
            </a:r>
            <a:r>
              <a:rPr>
                <a:solidFill>
                  <a:srgbClr val="FF2F92"/>
                </a:solidFill>
                <a:uFill>
                  <a:solidFill>
                    <a:srgbClr val="70AD47"/>
                  </a:solidFill>
                </a:uFill>
              </a:rPr>
              <a:t>–</a:t>
            </a:r>
            <a:r>
              <a:rPr>
                <a:solidFill>
                  <a:srgbClr val="FF2F92"/>
                </a:solidFill>
              </a:rPr>
              <a:t> vytváří příležitost, aby jej děti mohly objevovat samy, třeba i výtvarnou cestou.</a:t>
            </a:r>
            <a:endParaRPr>
              <a:uFill>
                <a:solidFill>
                  <a:srgbClr val="0433FF"/>
                </a:solidFill>
              </a:uFill>
              <a:latin typeface="Helvetica"/>
              <a:ea typeface="Helvetica"/>
              <a:cs typeface="Helvetica"/>
              <a:sym typeface="Helvetica"/>
            </a:endParaRPr>
          </a:p>
          <a:p>
            <a:pPr marL="0" indent="0" defTabSz="667512">
              <a:lnSpc>
                <a:spcPct val="100000"/>
              </a:lnSpc>
              <a:spcBef>
                <a:spcPts val="0"/>
              </a:spcBef>
              <a:buSzTx/>
              <a:buNone/>
              <a:defRPr sz="3796">
                <a:uFill>
                  <a:solidFill>
                    <a:srgbClr val="000000"/>
                  </a:solidFill>
                </a:uFill>
              </a:defRPr>
            </a:pPr>
            <a:endParaRPr>
              <a:uFill>
                <a:solidFill>
                  <a:srgbClr val="0433FF"/>
                </a:solidFill>
              </a:uFill>
              <a:latin typeface="Helvetica"/>
              <a:ea typeface="Helvetica"/>
              <a:cs typeface="Helvetica"/>
              <a:sym typeface="Helvetica"/>
            </a:endParaRPr>
          </a:p>
          <a:p>
            <a:pPr marL="0" indent="0" defTabSz="667512">
              <a:lnSpc>
                <a:spcPct val="100000"/>
              </a:lnSpc>
              <a:spcBef>
                <a:spcPts val="0"/>
              </a:spcBef>
              <a:buSzTx/>
              <a:buNone/>
              <a:defRPr sz="3796">
                <a:uFill>
                  <a:solidFill>
                    <a:srgbClr val="000000"/>
                  </a:solidFill>
                </a:uFill>
              </a:defRPr>
            </a:pPr>
            <a:r>
              <a:rPr b="1">
                <a:uFill>
                  <a:solidFill>
                    <a:srgbClr val="0433FF"/>
                  </a:solidFill>
                </a:uFill>
                <a:latin typeface="Helvetica"/>
                <a:ea typeface="Helvetica"/>
                <a:cs typeface="Helvetica"/>
                <a:sym typeface="Helvetica"/>
              </a:rPr>
              <a:t>Prakticky vedené předměty</a:t>
            </a:r>
            <a:r>
              <a:rPr>
                <a:uFill>
                  <a:solidFill>
                    <a:srgbClr val="0433FF"/>
                  </a:solidFill>
                </a:uFill>
                <a:latin typeface="Helvetica"/>
                <a:ea typeface="Helvetica"/>
                <a:cs typeface="Helvetica"/>
                <a:sym typeface="Helvetica"/>
              </a:rPr>
              <a:t> na začátku studia jsou proto zaměřené na proces vlastní tvorby, vnímání a reflexi.</a:t>
            </a:r>
            <a:endParaRPr>
              <a:uFill>
                <a:solidFill>
                  <a:srgbClr val="0433FF"/>
                </a:solidFill>
              </a:uFill>
              <a:latin typeface="Helvetica"/>
              <a:ea typeface="Helvetica"/>
              <a:cs typeface="Helvetica"/>
              <a:sym typeface="Helvetica"/>
            </a:endParaRPr>
          </a:p>
          <a:p>
            <a:pPr marL="0" indent="0" defTabSz="667512">
              <a:lnSpc>
                <a:spcPct val="100000"/>
              </a:lnSpc>
              <a:spcBef>
                <a:spcPts val="0"/>
              </a:spcBef>
              <a:buSzTx/>
              <a:buNone/>
              <a:defRPr sz="3796">
                <a:uFill>
                  <a:solidFill>
                    <a:srgbClr val="000000"/>
                  </a:solidFill>
                </a:uFill>
              </a:defRPr>
            </a:pPr>
            <a:r>
              <a:rPr>
                <a:uFill>
                  <a:solidFill>
                    <a:srgbClr val="0433FF"/>
                  </a:solidFill>
                </a:uFill>
                <a:latin typeface="Helvetica"/>
                <a:ea typeface="Helvetica"/>
                <a:cs typeface="Helvetica"/>
                <a:sym typeface="Helvetica"/>
              </a:rPr>
              <a:t>Výrazně napomáhá nebát se hledat</a:t>
            </a:r>
            <a:r>
              <a:rPr b="1">
                <a:uFill>
                  <a:solidFill>
                    <a:srgbClr val="0433FF"/>
                  </a:solidFill>
                </a:uFill>
                <a:latin typeface="Helvetica"/>
                <a:ea typeface="Helvetica"/>
                <a:cs typeface="Helvetica"/>
                <a:sym typeface="Helvetica"/>
              </a:rPr>
              <a:t> inspiraci v umění. </a:t>
            </a:r>
            <a:endParaRPr>
              <a:uFill>
                <a:solidFill>
                  <a:srgbClr val="0433FF"/>
                </a:solidFill>
              </a:uFill>
              <a:latin typeface="Helvetica"/>
              <a:ea typeface="Helvetica"/>
              <a:cs typeface="Helvetica"/>
              <a:sym typeface="Helvetica"/>
            </a:endParaR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Proč je důležitá zkušenost z vlastní tvorby?"/>
          <p:cNvSpPr txBox="1"/>
          <p:nvPr>
            <p:ph type="title"/>
          </p:nvPr>
        </p:nvSpPr>
        <p:spPr>
          <a:xfrm>
            <a:off x="1652947" y="1104319"/>
            <a:ext cx="20116802" cy="2269086"/>
          </a:xfrm>
          <a:prstGeom prst="rect">
            <a:avLst/>
          </a:prstGeom>
        </p:spPr>
        <p:txBody>
          <a:bodyPr/>
          <a:lstStyle>
            <a:lvl1pPr defTabSz="2267655">
              <a:lnSpc>
                <a:spcPct val="80000"/>
              </a:lnSpc>
              <a:defRPr b="1" spc="-158" sz="7905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r>
              <a:t>Proč je důležitá zkušenost z vlastní tvorby?</a:t>
            </a:r>
          </a:p>
        </p:txBody>
      </p:sp>
      <p:sp>
        <p:nvSpPr>
          <p:cNvPr id="200" name="Navracet studenty k jejich zdrojům tvořivosti tak, aby zakusili “flow” výtvarného procesu, dokázali výtvarně vyjádřit něco bytostně vlastního a reflektovali to - je smyslem předmětu.…"/>
          <p:cNvSpPr txBox="1"/>
          <p:nvPr>
            <p:ph type="body" idx="1"/>
          </p:nvPr>
        </p:nvSpPr>
        <p:spPr>
          <a:xfrm>
            <a:off x="1652947" y="3965349"/>
            <a:ext cx="20116802" cy="9994903"/>
          </a:xfrm>
          <a:prstGeom prst="rect">
            <a:avLst/>
          </a:prstGeom>
        </p:spPr>
        <p:txBody>
          <a:bodyPr/>
          <a:lstStyle/>
          <a:p>
            <a:pPr marL="0" indent="0" defTabSz="914400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4400">
                <a:uFill>
                  <a:solidFill>
                    <a:srgbClr val="0433FF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t>Navracet studenty k jejich zdrojům tvořivosti tak, aby zakusili “flow” výtvarného procesu, dokázali výtvarně vyjádřit něco bytostně vlastního a reflektovali to - je smyslem praktických předmětů.</a:t>
            </a:r>
          </a:p>
          <a:p>
            <a:pPr marL="0" indent="0" defTabSz="914400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4400">
                <a:uFill>
                  <a:solidFill>
                    <a:srgbClr val="0433FF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marL="0" indent="0" defTabSz="914400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4400">
                <a:uFill>
                  <a:solidFill>
                    <a:srgbClr val="0433FF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t>Zkušenost z tvůrčího procesu přispívá značnou měrou ke kultivaci osobnosti budoucího učitele a vytváří důvěru v možnosti rozvoje výtvarných dovedností a tvořivosti nejen vlastní, ale v konečném důsledku i svěřených předškolních dětí. </a:t>
            </a:r>
            <a:endParaRPr b="1" sz="4000">
              <a:effectLst>
                <a:outerShdw sx="100000" sy="100000" kx="0" ky="0" algn="b" rotWithShape="0" blurRad="25400" dist="14901" dir="5400000">
                  <a:srgbClr val="6E747A">
                    <a:alpha val="43000"/>
                  </a:srgbClr>
                </a:outerShdw>
              </a:effectLst>
              <a:uFill>
                <a:solidFill>
                  <a:srgbClr val="000000"/>
                </a:solidFill>
              </a:u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Témata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Témata</a:t>
            </a:r>
          </a:p>
        </p:txBody>
      </p:sp>
      <p:sp>
        <p:nvSpPr>
          <p:cNvPr id="203" name="1. BARVA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 defTabSz="457200">
              <a:lnSpc>
                <a:spcPct val="100000"/>
              </a:lnSpc>
              <a:spcBef>
                <a:spcPts val="0"/>
              </a:spcBef>
              <a:buSzTx/>
              <a:buNone/>
              <a:defRPr sz="2600">
                <a:solidFill>
                  <a:srgbClr val="0A0A0A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SzTx/>
              <a:buNone/>
              <a:defRPr sz="4900">
                <a:solidFill>
                  <a:srgbClr val="0A0A0A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1. BARVA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SzTx/>
              <a:buNone/>
              <a:defRPr sz="4900">
                <a:solidFill>
                  <a:srgbClr val="0A0A0A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SzTx/>
              <a:buNone/>
              <a:defRPr sz="4900">
                <a:solidFill>
                  <a:srgbClr val="0A0A0A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2. SVĚTLO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SzTx/>
              <a:buNone/>
              <a:defRPr sz="4900">
                <a:solidFill>
                  <a:srgbClr val="0A0A0A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SzTx/>
              <a:buNone/>
              <a:defRPr sz="4900">
                <a:solidFill>
                  <a:srgbClr val="0A0A0A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3. HMOTA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SzTx/>
              <a:buNone/>
              <a:defRPr sz="4900">
                <a:solidFill>
                  <a:srgbClr val="0A0A0A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SzTx/>
              <a:buNone/>
              <a:defRPr sz="4900">
                <a:solidFill>
                  <a:srgbClr val="0A0A0A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4. TĚLO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SzTx/>
              <a:buNone/>
              <a:defRPr sz="4900">
                <a:solidFill>
                  <a:srgbClr val="0A0A0A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SzTx/>
              <a:buNone/>
              <a:defRPr sz="4900">
                <a:solidFill>
                  <a:srgbClr val="0A0A0A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5. PROSTOR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