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34290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0d77efc8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0d77efc82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0854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f0e5b99537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f0e5b99537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61843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c0d77efc82_1_4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c0d77efc82_1_4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18345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c0d77efc82_1_8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c0d77efc82_1_8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74689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f0e5b99537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f0e5b99537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57400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f0e5b99537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f0e5b99537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3099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c0d77efc82_1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c0d77efc82_1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3430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f0e5b9953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f0e5b9953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9961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f0e5b9953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f0e5b9953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2668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f0e5b9953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f0e5b9953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1635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f0e5b99537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f0e5b99537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15026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f0e5b99537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f0e5b99537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5754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f0e5b99537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f0e5b99537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10693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f0e5b99537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f0e5b99537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6166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les-verbes.com/" TargetMode="External"/><Relationship Id="rId3" Type="http://schemas.openxmlformats.org/officeDocument/2006/relationships/hyperlink" Target="https://didierfle.com/categorie-produit/collections/edito/edito-a2/" TargetMode="External"/><Relationship Id="rId7" Type="http://schemas.openxmlformats.org/officeDocument/2006/relationships/hyperlink" Target="https://padlet.com/fialkaeliska2/29t6fzs7xk5hb13a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innerfrench.com/podcast/" TargetMode="External"/><Relationship Id="rId11" Type="http://schemas.openxmlformats.org/officeDocument/2006/relationships/hyperlink" Target="https://docs.google.com/spreadsheets/d/1VCDowKDkGNmZ7pMXUACvMyQx47wRpzqgLIVjanVMn94/edit#gid=0" TargetMode="External"/><Relationship Id="rId5" Type="http://schemas.openxmlformats.org/officeDocument/2006/relationships/hyperlink" Target="https://www.podcastfrancaisfacile.com/" TargetMode="External"/><Relationship Id="rId10" Type="http://schemas.openxmlformats.org/officeDocument/2006/relationships/hyperlink" Target="https://www.lexilogos.com/francais_dictionnaire.htm" TargetMode="External"/><Relationship Id="rId4" Type="http://schemas.openxmlformats.org/officeDocument/2006/relationships/hyperlink" Target="https://www.lepointdufle.net/" TargetMode="External"/><Relationship Id="rId9" Type="http://schemas.openxmlformats.org/officeDocument/2006/relationships/hyperlink" Target="https://slovniky.lingea.cz/Francouzsko-cesky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avoirs.rfi.fr/fr/apprendre-enseigner/langue-francaise/les-mots-de-lactualit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hyperlink" Target="http://www.tv5monde.com/emissions/" TargetMode="External"/><Relationship Id="rId4" Type="http://schemas.openxmlformats.org/officeDocument/2006/relationships/hyperlink" Target="https://savoirs.rfi.fr/fr/apprendre-enseigner/langue-francaise/journal-en-fran%C3%A7ais-facil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lezatkova@mail.muni.cz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dlangues.fr/tests-langues/niveau-cecrl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ance-langue.fr/niveaux-de-francai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youtube.com/watch?v=h26nBBKms5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francais.com/2020/02/28/test-de-grammaire-delf-b1/#comment-13074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6126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6280" b="1">
                <a:solidFill>
                  <a:schemeClr val="tx1"/>
                </a:solidFill>
              </a:rPr>
              <a:t>    </a:t>
            </a:r>
            <a:r>
              <a:rPr lang="en" sz="2545" b="1" smtClean="0">
                <a:solidFill>
                  <a:schemeClr val="tx1"/>
                </a:solidFill>
                <a:highlight>
                  <a:srgbClr val="F9F9F9"/>
                </a:highlight>
                <a:uFill>
                  <a:noFill/>
                </a:uFill>
              </a:rPr>
              <a:t>PdF : JVk061 </a:t>
            </a:r>
            <a:r>
              <a:rPr lang="en" sz="2545" b="1">
                <a:solidFill>
                  <a:schemeClr val="tx1"/>
                </a:solidFill>
                <a:highlight>
                  <a:srgbClr val="F9F9F9"/>
                </a:highlight>
                <a:uFill>
                  <a:noFill/>
                </a:uFill>
              </a:rPr>
              <a:t>Francouzština pro </a:t>
            </a:r>
            <a:r>
              <a:rPr lang="en" sz="2545" b="1" smtClean="0">
                <a:solidFill>
                  <a:schemeClr val="tx1"/>
                </a:solidFill>
                <a:highlight>
                  <a:srgbClr val="F9F9F9"/>
                </a:highlight>
                <a:uFill>
                  <a:noFill/>
                </a:uFill>
              </a:rPr>
              <a:t>pedagogy - B</a:t>
            </a:r>
            <a:endParaRPr sz="7990" b="1" dirty="0">
              <a:solidFill>
                <a:schemeClr val="tx1"/>
              </a:solidFill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523" y="1405200"/>
            <a:ext cx="4029600" cy="3049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90530" y="2103050"/>
            <a:ext cx="4732000" cy="2664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>
            <a:spLocks noGrp="1"/>
          </p:cNvSpPr>
          <p:nvPr>
            <p:ph type="title"/>
          </p:nvPr>
        </p:nvSpPr>
        <p:spPr>
          <a:xfrm>
            <a:off x="311700" y="230712"/>
            <a:ext cx="8520600" cy="9622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6571"/>
              <a:buFont typeface="Arial"/>
              <a:buNone/>
            </a:pPr>
            <a:r>
              <a:rPr lang="en" b="1">
                <a:solidFill>
                  <a:srgbClr val="222222"/>
                </a:solidFill>
              </a:rPr>
              <a:t>Grammaire </a:t>
            </a:r>
            <a:r>
              <a:rPr lang="en" b="1" smtClean="0">
                <a:solidFill>
                  <a:srgbClr val="222222"/>
                </a:solidFill>
              </a:rPr>
              <a:t>B1</a:t>
            </a:r>
            <a:br>
              <a:rPr lang="en" b="1" smtClean="0">
                <a:solidFill>
                  <a:srgbClr val="222222"/>
                </a:solidFill>
              </a:rPr>
            </a:br>
            <a:r>
              <a:rPr lang="en" sz="1944" smtClean="0">
                <a:solidFill>
                  <a:srgbClr val="222222"/>
                </a:solidFill>
              </a:rPr>
              <a:t>Ce </a:t>
            </a:r>
            <a:r>
              <a:rPr lang="en" sz="1944">
                <a:solidFill>
                  <a:srgbClr val="222222"/>
                </a:solidFill>
              </a:rPr>
              <a:t>que vous devez connaître (sans nécessairement savoir maîtriser parfaitement)</a:t>
            </a:r>
            <a:endParaRPr sz="1944">
              <a:solidFill>
                <a:srgbClr val="222222"/>
              </a:solidFill>
            </a:endParaRPr>
          </a:p>
          <a:p>
            <a:pPr marL="0" lvl="0" indent="0" algn="l" rtl="0">
              <a:spcBef>
                <a:spcPts val="23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body" idx="1"/>
          </p:nvPr>
        </p:nvSpPr>
        <p:spPr>
          <a:xfrm>
            <a:off x="311700" y="1318249"/>
            <a:ext cx="8520600" cy="36252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457200" lvl="0" indent="-334947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n" sz="2679" b="1" dirty="0">
                <a:solidFill>
                  <a:srgbClr val="000000"/>
                </a:solidFill>
              </a:rPr>
              <a:t>le conditionnel</a:t>
            </a:r>
            <a:endParaRPr sz="2679" b="1" dirty="0">
              <a:solidFill>
                <a:srgbClr val="000000"/>
              </a:solidFill>
            </a:endParaRPr>
          </a:p>
          <a:p>
            <a:pPr marL="457200" lvl="0" indent="-334947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n" sz="2679" dirty="0">
                <a:solidFill>
                  <a:srgbClr val="000000"/>
                </a:solidFill>
              </a:rPr>
              <a:t>le plus-que-parfait</a:t>
            </a:r>
            <a:endParaRPr sz="2679" dirty="0">
              <a:solidFill>
                <a:srgbClr val="000000"/>
              </a:solidFill>
            </a:endParaRPr>
          </a:p>
          <a:p>
            <a:pPr marL="457200" lvl="0" indent="-334947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n" sz="2679" dirty="0">
                <a:solidFill>
                  <a:srgbClr val="000000"/>
                </a:solidFill>
              </a:rPr>
              <a:t>les pronoms relatifs (qui, que, dont</a:t>
            </a:r>
            <a:r>
              <a:rPr lang="en" sz="2679">
                <a:solidFill>
                  <a:srgbClr val="000000"/>
                </a:solidFill>
              </a:rPr>
              <a:t>, </a:t>
            </a:r>
            <a:r>
              <a:rPr lang="en" sz="2679" smtClean="0">
                <a:solidFill>
                  <a:srgbClr val="000000"/>
                </a:solidFill>
              </a:rPr>
              <a:t>où)</a:t>
            </a:r>
          </a:p>
          <a:p>
            <a:pPr marL="457200" lvl="0" indent="-334947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n" sz="2679" b="1" smtClean="0">
                <a:solidFill>
                  <a:srgbClr val="000000"/>
                </a:solidFill>
              </a:rPr>
              <a:t>les </a:t>
            </a:r>
            <a:r>
              <a:rPr lang="en" sz="2679" b="1" dirty="0">
                <a:solidFill>
                  <a:srgbClr val="000000"/>
                </a:solidFill>
              </a:rPr>
              <a:t>pronoms compléments directs et indirects</a:t>
            </a:r>
            <a:endParaRPr sz="2679" b="1" dirty="0">
              <a:solidFill>
                <a:srgbClr val="000000"/>
              </a:solidFill>
            </a:endParaRPr>
          </a:p>
          <a:p>
            <a:pPr marL="457200" lvl="0" indent="-334947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n" sz="2679" b="1" dirty="0">
                <a:solidFill>
                  <a:srgbClr val="000000"/>
                </a:solidFill>
              </a:rPr>
              <a:t>les </a:t>
            </a:r>
            <a:r>
              <a:rPr lang="en" sz="2679" b="1">
                <a:solidFill>
                  <a:srgbClr val="000000"/>
                </a:solidFill>
              </a:rPr>
              <a:t>règles </a:t>
            </a:r>
            <a:r>
              <a:rPr lang="en" sz="2679" b="1" smtClean="0">
                <a:solidFill>
                  <a:srgbClr val="000000"/>
                </a:solidFill>
              </a:rPr>
              <a:t>d'accord </a:t>
            </a:r>
            <a:r>
              <a:rPr lang="en" sz="2679" b="1" dirty="0">
                <a:solidFill>
                  <a:srgbClr val="000000"/>
                </a:solidFill>
              </a:rPr>
              <a:t>du participe passé</a:t>
            </a:r>
            <a:endParaRPr sz="2679" b="1" dirty="0">
              <a:solidFill>
                <a:srgbClr val="000000"/>
              </a:solidFill>
            </a:endParaRPr>
          </a:p>
          <a:p>
            <a:pPr marL="457200" lvl="0" indent="-334947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n" sz="2679" dirty="0">
                <a:solidFill>
                  <a:schemeClr val="tx1"/>
                </a:solidFill>
              </a:rPr>
              <a:t>les prépositions de lieu et de temps</a:t>
            </a:r>
            <a:endParaRPr sz="2679" dirty="0">
              <a:solidFill>
                <a:schemeClr val="tx1"/>
              </a:solidFill>
            </a:endParaRPr>
          </a:p>
          <a:p>
            <a:pPr marL="457200" lvl="0" indent="-334947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n" sz="2679" dirty="0">
                <a:solidFill>
                  <a:schemeClr val="tx1"/>
                </a:solidFill>
              </a:rPr>
              <a:t>la concordance des temps</a:t>
            </a:r>
            <a:endParaRPr sz="2679" dirty="0">
              <a:solidFill>
                <a:schemeClr val="tx1"/>
              </a:solidFill>
            </a:endParaRPr>
          </a:p>
          <a:p>
            <a:pPr marL="457200" lvl="0" indent="-334947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cs-CZ" sz="2679" smtClean="0">
                <a:solidFill>
                  <a:schemeClr val="tx1"/>
                </a:solidFill>
              </a:rPr>
              <a:t>L</a:t>
            </a:r>
            <a:r>
              <a:rPr lang="en" sz="2679" smtClean="0">
                <a:solidFill>
                  <a:schemeClr val="tx1"/>
                </a:solidFill>
              </a:rPr>
              <a:t>’expression </a:t>
            </a:r>
            <a:r>
              <a:rPr lang="en" sz="2679">
                <a:solidFill>
                  <a:schemeClr val="tx1"/>
                </a:solidFill>
              </a:rPr>
              <a:t>de </a:t>
            </a:r>
            <a:r>
              <a:rPr lang="en" sz="2679" smtClean="0">
                <a:solidFill>
                  <a:schemeClr val="tx1"/>
                </a:solidFill>
              </a:rPr>
              <a:t>l’hypothèse</a:t>
            </a:r>
          </a:p>
          <a:p>
            <a:pPr marL="457200" lvl="0" indent="-334947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n" sz="2679" smtClean="0">
                <a:solidFill>
                  <a:schemeClr val="tx1"/>
                </a:solidFill>
              </a:rPr>
              <a:t>les adverbes de </a:t>
            </a:r>
            <a:r>
              <a:rPr lang="en" sz="2700" smtClean="0">
                <a:solidFill>
                  <a:schemeClr val="tx1"/>
                </a:solidFill>
              </a:rPr>
              <a:t>manière</a:t>
            </a:r>
          </a:p>
          <a:p>
            <a:pPr indent="-334947">
              <a:buClr>
                <a:srgbClr val="000000"/>
              </a:buClr>
              <a:buSzPct val="100000"/>
            </a:pPr>
            <a:r>
              <a:rPr lang="fr-FR" sz="2700">
                <a:solidFill>
                  <a:schemeClr val="tx1"/>
                </a:solidFill>
              </a:rPr>
              <a:t>les pronoms possessifs (le mien, les nôtres</a:t>
            </a:r>
            <a:r>
              <a:rPr lang="fr-FR" sz="2700" smtClean="0">
                <a:solidFill>
                  <a:schemeClr val="tx1"/>
                </a:solidFill>
              </a:rPr>
              <a:t>…)</a:t>
            </a:r>
          </a:p>
          <a:p>
            <a:pPr indent="-334947">
              <a:buClr>
                <a:srgbClr val="000000"/>
              </a:buClr>
              <a:buSzPct val="100000"/>
            </a:pPr>
            <a:r>
              <a:rPr lang="fr-FR" sz="2700" smtClean="0">
                <a:solidFill>
                  <a:schemeClr val="tx1"/>
                </a:solidFill>
              </a:rPr>
              <a:t>les </a:t>
            </a:r>
            <a:r>
              <a:rPr lang="fr-FR" sz="2700">
                <a:solidFill>
                  <a:schemeClr val="tx1"/>
                </a:solidFill>
              </a:rPr>
              <a:t>pronoms démonstratifs (celui-ci, celui-là</a:t>
            </a:r>
            <a:r>
              <a:rPr lang="fr-FR" sz="2700" smtClean="0">
                <a:solidFill>
                  <a:schemeClr val="tx1"/>
                </a:solidFill>
              </a:rPr>
              <a:t>…)</a:t>
            </a:r>
          </a:p>
          <a:p>
            <a:pPr indent="-334947">
              <a:buClr>
                <a:srgbClr val="000000"/>
              </a:buClr>
              <a:buSzPct val="100000"/>
            </a:pPr>
            <a:r>
              <a:rPr lang="cs-CZ" sz="2700" smtClean="0">
                <a:solidFill>
                  <a:schemeClr val="tx1"/>
                </a:solidFill>
              </a:rPr>
              <a:t>la </a:t>
            </a:r>
            <a:r>
              <a:rPr lang="cs-CZ" sz="2700">
                <a:solidFill>
                  <a:schemeClr val="tx1"/>
                </a:solidFill>
              </a:rPr>
              <a:t>restriction (ne</a:t>
            </a:r>
            <a:r>
              <a:rPr lang="cs-CZ" sz="2700" smtClean="0">
                <a:solidFill>
                  <a:schemeClr val="tx1"/>
                </a:solidFill>
              </a:rPr>
              <a:t>..</a:t>
            </a:r>
            <a:r>
              <a:rPr lang="fr-CA" sz="2700" smtClean="0">
                <a:solidFill>
                  <a:schemeClr val="tx1"/>
                </a:solidFill>
              </a:rPr>
              <a:t>. </a:t>
            </a:r>
            <a:r>
              <a:rPr lang="cs-CZ" sz="2700" smtClean="0">
                <a:solidFill>
                  <a:schemeClr val="tx1"/>
                </a:solidFill>
              </a:rPr>
              <a:t>que)</a:t>
            </a:r>
            <a:endParaRPr lang="fr-CA" sz="2700" smtClean="0">
              <a:solidFill>
                <a:schemeClr val="tx1"/>
              </a:solidFill>
            </a:endParaRPr>
          </a:p>
          <a:p>
            <a:pPr indent="-334947">
              <a:buClr>
                <a:srgbClr val="000000"/>
              </a:buClr>
              <a:buSzPct val="100000"/>
            </a:pPr>
            <a:r>
              <a:rPr lang="cs-CZ" sz="2700" smtClean="0">
                <a:solidFill>
                  <a:schemeClr val="tx1"/>
                </a:solidFill>
              </a:rPr>
              <a:t>les </a:t>
            </a:r>
            <a:r>
              <a:rPr lang="cs-CZ" sz="2700">
                <a:solidFill>
                  <a:schemeClr val="tx1"/>
                </a:solidFill>
              </a:rPr>
              <a:t>pronoms </a:t>
            </a:r>
            <a:r>
              <a:rPr lang="cs-CZ" sz="2700" smtClean="0">
                <a:solidFill>
                  <a:schemeClr val="tx1"/>
                </a:solidFill>
              </a:rPr>
              <a:t>indéfinis</a:t>
            </a:r>
            <a:endParaRPr lang="en" sz="27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>
            <a:spLocks noGrp="1"/>
          </p:cNvSpPr>
          <p:nvPr>
            <p:ph type="title"/>
          </p:nvPr>
        </p:nvSpPr>
        <p:spPr>
          <a:xfrm>
            <a:off x="121594" y="420237"/>
            <a:ext cx="8800800" cy="11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44" smtClean="0"/>
              <a:t>Qu’est-ce </a:t>
            </a:r>
            <a:r>
              <a:rPr lang="en" sz="2244" dirty="0"/>
              <a:t>que vous avez fait pour atteindre ce niveau le </a:t>
            </a:r>
            <a:r>
              <a:rPr lang="en" sz="2244"/>
              <a:t>semestre </a:t>
            </a:r>
            <a:r>
              <a:rPr lang="en" sz="2244" smtClean="0"/>
              <a:t>dernier ?</a:t>
            </a:r>
            <a:endParaRPr sz="2244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44" smtClean="0"/>
              <a:t>Qu’est-ce </a:t>
            </a:r>
            <a:r>
              <a:rPr lang="en" sz="2244" dirty="0"/>
              <a:t>que vous allez faire pour atteindre ce niveau </a:t>
            </a:r>
            <a:r>
              <a:rPr lang="en" sz="2244"/>
              <a:t>cette </a:t>
            </a:r>
            <a:r>
              <a:rPr lang="en" sz="2244" smtClean="0"/>
              <a:t>semaine ?</a:t>
            </a:r>
            <a:endParaRPr sz="2244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9009"/>
              <a:buFont typeface="Arial"/>
              <a:buNone/>
            </a:pPr>
            <a:r>
              <a:rPr lang="en" sz="2244" smtClean="0"/>
              <a:t>Qu’est-ce </a:t>
            </a:r>
            <a:r>
              <a:rPr lang="en" sz="2244" dirty="0"/>
              <a:t>que vous ferez pour atteindre ce niveau </a:t>
            </a:r>
            <a:r>
              <a:rPr lang="en" sz="2244"/>
              <a:t>ce </a:t>
            </a:r>
            <a:r>
              <a:rPr lang="en" sz="2244" smtClean="0"/>
              <a:t>semestre ?</a:t>
            </a:r>
            <a:endParaRPr sz="2244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0909"/>
              <a:buFont typeface="Arial"/>
              <a:buNone/>
            </a:pPr>
            <a:endParaRPr sz="2688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22;p23"/>
          <p:cNvSpPr txBox="1">
            <a:spLocks noGrp="1"/>
          </p:cNvSpPr>
          <p:nvPr>
            <p:ph type="body" idx="1"/>
          </p:nvPr>
        </p:nvSpPr>
        <p:spPr>
          <a:xfrm>
            <a:off x="261694" y="1613244"/>
            <a:ext cx="8520600" cy="3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fr-CA" smtClean="0">
                <a:solidFill>
                  <a:schemeClr val="tx1"/>
                </a:solidFill>
              </a:rPr>
              <a:t>Préparez </a:t>
            </a:r>
            <a:r>
              <a:rPr lang="fr-FR" smtClean="0">
                <a:solidFill>
                  <a:schemeClr val="tx1"/>
                </a:solidFill>
              </a:rPr>
              <a:t>à </a:t>
            </a:r>
            <a:r>
              <a:rPr lang="fr-FR">
                <a:solidFill>
                  <a:schemeClr val="tx1"/>
                </a:solidFill>
              </a:rPr>
              <a:t>la </a:t>
            </a:r>
            <a:r>
              <a:rPr lang="fr-FR" smtClean="0">
                <a:solidFill>
                  <a:schemeClr val="tx1"/>
                </a:solidFill>
              </a:rPr>
              <a:t>maison.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>
            <a:spLocks noGrp="1"/>
          </p:cNvSpPr>
          <p:nvPr>
            <p:ph type="title"/>
          </p:nvPr>
        </p:nvSpPr>
        <p:spPr>
          <a:xfrm>
            <a:off x="311700" y="46841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M</a:t>
            </a:r>
            <a:r>
              <a:rPr lang="en" b="1" smtClean="0"/>
              <a:t>atériel </a:t>
            </a:r>
            <a:r>
              <a:rPr lang="en" b="1"/>
              <a:t>à étudier</a:t>
            </a:r>
            <a:endParaRPr b="1"/>
          </a:p>
        </p:txBody>
      </p:sp>
      <p:sp>
        <p:nvSpPr>
          <p:cNvPr id="128" name="Google Shape;128;p24"/>
          <p:cNvSpPr txBox="1">
            <a:spLocks noGrp="1"/>
          </p:cNvSpPr>
          <p:nvPr>
            <p:ph type="body" idx="1"/>
          </p:nvPr>
        </p:nvSpPr>
        <p:spPr>
          <a:xfrm>
            <a:off x="311700" y="941098"/>
            <a:ext cx="8520600" cy="39045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457200" lvl="0" indent="-342900" algn="l" rtl="0">
              <a:buSzPts val="1800"/>
              <a:buAutoNum type="arabicPeriod"/>
            </a:pPr>
            <a:r>
              <a:rPr lang="en" smtClean="0"/>
              <a:t>IO : </a:t>
            </a:r>
            <a:r>
              <a:rPr lang="en" dirty="0"/>
              <a:t>Programme interactif du cours</a:t>
            </a:r>
            <a:endParaRPr dirty="0"/>
          </a:p>
          <a:p>
            <a:pPr marL="457200" lvl="0" indent="-342900" algn="l" rtl="0">
              <a:buSzPts val="1800"/>
              <a:buAutoNum type="arabicPeriod"/>
            </a:pPr>
            <a:r>
              <a:rPr lang="en" dirty="0"/>
              <a:t>Méthode de français </a:t>
            </a:r>
            <a:r>
              <a:rPr lang="en" b="1" u="sng" dirty="0">
                <a:solidFill>
                  <a:schemeClr val="hlink"/>
                </a:solidFill>
                <a:hlinkClick r:id="rId3"/>
              </a:rPr>
              <a:t>Edito A2</a:t>
            </a:r>
            <a:r>
              <a:rPr lang="en" b="1"/>
              <a:t>, </a:t>
            </a:r>
            <a:r>
              <a:rPr lang="en" b="1" smtClean="0"/>
              <a:t>B1 ; </a:t>
            </a:r>
            <a:r>
              <a:rPr lang="cs-CZ" b="1" dirty="0" err="1"/>
              <a:t>Connexions</a:t>
            </a:r>
            <a:r>
              <a:rPr lang="cs-CZ" b="1" dirty="0"/>
              <a:t> 2, </a:t>
            </a:r>
            <a:r>
              <a:rPr lang="en" b="1" dirty="0"/>
              <a:t>Latitudes 2</a:t>
            </a:r>
            <a:endParaRPr b="1" dirty="0"/>
          </a:p>
          <a:p>
            <a:pPr marL="457200" lvl="0" indent="-342900" algn="l" rtl="0">
              <a:buSzPts val="1800"/>
              <a:buAutoNum type="arabicPeriod"/>
            </a:pPr>
            <a:r>
              <a:rPr lang="en" b="1" dirty="0"/>
              <a:t>Réussir le DELF B1, Grammaire progressif du français (intermédiaire)</a:t>
            </a:r>
            <a:endParaRPr b="1" dirty="0"/>
          </a:p>
          <a:p>
            <a:pPr marL="457200" lvl="0" indent="-342900" algn="l" rtl="0">
              <a:buSzPts val="1800"/>
              <a:buAutoNum type="arabicPeriod"/>
            </a:pPr>
            <a:r>
              <a:rPr lang="en" b="1" dirty="0"/>
              <a:t>Les exercices de grammaire avec corrigés </a:t>
            </a:r>
            <a:r>
              <a:rPr lang="cs-CZ" b="1" dirty="0"/>
              <a:t>A2, </a:t>
            </a:r>
            <a:r>
              <a:rPr lang="en" b="1" dirty="0"/>
              <a:t>B1</a:t>
            </a:r>
            <a:r>
              <a:rPr lang="en" dirty="0"/>
              <a:t> en papier ou </a:t>
            </a:r>
            <a:r>
              <a:rPr lang="en" u="sng" dirty="0">
                <a:solidFill>
                  <a:schemeClr val="hlink"/>
                </a:solidFill>
                <a:hlinkClick r:id="rId4"/>
              </a:rPr>
              <a:t>en ligne</a:t>
            </a:r>
            <a:endParaRPr lang="en" u="sng" dirty="0">
              <a:solidFill>
                <a:schemeClr val="hlink"/>
              </a:solidFill>
            </a:endParaRPr>
          </a:p>
          <a:p>
            <a:pPr lvl="0">
              <a:buAutoNum type="arabicPeriod"/>
            </a:pPr>
            <a:r>
              <a:rPr lang="fr-FR" dirty="0">
                <a:hlinkClick r:id="rId5"/>
              </a:rPr>
              <a:t>https://www.podcastfrancaisfacile.com/</a:t>
            </a:r>
            <a:endParaRPr lang="fr-FR" dirty="0"/>
          </a:p>
          <a:p>
            <a:pPr lvl="0">
              <a:buAutoNum type="arabicPeriod"/>
            </a:pPr>
            <a:r>
              <a:rPr lang="fr-FR" dirty="0">
                <a:hlinkClick r:id="rId6"/>
              </a:rPr>
              <a:t>https://innerfrench.com/podcast/</a:t>
            </a:r>
            <a:endParaRPr lang="fr-FR" dirty="0"/>
          </a:p>
          <a:p>
            <a:pPr lvl="0">
              <a:buAutoNum type="arabicPeriod"/>
            </a:pPr>
            <a:r>
              <a:rPr lang="cs-CZ" dirty="0"/>
              <a:t>L</a:t>
            </a:r>
            <a:r>
              <a:rPr lang="fr-FR" err="1"/>
              <a:t>iens</a:t>
            </a:r>
            <a:r>
              <a:rPr lang="fr-FR"/>
              <a:t> </a:t>
            </a:r>
            <a:r>
              <a:rPr lang="fr-FR" smtClean="0"/>
              <a:t>partagés : </a:t>
            </a:r>
            <a:r>
              <a:rPr lang="cs-CZ">
                <a:hlinkClick r:id="rId7"/>
              </a:rPr>
              <a:t>https://padlet.com/fialkaeliska2/29t6fzs7xk5hb13a</a:t>
            </a:r>
            <a:r>
              <a:rPr lang="cs-CZ"/>
              <a:t> </a:t>
            </a:r>
            <a:endParaRPr lang="en" dirty="0"/>
          </a:p>
          <a:p>
            <a:pPr marL="114300" lvl="0" indent="0">
              <a:buNone/>
            </a:pPr>
            <a:endParaRPr lang="fr-CA" b="1"/>
          </a:p>
          <a:p>
            <a:pPr marL="114300" lvl="0" indent="0">
              <a:buNone/>
            </a:pPr>
            <a:r>
              <a:rPr lang="fr-CA" b="1" smtClean="0"/>
              <a:t>L</a:t>
            </a:r>
            <a:r>
              <a:rPr lang="fr-FR" b="1" smtClean="0"/>
              <a:t>es </a:t>
            </a:r>
            <a:r>
              <a:rPr lang="fr-FR" b="1" dirty="0"/>
              <a:t>dictionnaires </a:t>
            </a:r>
            <a:r>
              <a:rPr lang="en" b="1"/>
              <a:t>: </a:t>
            </a:r>
            <a:r>
              <a:rPr lang="en" u="sng" smtClean="0">
                <a:solidFill>
                  <a:schemeClr val="hlink"/>
                </a:solidFill>
                <a:hlinkClick r:id="rId8"/>
              </a:rPr>
              <a:t>http</a:t>
            </a:r>
            <a:r>
              <a:rPr lang="en" u="sng" dirty="0">
                <a:solidFill>
                  <a:schemeClr val="hlink"/>
                </a:solidFill>
                <a:hlinkClick r:id="rId8"/>
              </a:rPr>
              <a:t>://les-verbes.com/</a:t>
            </a:r>
            <a:r>
              <a:rPr lang="en" dirty="0"/>
              <a:t>  </a:t>
            </a:r>
            <a:endParaRPr dirty="0"/>
          </a:p>
          <a:p>
            <a:pPr marL="0" lvl="0" indent="0" algn="l" rtl="0">
              <a:buNone/>
            </a:pPr>
            <a:r>
              <a:rPr lang="en" u="sng" smtClean="0">
                <a:solidFill>
                  <a:schemeClr val="hlink"/>
                </a:solidFill>
                <a:hlinkClick r:id="rId9"/>
              </a:rPr>
              <a:t>https</a:t>
            </a:r>
            <a:r>
              <a:rPr lang="en" u="sng" dirty="0">
                <a:solidFill>
                  <a:schemeClr val="hlink"/>
                </a:solidFill>
                <a:hlinkClick r:id="rId9"/>
              </a:rPr>
              <a:t>://slovniky.lingea.cz/Francouzsko-cesky/</a:t>
            </a:r>
            <a:endParaRPr dirty="0"/>
          </a:p>
          <a:p>
            <a:pPr marL="0" lvl="0" indent="0" algn="l" rtl="0">
              <a:buNone/>
            </a:pPr>
            <a:r>
              <a:rPr lang="en" u="sng" smtClean="0">
                <a:solidFill>
                  <a:schemeClr val="hlink"/>
                </a:solidFill>
                <a:hlinkClick r:id="rId10"/>
              </a:rPr>
              <a:t>https</a:t>
            </a:r>
            <a:r>
              <a:rPr lang="en" u="sng" dirty="0">
                <a:solidFill>
                  <a:schemeClr val="hlink"/>
                </a:solidFill>
                <a:hlinkClick r:id="rId10"/>
              </a:rPr>
              <a:t>://www.lexilogos.com/francais_dictionnaire.htm</a:t>
            </a:r>
            <a:r>
              <a:rPr lang="en" dirty="0"/>
              <a:t> </a:t>
            </a:r>
            <a:endParaRPr dirty="0"/>
          </a:p>
          <a:p>
            <a:pPr marL="0" lvl="0" indent="0" algn="l" rtl="0">
              <a:buNone/>
            </a:pPr>
            <a:endParaRPr lang="fr-FR" b="1" dirty="0"/>
          </a:p>
          <a:p>
            <a:pPr marL="0" lvl="0" indent="0" algn="l" rtl="0">
              <a:buNone/>
            </a:pPr>
            <a:r>
              <a:rPr lang="fr-FR" b="1" smtClean="0"/>
              <a:t>  Les </a:t>
            </a:r>
            <a:r>
              <a:rPr lang="fr-FR" b="1" dirty="0"/>
              <a:t>thèmes </a:t>
            </a:r>
            <a:r>
              <a:rPr lang="fr-FR" b="1"/>
              <a:t>du </a:t>
            </a:r>
            <a:r>
              <a:rPr lang="fr-FR" b="1" smtClean="0"/>
              <a:t>semestre :</a:t>
            </a:r>
            <a:endParaRPr lang="fr-FR" b="1" dirty="0"/>
          </a:p>
          <a:p>
            <a:pPr marL="0" lvl="0" indent="0">
              <a:buNone/>
            </a:pPr>
            <a:r>
              <a:rPr lang="cs-CZ" dirty="0">
                <a:hlinkClick r:id="rId11"/>
              </a:rPr>
              <a:t>https://docs.google.com/spreadsheets/d/1VCDowKDkGNmZ7pMXUACvMyQx47wRpzqgLIVjanVMn94/edit#gid=0</a:t>
            </a:r>
            <a:r>
              <a:rPr lang="fr-FR" dirty="0"/>
              <a:t> 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Actualités</a:t>
            </a:r>
            <a:endParaRPr b="1"/>
          </a:p>
        </p:txBody>
      </p:sp>
      <p:sp>
        <p:nvSpPr>
          <p:cNvPr id="134" name="Google Shape;134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72" b="1" dirty="0">
                <a:solidFill>
                  <a:schemeClr val="dk1"/>
                </a:solidFill>
                <a:highlight>
                  <a:schemeClr val="lt1"/>
                </a:highlight>
              </a:rPr>
              <a:t>Cet article a paru dans </a:t>
            </a:r>
            <a:r>
              <a:rPr lang="en" sz="1872" b="1" dirty="0">
                <a:solidFill>
                  <a:schemeClr val="dk1"/>
                </a:solidFill>
              </a:rPr>
              <a:t>le j</a:t>
            </a:r>
            <a:r>
              <a:rPr lang="en" sz="1872" b="1" dirty="0">
                <a:solidFill>
                  <a:schemeClr val="dk1"/>
                </a:solidFill>
                <a:highlight>
                  <a:schemeClr val="lt1"/>
                </a:highlight>
              </a:rPr>
              <a:t>ournal </a:t>
            </a:r>
            <a:r>
              <a:rPr lang="en" sz="1872" b="1" dirty="0">
                <a:solidFill>
                  <a:srgbClr val="FF0000"/>
                </a:solidFill>
                <a:highlight>
                  <a:schemeClr val="lt1"/>
                </a:highlight>
              </a:rPr>
              <a:t>Le Soleil du 6 janvier dernier</a:t>
            </a:r>
            <a:r>
              <a:rPr lang="en" sz="1872" b="1" dirty="0">
                <a:solidFill>
                  <a:schemeClr val="dk1"/>
                </a:solidFill>
                <a:highlight>
                  <a:schemeClr val="lt1"/>
                </a:highlight>
              </a:rPr>
              <a:t> et </a:t>
            </a:r>
            <a:r>
              <a:rPr lang="en" sz="1872" b="1">
                <a:solidFill>
                  <a:schemeClr val="dk1"/>
                </a:solidFill>
                <a:highlight>
                  <a:schemeClr val="lt1"/>
                </a:highlight>
              </a:rPr>
              <a:t>est </a:t>
            </a:r>
            <a:r>
              <a:rPr lang="en" sz="1872" b="1" smtClean="0">
                <a:solidFill>
                  <a:schemeClr val="dk1"/>
                </a:solidFill>
                <a:highlight>
                  <a:schemeClr val="lt1"/>
                </a:highlight>
              </a:rPr>
              <a:t>intitulé « </a:t>
            </a:r>
            <a:r>
              <a:rPr lang="en" sz="1872" b="1" smtClean="0">
                <a:solidFill>
                  <a:srgbClr val="FF0000"/>
                </a:solidFill>
                <a:highlight>
                  <a:schemeClr val="lt1"/>
                </a:highlight>
              </a:rPr>
              <a:t>Loi </a:t>
            </a:r>
            <a:r>
              <a:rPr lang="en" sz="1872" b="1" dirty="0">
                <a:solidFill>
                  <a:srgbClr val="FF0000"/>
                </a:solidFill>
                <a:highlight>
                  <a:schemeClr val="lt1"/>
                </a:highlight>
              </a:rPr>
              <a:t>sur les </a:t>
            </a:r>
            <a:r>
              <a:rPr lang="en" sz="1872" b="1">
                <a:solidFill>
                  <a:srgbClr val="FF0000"/>
                </a:solidFill>
                <a:highlight>
                  <a:schemeClr val="lt1"/>
                </a:highlight>
              </a:rPr>
              <a:t>règles </a:t>
            </a:r>
            <a:r>
              <a:rPr lang="en" sz="1872" b="1" smtClean="0">
                <a:solidFill>
                  <a:srgbClr val="FF0000"/>
                </a:solidFill>
                <a:highlight>
                  <a:schemeClr val="lt1"/>
                </a:highlight>
              </a:rPr>
              <a:t>référendaires </a:t>
            </a:r>
            <a:r>
              <a:rPr lang="en" sz="1872" b="1" smtClean="0">
                <a:solidFill>
                  <a:schemeClr val="dk1"/>
                </a:solidFill>
                <a:highlight>
                  <a:schemeClr val="lt1"/>
                </a:highlight>
              </a:rPr>
              <a:t>». </a:t>
            </a:r>
            <a:endParaRPr sz="1872" b="1" dirty="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72" dirty="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72">
                <a:solidFill>
                  <a:schemeClr val="dk1"/>
                </a:solidFill>
                <a:highlight>
                  <a:schemeClr val="lt1"/>
                </a:highlight>
              </a:rPr>
              <a:t>Chaque </a:t>
            </a:r>
            <a:r>
              <a:rPr lang="en" sz="1872" smtClean="0">
                <a:solidFill>
                  <a:schemeClr val="dk1"/>
                </a:solidFill>
                <a:highlight>
                  <a:schemeClr val="lt1"/>
                </a:highlight>
              </a:rPr>
              <a:t>semaine, vous </a:t>
            </a:r>
            <a:r>
              <a:rPr lang="en" sz="1872" dirty="0">
                <a:solidFill>
                  <a:schemeClr val="dk1"/>
                </a:solidFill>
                <a:highlight>
                  <a:schemeClr val="lt1"/>
                </a:highlight>
              </a:rPr>
              <a:t>préparez une actualité </a:t>
            </a:r>
            <a:r>
              <a:rPr lang="cs-CZ" sz="1872" dirty="0" err="1">
                <a:solidFill>
                  <a:schemeClr val="dk1"/>
                </a:solidFill>
                <a:highlight>
                  <a:schemeClr val="lt1"/>
                </a:highlight>
              </a:rPr>
              <a:t>pour</a:t>
            </a:r>
            <a:r>
              <a:rPr lang="cs-CZ" sz="1872" dirty="0">
                <a:solidFill>
                  <a:schemeClr val="dk1"/>
                </a:solidFill>
                <a:highlight>
                  <a:schemeClr val="lt1"/>
                </a:highlight>
              </a:rPr>
              <a:t> vos </a:t>
            </a:r>
            <a:r>
              <a:rPr lang="cs-CZ" sz="1872" err="1">
                <a:solidFill>
                  <a:schemeClr val="dk1"/>
                </a:solidFill>
                <a:highlight>
                  <a:schemeClr val="lt1"/>
                </a:highlight>
              </a:rPr>
              <a:t>coll</a:t>
            </a:r>
            <a:r>
              <a:rPr lang="fr-FR" sz="1872" smtClean="0">
                <a:solidFill>
                  <a:schemeClr val="dk1"/>
                </a:solidFill>
                <a:highlight>
                  <a:schemeClr val="lt1"/>
                </a:highlight>
              </a:rPr>
              <a:t>ègues</a:t>
            </a:r>
            <a:r>
              <a:rPr lang="fr-FR" sz="1872" dirty="0">
                <a:solidFill>
                  <a:schemeClr val="dk1"/>
                </a:solidFill>
                <a:highlight>
                  <a:schemeClr val="lt1"/>
                </a:highlight>
              </a:rPr>
              <a:t> </a:t>
            </a:r>
            <a:r>
              <a:rPr lang="en" sz="1872" smtClean="0">
                <a:solidFill>
                  <a:schemeClr val="dk1"/>
                </a:solidFill>
                <a:highlight>
                  <a:schemeClr val="lt1"/>
                </a:highlight>
              </a:rPr>
              <a:t>et </a:t>
            </a:r>
            <a:r>
              <a:rPr lang="en" sz="1872" dirty="0">
                <a:solidFill>
                  <a:schemeClr val="dk1"/>
                </a:solidFill>
                <a:highlight>
                  <a:schemeClr val="lt1"/>
                </a:highlight>
              </a:rPr>
              <a:t>une actualité </a:t>
            </a:r>
            <a:r>
              <a:rPr lang="en" sz="1872">
                <a:solidFill>
                  <a:schemeClr val="dk1"/>
                </a:solidFill>
                <a:highlight>
                  <a:schemeClr val="lt1"/>
                </a:highlight>
              </a:rPr>
              <a:t>sera </a:t>
            </a:r>
            <a:r>
              <a:rPr lang="en" sz="1872" smtClean="0">
                <a:solidFill>
                  <a:schemeClr val="dk1"/>
                </a:solidFill>
                <a:highlight>
                  <a:schemeClr val="lt1"/>
                </a:highlight>
              </a:rPr>
              <a:t>évaluée.</a:t>
            </a:r>
            <a:endParaRPr lang="en" sz="1872" dirty="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72" smtClean="0">
                <a:solidFill>
                  <a:schemeClr val="dk1"/>
                </a:solidFill>
                <a:highlight>
                  <a:schemeClr val="lt1"/>
                </a:highlight>
              </a:rPr>
              <a:t>Deux </a:t>
            </a:r>
            <a:r>
              <a:rPr lang="fr-FR" sz="1872" dirty="0">
                <a:solidFill>
                  <a:schemeClr val="dk1"/>
                </a:solidFill>
                <a:highlight>
                  <a:schemeClr val="lt1"/>
                </a:highlight>
              </a:rPr>
              <a:t>absences </a:t>
            </a:r>
            <a:r>
              <a:rPr lang="fr-FR" sz="1872">
                <a:solidFill>
                  <a:schemeClr val="dk1"/>
                </a:solidFill>
                <a:highlight>
                  <a:schemeClr val="lt1"/>
                </a:highlight>
              </a:rPr>
              <a:t>par </a:t>
            </a:r>
            <a:r>
              <a:rPr lang="fr-FR" sz="1872" smtClean="0">
                <a:solidFill>
                  <a:schemeClr val="dk1"/>
                </a:solidFill>
                <a:highlight>
                  <a:schemeClr val="lt1"/>
                </a:highlight>
              </a:rPr>
              <a:t>semestre.</a:t>
            </a:r>
            <a:endParaRPr sz="1872" dirty="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71EDD90-BBCE-4FE8-BEDB-A2AAB86F6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err="1"/>
              <a:t>Présenter</a:t>
            </a:r>
            <a:r>
              <a:rPr lang="cs-CZ" b="1" dirty="0"/>
              <a:t> </a:t>
            </a:r>
            <a:r>
              <a:rPr lang="cs-CZ" b="1" dirty="0" err="1"/>
              <a:t>une</a:t>
            </a:r>
            <a:r>
              <a:rPr lang="cs-CZ" b="1" dirty="0"/>
              <a:t> </a:t>
            </a:r>
            <a:r>
              <a:rPr lang="cs-CZ" b="1" dirty="0" err="1"/>
              <a:t>actualité</a:t>
            </a:r>
            <a:endParaRPr lang="cs-CZ" b="1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3D01CB22-019C-476D-808D-32FFA700E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017724"/>
            <a:ext cx="8520600" cy="3727811"/>
          </a:xfrm>
        </p:spPr>
        <p:txBody>
          <a:bodyPr>
            <a:normAutofit fontScale="77500" lnSpcReduction="20000"/>
          </a:bodyPr>
          <a:lstStyle/>
          <a:p>
            <a:pPr marL="114300" indent="0">
              <a:buNone/>
            </a:pPr>
            <a:r>
              <a:rPr lang="cs-CZ" b="1" dirty="0" err="1">
                <a:solidFill>
                  <a:schemeClr val="tx1"/>
                </a:solidFill>
              </a:rPr>
              <a:t>Quelle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est</a:t>
            </a:r>
            <a:r>
              <a:rPr lang="cs-CZ" b="1" dirty="0">
                <a:solidFill>
                  <a:schemeClr val="tx1"/>
                </a:solidFill>
              </a:rPr>
              <a:t> la source </a:t>
            </a:r>
            <a:r>
              <a:rPr lang="cs-CZ" b="1" err="1">
                <a:solidFill>
                  <a:schemeClr val="tx1"/>
                </a:solidFill>
              </a:rPr>
              <a:t>du</a:t>
            </a:r>
            <a:r>
              <a:rPr lang="cs-CZ" b="1">
                <a:solidFill>
                  <a:schemeClr val="tx1"/>
                </a:solidFill>
              </a:rPr>
              <a:t> </a:t>
            </a:r>
            <a:r>
              <a:rPr lang="cs-CZ" b="1" smtClean="0">
                <a:solidFill>
                  <a:schemeClr val="tx1"/>
                </a:solidFill>
              </a:rPr>
              <a:t>document</a:t>
            </a:r>
            <a:r>
              <a:rPr lang="fr-CA" b="1" smtClean="0">
                <a:solidFill>
                  <a:schemeClr val="tx1"/>
                </a:solidFill>
              </a:rPr>
              <a:t> </a:t>
            </a:r>
            <a:r>
              <a:rPr lang="cs-CZ" b="1" smtClean="0">
                <a:solidFill>
                  <a:schemeClr val="tx1"/>
                </a:solidFill>
              </a:rPr>
              <a:t>?</a:t>
            </a:r>
            <a:endParaRPr lang="cs-CZ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cs-CZ" dirty="0">
                <a:solidFill>
                  <a:schemeClr val="tx1"/>
                </a:solidFill>
              </a:rPr>
              <a:t>➝ </a:t>
            </a:r>
            <a:r>
              <a:rPr lang="cs-CZ" dirty="0" err="1">
                <a:solidFill>
                  <a:schemeClr val="tx1"/>
                </a:solidFill>
              </a:rPr>
              <a:t>Exemples</a:t>
            </a:r>
            <a:r>
              <a:rPr lang="cs-CZ" dirty="0">
                <a:solidFill>
                  <a:schemeClr val="tx1"/>
                </a:solidFill>
              </a:rPr>
              <a:t> :</a:t>
            </a: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cs-CZ" i="1" err="1">
                <a:solidFill>
                  <a:schemeClr val="accent1"/>
                </a:solidFill>
              </a:rPr>
              <a:t>Il</a:t>
            </a:r>
            <a:r>
              <a:rPr lang="cs-CZ" i="1">
                <a:solidFill>
                  <a:schemeClr val="accent1"/>
                </a:solidFill>
              </a:rPr>
              <a:t> </a:t>
            </a:r>
            <a:r>
              <a:rPr lang="cs-CZ" i="1" smtClean="0">
                <a:solidFill>
                  <a:schemeClr val="accent1"/>
                </a:solidFill>
              </a:rPr>
              <a:t>s</a:t>
            </a:r>
            <a:r>
              <a:rPr lang="fr-CA" i="1" smtClean="0">
                <a:solidFill>
                  <a:schemeClr val="accent1"/>
                </a:solidFill>
              </a:rPr>
              <a:t>’</a:t>
            </a:r>
            <a:r>
              <a:rPr lang="cs-CZ" i="1" smtClean="0">
                <a:solidFill>
                  <a:schemeClr val="accent1"/>
                </a:solidFill>
              </a:rPr>
              <a:t>agit d'un </a:t>
            </a:r>
            <a:r>
              <a:rPr lang="cs-CZ" i="1" dirty="0" err="1">
                <a:solidFill>
                  <a:schemeClr val="accent1"/>
                </a:solidFill>
              </a:rPr>
              <a:t>article</a:t>
            </a:r>
            <a:r>
              <a:rPr lang="cs-CZ" i="1" dirty="0">
                <a:solidFill>
                  <a:schemeClr val="accent1"/>
                </a:solidFill>
              </a:rPr>
              <a:t> </a:t>
            </a:r>
            <a:r>
              <a:rPr lang="cs-CZ" i="1" err="1">
                <a:solidFill>
                  <a:schemeClr val="accent1"/>
                </a:solidFill>
              </a:rPr>
              <a:t>écrit</a:t>
            </a:r>
            <a:r>
              <a:rPr lang="cs-CZ" i="1">
                <a:solidFill>
                  <a:schemeClr val="accent1"/>
                </a:solidFill>
              </a:rPr>
              <a:t> </a:t>
            </a:r>
            <a:r>
              <a:rPr lang="cs-CZ" i="1" smtClean="0">
                <a:solidFill>
                  <a:schemeClr val="accent1"/>
                </a:solidFill>
              </a:rPr>
              <a:t>par...</a:t>
            </a:r>
            <a:r>
              <a:rPr lang="fr-CA" i="1" smtClean="0">
                <a:solidFill>
                  <a:schemeClr val="accent1"/>
                </a:solidFill>
              </a:rPr>
              <a:t> </a:t>
            </a:r>
            <a:r>
              <a:rPr lang="cs-CZ" i="1" smtClean="0">
                <a:solidFill>
                  <a:schemeClr val="accent1"/>
                </a:solidFill>
              </a:rPr>
              <a:t>dont </a:t>
            </a:r>
            <a:r>
              <a:rPr lang="cs-CZ" i="1" dirty="0" err="1">
                <a:solidFill>
                  <a:schemeClr val="accent1"/>
                </a:solidFill>
              </a:rPr>
              <a:t>le</a:t>
            </a:r>
            <a:r>
              <a:rPr lang="cs-CZ" i="1" dirty="0">
                <a:solidFill>
                  <a:schemeClr val="accent1"/>
                </a:solidFill>
              </a:rPr>
              <a:t> </a:t>
            </a:r>
            <a:r>
              <a:rPr lang="cs-CZ" i="1">
                <a:solidFill>
                  <a:schemeClr val="accent1"/>
                </a:solidFill>
              </a:rPr>
              <a:t>titre </a:t>
            </a:r>
            <a:r>
              <a:rPr lang="cs-CZ" i="1" smtClean="0">
                <a:solidFill>
                  <a:schemeClr val="accent1"/>
                </a:solidFill>
              </a:rPr>
              <a:t>est...</a:t>
            </a:r>
            <a:r>
              <a:rPr lang="fr-CA" i="1" smtClean="0">
                <a:solidFill>
                  <a:schemeClr val="accent1"/>
                </a:solidFill>
              </a:rPr>
              <a:t> </a:t>
            </a:r>
            <a:r>
              <a:rPr lang="cs-CZ" i="1" smtClean="0">
                <a:solidFill>
                  <a:schemeClr val="accent1"/>
                </a:solidFill>
              </a:rPr>
              <a:t>Il </a:t>
            </a:r>
            <a:r>
              <a:rPr lang="cs-CZ" i="1" dirty="0" err="1">
                <a:solidFill>
                  <a:schemeClr val="accent1"/>
                </a:solidFill>
              </a:rPr>
              <a:t>est</a:t>
            </a:r>
            <a:r>
              <a:rPr lang="cs-CZ" i="1" dirty="0">
                <a:solidFill>
                  <a:schemeClr val="accent1"/>
                </a:solidFill>
              </a:rPr>
              <a:t> tiré </a:t>
            </a:r>
            <a:r>
              <a:rPr lang="cs-CZ" i="1" err="1">
                <a:solidFill>
                  <a:schemeClr val="accent1"/>
                </a:solidFill>
              </a:rPr>
              <a:t>du</a:t>
            </a:r>
            <a:r>
              <a:rPr lang="cs-CZ" i="1">
                <a:solidFill>
                  <a:schemeClr val="accent1"/>
                </a:solidFill>
              </a:rPr>
              <a:t> </a:t>
            </a:r>
            <a:r>
              <a:rPr lang="cs-CZ" i="1" smtClean="0">
                <a:solidFill>
                  <a:schemeClr val="accent1"/>
                </a:solidFill>
              </a:rPr>
              <a:t>journal/du</a:t>
            </a:r>
            <a:endParaRPr lang="cs-CZ" dirty="0">
              <a:solidFill>
                <a:schemeClr val="accent1"/>
              </a:solidFill>
            </a:endParaRPr>
          </a:p>
          <a:p>
            <a:pPr marL="114300" indent="0">
              <a:buNone/>
            </a:pPr>
            <a:r>
              <a:rPr lang="cs-CZ" i="1" smtClean="0">
                <a:solidFill>
                  <a:schemeClr val="accent1"/>
                </a:solidFill>
              </a:rPr>
              <a:t>magazine/de </a:t>
            </a:r>
            <a:r>
              <a:rPr lang="cs-CZ" i="1">
                <a:solidFill>
                  <a:schemeClr val="accent1"/>
                </a:solidFill>
              </a:rPr>
              <a:t>la </a:t>
            </a:r>
            <a:r>
              <a:rPr lang="cs-CZ" i="1" smtClean="0">
                <a:solidFill>
                  <a:schemeClr val="accent1"/>
                </a:solidFill>
              </a:rPr>
              <a:t>revue/de l'hebdomadaire.... du...</a:t>
            </a:r>
            <a:r>
              <a:rPr lang="fr-CA" i="1" smtClean="0">
                <a:solidFill>
                  <a:schemeClr val="accent1"/>
                </a:solidFill>
              </a:rPr>
              <a:t> </a:t>
            </a:r>
            <a:r>
              <a:rPr lang="cs-CZ" i="1" smtClean="0">
                <a:solidFill>
                  <a:schemeClr val="accent1"/>
                </a:solidFill>
              </a:rPr>
              <a:t>20</a:t>
            </a:r>
            <a:r>
              <a:rPr lang="fr-CA" i="1" smtClean="0">
                <a:solidFill>
                  <a:schemeClr val="accent1"/>
                </a:solidFill>
              </a:rPr>
              <a:t>22</a:t>
            </a:r>
            <a:r>
              <a:rPr lang="cs-CZ" i="1" smtClean="0">
                <a:solidFill>
                  <a:schemeClr val="accent1"/>
                </a:solidFill>
              </a:rPr>
              <a:t>.</a:t>
            </a:r>
            <a:endParaRPr lang="cs-CZ" smtClean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cs-CZ" smtClean="0">
                <a:solidFill>
                  <a:schemeClr val="tx1"/>
                </a:solidFill>
              </a:rPr>
              <a:t>l</a:t>
            </a:r>
            <a:r>
              <a:rPr lang="fr-CA" smtClean="0">
                <a:solidFill>
                  <a:schemeClr val="tx1"/>
                </a:solidFill>
              </a:rPr>
              <a:t>’</a:t>
            </a:r>
            <a:r>
              <a:rPr lang="cs-CZ" smtClean="0">
                <a:solidFill>
                  <a:schemeClr val="tx1"/>
                </a:solidFill>
              </a:rPr>
              <a:t>auteur</a:t>
            </a:r>
            <a:endParaRPr lang="fr-CA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cs-CZ" smtClean="0">
                <a:solidFill>
                  <a:schemeClr val="tx1"/>
                </a:solidFill>
              </a:rPr>
              <a:t>le </a:t>
            </a:r>
            <a:r>
              <a:rPr lang="cs-CZ">
                <a:solidFill>
                  <a:schemeClr val="tx1"/>
                </a:solidFill>
              </a:rPr>
              <a:t>titre</a:t>
            </a:r>
            <a:endParaRPr lang="fr-CA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cs-CZ" smtClean="0">
                <a:solidFill>
                  <a:schemeClr val="tx1"/>
                </a:solidFill>
              </a:rPr>
              <a:t>le </a:t>
            </a:r>
            <a:r>
              <a:rPr lang="cs-CZ" dirty="0" err="1">
                <a:solidFill>
                  <a:schemeClr val="tx1"/>
                </a:solidFill>
              </a:rPr>
              <a:t>nom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du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journal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err="1">
                <a:solidFill>
                  <a:schemeClr val="tx1"/>
                </a:solidFill>
              </a:rPr>
              <a:t>du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magazine</a:t>
            </a:r>
            <a:r>
              <a:rPr lang="cs-CZ" dirty="0">
                <a:solidFill>
                  <a:schemeClr val="tx1"/>
                </a:solidFill>
              </a:rPr>
              <a:t>, de la revue, </a:t>
            </a:r>
            <a:r>
              <a:rPr lang="cs-CZ">
                <a:solidFill>
                  <a:schemeClr val="tx1"/>
                </a:solidFill>
              </a:rPr>
              <a:t>de </a:t>
            </a:r>
            <a:r>
              <a:rPr lang="cs-CZ" smtClean="0">
                <a:solidFill>
                  <a:schemeClr val="tx1"/>
                </a:solidFill>
              </a:rPr>
              <a:t>l'hebdomadaire</a:t>
            </a:r>
            <a:endParaRPr lang="fr-CA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cs-CZ" smtClean="0">
                <a:solidFill>
                  <a:schemeClr val="tx1"/>
                </a:solidFill>
              </a:rPr>
              <a:t>la date</a:t>
            </a:r>
            <a:endParaRPr lang="fr-CA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cs-CZ" smtClean="0">
                <a:solidFill>
                  <a:schemeClr val="tx1"/>
                </a:solidFill>
              </a:rPr>
              <a:t>l</a:t>
            </a:r>
            <a:r>
              <a:rPr lang="fr-CA" smtClean="0">
                <a:solidFill>
                  <a:schemeClr val="tx1"/>
                </a:solidFill>
              </a:rPr>
              <a:t>’</a:t>
            </a:r>
            <a:r>
              <a:rPr lang="cs-CZ" smtClean="0">
                <a:solidFill>
                  <a:schemeClr val="tx1"/>
                </a:solidFill>
              </a:rPr>
              <a:t>agence </a:t>
            </a:r>
            <a:r>
              <a:rPr lang="cs-CZ">
                <a:solidFill>
                  <a:schemeClr val="tx1"/>
                </a:solidFill>
              </a:rPr>
              <a:t>de </a:t>
            </a:r>
            <a:r>
              <a:rPr lang="cs-CZ" smtClean="0">
                <a:solidFill>
                  <a:schemeClr val="tx1"/>
                </a:solidFill>
              </a:rPr>
              <a:t>presse</a:t>
            </a:r>
            <a:endParaRPr lang="cs-CZ" dirty="0">
              <a:solidFill>
                <a:schemeClr val="tx1"/>
              </a:solidFill>
            </a:endParaRPr>
          </a:p>
          <a:p>
            <a:pPr marL="114300" indent="0">
              <a:buNone/>
            </a:pPr>
            <a:endParaRPr lang="cs-CZ" b="1" i="1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cs-CZ" b="1" dirty="0">
                <a:solidFill>
                  <a:schemeClr val="tx1"/>
                </a:solidFill>
              </a:rPr>
              <a:t>2 - </a:t>
            </a:r>
            <a:r>
              <a:rPr lang="cs-CZ" b="1" dirty="0" err="1">
                <a:solidFill>
                  <a:schemeClr val="tx1"/>
                </a:solidFill>
              </a:rPr>
              <a:t>Quelles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informations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err="1">
                <a:solidFill>
                  <a:schemeClr val="tx1"/>
                </a:solidFill>
              </a:rPr>
              <a:t>nous</a:t>
            </a:r>
            <a:r>
              <a:rPr lang="cs-CZ" b="1">
                <a:solidFill>
                  <a:schemeClr val="tx1"/>
                </a:solidFill>
              </a:rPr>
              <a:t> </a:t>
            </a:r>
            <a:r>
              <a:rPr lang="cs-CZ" b="1" smtClean="0">
                <a:solidFill>
                  <a:schemeClr val="tx1"/>
                </a:solidFill>
              </a:rPr>
              <a:t>donne-t-il</a:t>
            </a:r>
            <a:r>
              <a:rPr lang="fr-CA" b="1" smtClean="0">
                <a:solidFill>
                  <a:schemeClr val="tx1"/>
                </a:solidFill>
              </a:rPr>
              <a:t> </a:t>
            </a:r>
            <a:r>
              <a:rPr lang="cs-CZ" b="1" smtClean="0">
                <a:solidFill>
                  <a:schemeClr val="tx1"/>
                </a:solidFill>
              </a:rPr>
              <a:t>?</a:t>
            </a:r>
            <a:endParaRPr lang="cs-CZ" b="1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cs-CZ" dirty="0" err="1">
                <a:solidFill>
                  <a:schemeClr val="tx1"/>
                </a:solidFill>
              </a:rPr>
              <a:t>Exemples</a:t>
            </a:r>
            <a:r>
              <a:rPr lang="cs-CZ" dirty="0">
                <a:solidFill>
                  <a:schemeClr val="tx1"/>
                </a:solidFill>
              </a:rPr>
              <a:t> : </a:t>
            </a:r>
            <a:r>
              <a:rPr lang="cs-CZ" i="1" dirty="0" err="1">
                <a:solidFill>
                  <a:schemeClr val="accent1"/>
                </a:solidFill>
              </a:rPr>
              <a:t>Cet</a:t>
            </a:r>
            <a:r>
              <a:rPr lang="cs-CZ" i="1" dirty="0">
                <a:solidFill>
                  <a:schemeClr val="accent1"/>
                </a:solidFill>
              </a:rPr>
              <a:t> </a:t>
            </a:r>
            <a:r>
              <a:rPr lang="cs-CZ" i="1" dirty="0" err="1">
                <a:solidFill>
                  <a:schemeClr val="accent1"/>
                </a:solidFill>
              </a:rPr>
              <a:t>article</a:t>
            </a:r>
            <a:r>
              <a:rPr lang="cs-CZ" i="1" dirty="0">
                <a:solidFill>
                  <a:schemeClr val="accent1"/>
                </a:solidFill>
              </a:rPr>
              <a:t> </a:t>
            </a:r>
            <a:r>
              <a:rPr lang="cs-CZ" i="1" dirty="0" err="1">
                <a:solidFill>
                  <a:schemeClr val="accent1"/>
                </a:solidFill>
              </a:rPr>
              <a:t>nous</a:t>
            </a:r>
            <a:r>
              <a:rPr lang="cs-CZ" i="1" dirty="0">
                <a:solidFill>
                  <a:schemeClr val="accent1"/>
                </a:solidFill>
              </a:rPr>
              <a:t> </a:t>
            </a:r>
            <a:r>
              <a:rPr lang="cs-CZ" i="1" err="1">
                <a:solidFill>
                  <a:schemeClr val="accent1"/>
                </a:solidFill>
              </a:rPr>
              <a:t>parle</a:t>
            </a:r>
            <a:r>
              <a:rPr lang="cs-CZ" i="1">
                <a:solidFill>
                  <a:schemeClr val="accent1"/>
                </a:solidFill>
              </a:rPr>
              <a:t> </a:t>
            </a:r>
            <a:r>
              <a:rPr lang="cs-CZ" i="1" smtClean="0">
                <a:solidFill>
                  <a:schemeClr val="accent1"/>
                </a:solidFill>
              </a:rPr>
              <a:t>de...</a:t>
            </a:r>
            <a:r>
              <a:rPr lang="fr-CA" i="1" smtClean="0">
                <a:solidFill>
                  <a:schemeClr val="accent1"/>
                </a:solidFill>
              </a:rPr>
              <a:t> </a:t>
            </a:r>
            <a:r>
              <a:rPr lang="cs-CZ" i="1" smtClean="0">
                <a:solidFill>
                  <a:schemeClr val="accent1"/>
                </a:solidFill>
              </a:rPr>
              <a:t>/nous </a:t>
            </a:r>
            <a:r>
              <a:rPr lang="cs-CZ" i="1" dirty="0" err="1">
                <a:solidFill>
                  <a:schemeClr val="accent1"/>
                </a:solidFill>
              </a:rPr>
              <a:t>explique</a:t>
            </a:r>
            <a:r>
              <a:rPr lang="cs-CZ" i="1" dirty="0">
                <a:solidFill>
                  <a:schemeClr val="accent1"/>
                </a:solidFill>
              </a:rPr>
              <a:t> </a:t>
            </a:r>
            <a:r>
              <a:rPr lang="cs-CZ" i="1">
                <a:solidFill>
                  <a:schemeClr val="accent1"/>
                </a:solidFill>
              </a:rPr>
              <a:t>comment</a:t>
            </a:r>
            <a:r>
              <a:rPr lang="cs-CZ" i="1" smtClean="0">
                <a:solidFill>
                  <a:schemeClr val="accent1"/>
                </a:solidFill>
              </a:rPr>
              <a:t>...</a:t>
            </a:r>
            <a:r>
              <a:rPr lang="fr-CA" i="1" smtClean="0">
                <a:solidFill>
                  <a:schemeClr val="accent1"/>
                </a:solidFill>
              </a:rPr>
              <a:t> </a:t>
            </a:r>
            <a:r>
              <a:rPr lang="cs-CZ" i="1" smtClean="0">
                <a:solidFill>
                  <a:schemeClr val="accent1"/>
                </a:solidFill>
              </a:rPr>
              <a:t>/nous </a:t>
            </a:r>
            <a:r>
              <a:rPr lang="cs-CZ" i="1">
                <a:solidFill>
                  <a:schemeClr val="accent1"/>
                </a:solidFill>
              </a:rPr>
              <a:t>présente</a:t>
            </a:r>
            <a:r>
              <a:rPr lang="cs-CZ" i="1" smtClean="0">
                <a:solidFill>
                  <a:schemeClr val="accent1"/>
                </a:solidFill>
              </a:rPr>
              <a:t>... </a:t>
            </a:r>
            <a:r>
              <a:rPr lang="cs-CZ" i="1" dirty="0">
                <a:solidFill>
                  <a:schemeClr val="accent1"/>
                </a:solidFill>
              </a:rPr>
              <a:t>Les</a:t>
            </a:r>
            <a:endParaRPr lang="cs-CZ" dirty="0">
              <a:solidFill>
                <a:schemeClr val="accent1"/>
              </a:solidFill>
            </a:endParaRPr>
          </a:p>
          <a:p>
            <a:pPr marL="114300" indent="0">
              <a:buNone/>
            </a:pPr>
            <a:r>
              <a:rPr lang="cs-CZ" i="1" dirty="0" err="1">
                <a:solidFill>
                  <a:schemeClr val="accent1"/>
                </a:solidFill>
              </a:rPr>
              <a:t>informations</a:t>
            </a:r>
            <a:r>
              <a:rPr lang="cs-CZ" i="1" dirty="0">
                <a:solidFill>
                  <a:schemeClr val="accent1"/>
                </a:solidFill>
              </a:rPr>
              <a:t> </a:t>
            </a:r>
            <a:r>
              <a:rPr lang="cs-CZ" i="1" err="1">
                <a:solidFill>
                  <a:schemeClr val="accent1"/>
                </a:solidFill>
              </a:rPr>
              <a:t>principales</a:t>
            </a:r>
            <a:r>
              <a:rPr lang="cs-CZ" i="1">
                <a:solidFill>
                  <a:schemeClr val="accent1"/>
                </a:solidFill>
              </a:rPr>
              <a:t> </a:t>
            </a:r>
            <a:r>
              <a:rPr lang="cs-CZ" i="1" smtClean="0">
                <a:solidFill>
                  <a:schemeClr val="accent1"/>
                </a:solidFill>
              </a:rPr>
              <a:t>qu</a:t>
            </a:r>
            <a:r>
              <a:rPr lang="fr-CA" i="1" smtClean="0">
                <a:solidFill>
                  <a:schemeClr val="accent1"/>
                </a:solidFill>
              </a:rPr>
              <a:t>’il </a:t>
            </a:r>
            <a:r>
              <a:rPr lang="cs-CZ" i="1" smtClean="0">
                <a:solidFill>
                  <a:schemeClr val="accent1"/>
                </a:solidFill>
              </a:rPr>
              <a:t>nous </a:t>
            </a:r>
            <a:r>
              <a:rPr lang="cs-CZ" i="1" dirty="0" err="1">
                <a:solidFill>
                  <a:schemeClr val="accent1"/>
                </a:solidFill>
              </a:rPr>
              <a:t>donne</a:t>
            </a:r>
            <a:r>
              <a:rPr lang="cs-CZ" i="1" dirty="0">
                <a:solidFill>
                  <a:schemeClr val="accent1"/>
                </a:solidFill>
              </a:rPr>
              <a:t> </a:t>
            </a:r>
            <a:r>
              <a:rPr lang="cs-CZ" i="1" err="1">
                <a:solidFill>
                  <a:schemeClr val="accent1"/>
                </a:solidFill>
              </a:rPr>
              <a:t>sont</a:t>
            </a:r>
            <a:r>
              <a:rPr lang="cs-CZ" i="1">
                <a:solidFill>
                  <a:schemeClr val="accent1"/>
                </a:solidFill>
              </a:rPr>
              <a:t> </a:t>
            </a:r>
            <a:r>
              <a:rPr lang="cs-CZ" i="1" smtClean="0">
                <a:solidFill>
                  <a:schemeClr val="accent1"/>
                </a:solidFill>
              </a:rPr>
              <a:t>premièrement...</a:t>
            </a:r>
            <a:r>
              <a:rPr lang="fr-CA" i="1" smtClean="0">
                <a:solidFill>
                  <a:schemeClr val="accent1"/>
                </a:solidFill>
              </a:rPr>
              <a:t>, </a:t>
            </a:r>
            <a:r>
              <a:rPr lang="cs-CZ" i="1" smtClean="0">
                <a:solidFill>
                  <a:schemeClr val="accent1"/>
                </a:solidFill>
              </a:rPr>
              <a:t>deuxièmement...</a:t>
            </a:r>
            <a:r>
              <a:rPr lang="fr-CA" i="1" smtClean="0">
                <a:solidFill>
                  <a:schemeClr val="accent1"/>
                </a:solidFill>
              </a:rPr>
              <a:t>, </a:t>
            </a:r>
            <a:r>
              <a:rPr lang="cs-CZ" i="1" smtClean="0">
                <a:solidFill>
                  <a:schemeClr val="accent1"/>
                </a:solidFill>
              </a:rPr>
              <a:t>enfin</a:t>
            </a:r>
            <a:r>
              <a:rPr lang="cs-CZ" i="1" dirty="0">
                <a:solidFill>
                  <a:schemeClr val="accent1"/>
                </a:solidFill>
              </a:rPr>
              <a:t>...</a:t>
            </a:r>
            <a:endParaRPr lang="cs-CZ" dirty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cs-CZ" smtClean="0">
                <a:solidFill>
                  <a:schemeClr val="tx1"/>
                </a:solidFill>
              </a:rPr>
              <a:t>Identifiez </a:t>
            </a:r>
            <a:r>
              <a:rPr lang="cs-CZ" dirty="0" err="1">
                <a:solidFill>
                  <a:schemeClr val="tx1"/>
                </a:solidFill>
              </a:rPr>
              <a:t>le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thème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principal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>
                <a:solidFill>
                  <a:schemeClr val="tx1"/>
                </a:solidFill>
              </a:rPr>
              <a:t>de </a:t>
            </a:r>
            <a:r>
              <a:rPr lang="cs-CZ" smtClean="0">
                <a:solidFill>
                  <a:schemeClr val="tx1"/>
                </a:solidFill>
              </a:rPr>
              <a:t>l</a:t>
            </a:r>
            <a:r>
              <a:rPr lang="fr-CA" smtClean="0">
                <a:solidFill>
                  <a:schemeClr val="tx1"/>
                </a:solidFill>
              </a:rPr>
              <a:t>’</a:t>
            </a:r>
            <a:r>
              <a:rPr lang="cs-CZ" smtClean="0">
                <a:solidFill>
                  <a:schemeClr val="tx1"/>
                </a:solidFill>
              </a:rPr>
              <a:t>article </a:t>
            </a:r>
            <a:r>
              <a:rPr lang="cs-CZ" dirty="0">
                <a:solidFill>
                  <a:schemeClr val="tx1"/>
                </a:solidFill>
              </a:rPr>
              <a:t>plus </a:t>
            </a:r>
            <a:r>
              <a:rPr lang="cs-CZ" dirty="0" err="1">
                <a:solidFill>
                  <a:schemeClr val="tx1"/>
                </a:solidFill>
              </a:rPr>
              <a:t>particulièrement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dans</a:t>
            </a:r>
            <a:r>
              <a:rPr lang="cs-CZ" dirty="0">
                <a:solidFill>
                  <a:schemeClr val="tx1"/>
                </a:solidFill>
              </a:rPr>
              <a:t> la </a:t>
            </a:r>
            <a:r>
              <a:rPr lang="cs-CZ" dirty="0" err="1">
                <a:solidFill>
                  <a:schemeClr val="tx1"/>
                </a:solidFill>
              </a:rPr>
              <a:t>rubrique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err="1">
                <a:solidFill>
                  <a:schemeClr val="tx1"/>
                </a:solidFill>
              </a:rPr>
              <a:t>le</a:t>
            </a:r>
            <a:endParaRPr lang="cs-CZ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cs-CZ" dirty="0">
                <a:solidFill>
                  <a:schemeClr val="tx1"/>
                </a:solidFill>
              </a:rPr>
              <a:t>titre, </a:t>
            </a:r>
            <a:r>
              <a:rPr lang="cs-CZ" dirty="0" err="1">
                <a:solidFill>
                  <a:schemeClr val="tx1"/>
                </a:solidFill>
              </a:rPr>
              <a:t>le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chapeau</a:t>
            </a:r>
            <a:r>
              <a:rPr lang="cs-CZ" dirty="0">
                <a:solidFill>
                  <a:schemeClr val="tx1"/>
                </a:solidFill>
              </a:rPr>
              <a:t> et </a:t>
            </a:r>
            <a:r>
              <a:rPr lang="cs-CZ" dirty="0" err="1">
                <a:solidFill>
                  <a:schemeClr val="tx1"/>
                </a:solidFill>
              </a:rPr>
              <a:t>le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err="1">
                <a:solidFill>
                  <a:schemeClr val="tx1"/>
                </a:solidFill>
              </a:rPr>
              <a:t>premier</a:t>
            </a:r>
            <a:r>
              <a:rPr lang="cs-CZ">
                <a:solidFill>
                  <a:schemeClr val="tx1"/>
                </a:solidFill>
              </a:rPr>
              <a:t> </a:t>
            </a:r>
            <a:r>
              <a:rPr lang="cs-CZ" smtClean="0">
                <a:solidFill>
                  <a:schemeClr val="tx1"/>
                </a:solidFill>
              </a:rPr>
              <a:t>paragraphe</a:t>
            </a:r>
            <a:endParaRPr lang="cs-CZ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cs-CZ" smtClean="0">
                <a:solidFill>
                  <a:schemeClr val="tx1"/>
                </a:solidFill>
              </a:rPr>
              <a:t>Retrouvez </a:t>
            </a:r>
            <a:r>
              <a:rPr lang="cs-CZ" dirty="0">
                <a:solidFill>
                  <a:schemeClr val="tx1"/>
                </a:solidFill>
              </a:rPr>
              <a:t>les </a:t>
            </a:r>
            <a:r>
              <a:rPr lang="cs-CZ" dirty="0" err="1">
                <a:solidFill>
                  <a:schemeClr val="tx1"/>
                </a:solidFill>
              </a:rPr>
              <a:t>idées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principales</a:t>
            </a:r>
            <a:r>
              <a:rPr lang="cs-CZ" dirty="0">
                <a:solidFill>
                  <a:schemeClr val="tx1"/>
                </a:solidFill>
              </a:rPr>
              <a:t> et </a:t>
            </a:r>
            <a:r>
              <a:rPr lang="cs-CZ" dirty="0" err="1">
                <a:solidFill>
                  <a:schemeClr val="tx1"/>
                </a:solidFill>
              </a:rPr>
              <a:t>secondaires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dans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le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chapeau</a:t>
            </a:r>
            <a:r>
              <a:rPr lang="cs-CZ" dirty="0">
                <a:solidFill>
                  <a:schemeClr val="tx1"/>
                </a:solidFill>
              </a:rPr>
              <a:t>, les </a:t>
            </a:r>
            <a:r>
              <a:rPr lang="cs-CZ" dirty="0" err="1">
                <a:solidFill>
                  <a:schemeClr val="tx1"/>
                </a:solidFill>
              </a:rPr>
              <a:t>paragraphes</a:t>
            </a:r>
            <a:r>
              <a:rPr lang="cs-CZ" dirty="0">
                <a:solidFill>
                  <a:schemeClr val="tx1"/>
                </a:solidFill>
              </a:rPr>
              <a:t> et</a:t>
            </a:r>
          </a:p>
          <a:p>
            <a:pPr marL="114300" indent="0">
              <a:buNone/>
            </a:pPr>
            <a:r>
              <a:rPr lang="cs-CZ">
                <a:solidFill>
                  <a:schemeClr val="tx1"/>
                </a:solidFill>
              </a:rPr>
              <a:t>les </a:t>
            </a:r>
            <a:r>
              <a:rPr lang="cs-CZ" smtClean="0">
                <a:solidFill>
                  <a:schemeClr val="tx1"/>
                </a:solidFill>
              </a:rPr>
              <a:t>intertitres</a:t>
            </a:r>
            <a:endParaRPr lang="cs-CZ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cs-CZ" smtClean="0">
                <a:solidFill>
                  <a:schemeClr val="tx1"/>
                </a:solidFill>
              </a:rPr>
              <a:t>Cherchez l</a:t>
            </a:r>
            <a:r>
              <a:rPr lang="fr-CA" smtClean="0">
                <a:solidFill>
                  <a:schemeClr val="tx1"/>
                </a:solidFill>
              </a:rPr>
              <a:t>’</a:t>
            </a:r>
            <a:r>
              <a:rPr lang="cs-CZ" smtClean="0">
                <a:solidFill>
                  <a:schemeClr val="tx1"/>
                </a:solidFill>
              </a:rPr>
              <a:t>introduction </a:t>
            </a:r>
            <a:r>
              <a:rPr lang="cs-CZ" dirty="0">
                <a:solidFill>
                  <a:schemeClr val="tx1"/>
                </a:solidFill>
              </a:rPr>
              <a:t>et la </a:t>
            </a:r>
            <a:r>
              <a:rPr lang="cs-CZ" dirty="0" err="1">
                <a:solidFill>
                  <a:schemeClr val="tx1"/>
                </a:solidFill>
              </a:rPr>
              <a:t>conclusion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dans</a:t>
            </a:r>
            <a:r>
              <a:rPr lang="cs-CZ" dirty="0">
                <a:solidFill>
                  <a:schemeClr val="tx1"/>
                </a:solidFill>
              </a:rPr>
              <a:t> les </a:t>
            </a:r>
            <a:r>
              <a:rPr lang="cs-CZ" dirty="0" err="1">
                <a:solidFill>
                  <a:schemeClr val="tx1"/>
                </a:solidFill>
              </a:rPr>
              <a:t>premier</a:t>
            </a:r>
            <a:r>
              <a:rPr lang="cs-CZ" dirty="0">
                <a:solidFill>
                  <a:schemeClr val="tx1"/>
                </a:solidFill>
              </a:rPr>
              <a:t> et </a:t>
            </a:r>
            <a:r>
              <a:rPr lang="cs-CZ" err="1">
                <a:solidFill>
                  <a:schemeClr val="tx1"/>
                </a:solidFill>
              </a:rPr>
              <a:t>dernier</a:t>
            </a:r>
            <a:r>
              <a:rPr lang="cs-CZ">
                <a:solidFill>
                  <a:schemeClr val="tx1"/>
                </a:solidFill>
              </a:rPr>
              <a:t> </a:t>
            </a:r>
            <a:r>
              <a:rPr lang="cs-CZ" smtClean="0">
                <a:solidFill>
                  <a:schemeClr val="tx1"/>
                </a:solidFill>
              </a:rPr>
              <a:t>paragraphes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2477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</a:t>
            </a:r>
            <a:r>
              <a:rPr lang="en" b="1" smtClean="0"/>
              <a:t>ctualités </a:t>
            </a:r>
            <a:r>
              <a:rPr lang="en" b="1"/>
              <a:t>en français facile</a:t>
            </a:r>
            <a:endParaRPr b="1"/>
          </a:p>
        </p:txBody>
      </p:sp>
      <p:sp>
        <p:nvSpPr>
          <p:cNvPr id="140" name="Google Shape;140;p26"/>
          <p:cNvSpPr txBox="1">
            <a:spLocks noGrp="1"/>
          </p:cNvSpPr>
          <p:nvPr>
            <p:ph type="body" idx="1"/>
          </p:nvPr>
        </p:nvSpPr>
        <p:spPr>
          <a:xfrm>
            <a:off x="375900" y="1105450"/>
            <a:ext cx="8768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https://savoirs.rfi.fr/fr/apprendre-enseigner/langue-francaise/les-mots-de-lactualite</a:t>
            </a:r>
            <a:endParaRPr sz="16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https://savoirs.rfi.fr/fr/apprendre-enseigner/langue-francaise/journal-en-fran%C3%A7ais-facile</a:t>
            </a:r>
            <a:r>
              <a:rPr lang="en" sz="1600"/>
              <a:t> </a:t>
            </a:r>
            <a:endParaRPr sz="16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u="sng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http://www.tv5monde.com/emissions/</a:t>
            </a:r>
            <a:r>
              <a:rPr lang="en" sz="1600"/>
              <a:t> </a:t>
            </a:r>
            <a:endParaRPr sz="16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Le Monde</a:t>
            </a:r>
            <a:endParaRPr sz="16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France info</a:t>
            </a:r>
            <a:endParaRPr sz="16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Le Figaro</a:t>
            </a:r>
            <a:endParaRPr sz="16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...</a:t>
            </a:r>
            <a:endParaRPr sz="16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pic>
        <p:nvPicPr>
          <p:cNvPr id="141" name="Google Shape;141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2000" y="2104175"/>
            <a:ext cx="3506750" cy="210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90125" y="45931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 smtClean="0"/>
              <a:t>Klára Ležatková </a:t>
            </a:r>
            <a:r>
              <a:rPr lang="en" b="1" smtClean="0"/>
              <a:t>: </a:t>
            </a:r>
            <a:r>
              <a:rPr lang="en" b="1"/>
              <a:t>votre professeur de français</a:t>
            </a:r>
            <a:endParaRPr b="1"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90125" y="1263913"/>
            <a:ext cx="8520600" cy="37938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>
              <a:buNone/>
            </a:pPr>
            <a:r>
              <a:rPr lang="en">
                <a:solidFill>
                  <a:schemeClr val="tx1"/>
                </a:solidFill>
                <a:latin typeface="+mj-lt"/>
              </a:rPr>
              <a:t>Le courrier électronique : </a:t>
            </a:r>
            <a:r>
              <a:rPr lang="cs-CZ" sz="2150" smtClean="0">
                <a:solidFill>
                  <a:schemeClr val="tx1"/>
                </a:solidFill>
                <a:highlight>
                  <a:srgbClr val="FFFFFF"/>
                </a:highlight>
                <a:uFill>
                  <a:noFill/>
                </a:uFill>
                <a:latin typeface="+mj-lt"/>
                <a:hlinkClick r:id="rId3"/>
              </a:rPr>
              <a:t>lezatkova@mail.muni.cz</a:t>
            </a:r>
            <a:endParaRPr lang="cs-CZ" sz="2150" smtClean="0">
              <a:solidFill>
                <a:schemeClr val="tx1"/>
              </a:solidFill>
              <a:highlight>
                <a:srgbClr val="FFFFFF"/>
              </a:highlight>
              <a:uFill>
                <a:noFill/>
              </a:uFill>
              <a:latin typeface="+mj-lt"/>
            </a:endParaRPr>
          </a:p>
          <a:p>
            <a:pPr marL="0" lvl="0" indent="0">
              <a:buNone/>
            </a:pPr>
            <a:endParaRPr lang="cs-CZ" sz="2600">
              <a:solidFill>
                <a:schemeClr val="tx1"/>
              </a:solidFill>
              <a:latin typeface="+mj-lt"/>
            </a:endParaRPr>
          </a:p>
          <a:p>
            <a:pPr marL="0" lvl="0" indent="0">
              <a:lnSpc>
                <a:spcPct val="120000"/>
              </a:lnSpc>
              <a:buNone/>
            </a:pPr>
            <a:r>
              <a:rPr lang="cs-CZ" sz="2600" smtClean="0">
                <a:solidFill>
                  <a:schemeClr val="tx1"/>
                </a:solidFill>
                <a:latin typeface="+mj-lt"/>
              </a:rPr>
              <a:t>La</a:t>
            </a:r>
            <a:r>
              <a:rPr lang="en" sz="260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cs-CZ" sz="2600">
                <a:solidFill>
                  <a:schemeClr val="tx1"/>
                </a:solidFill>
                <a:latin typeface="+mj-lt"/>
              </a:rPr>
              <a:t>l</a:t>
            </a:r>
            <a:r>
              <a:rPr lang="en" sz="2600" smtClean="0">
                <a:solidFill>
                  <a:schemeClr val="tx1"/>
                </a:solidFill>
                <a:latin typeface="+mj-lt"/>
              </a:rPr>
              <a:t>icence </a:t>
            </a:r>
            <a:r>
              <a:rPr lang="en" sz="2600">
                <a:solidFill>
                  <a:schemeClr val="tx1"/>
                </a:solidFill>
                <a:latin typeface="+mj-lt"/>
              </a:rPr>
              <a:t>= </a:t>
            </a:r>
            <a:r>
              <a:rPr lang="en" sz="2600" smtClean="0">
                <a:solidFill>
                  <a:schemeClr val="tx1"/>
                </a:solidFill>
                <a:latin typeface="+mj-lt"/>
              </a:rPr>
              <a:t>Bac</a:t>
            </a:r>
            <a:r>
              <a:rPr lang="cs-CZ" sz="260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" sz="2600" smtClean="0">
                <a:solidFill>
                  <a:schemeClr val="tx1"/>
                </a:solidFill>
                <a:latin typeface="+mj-lt"/>
              </a:rPr>
              <a:t>+</a:t>
            </a:r>
            <a:r>
              <a:rPr lang="cs-CZ" sz="260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" sz="2600" smtClean="0">
                <a:solidFill>
                  <a:schemeClr val="tx1"/>
                </a:solidFill>
                <a:latin typeface="+mj-lt"/>
              </a:rPr>
              <a:t>3 </a:t>
            </a:r>
            <a:r>
              <a:rPr lang="en" sz="2600">
                <a:solidFill>
                  <a:schemeClr val="tx1"/>
                </a:solidFill>
                <a:latin typeface="+mj-lt"/>
              </a:rPr>
              <a:t>(L1, L2, L3)</a:t>
            </a:r>
            <a:endParaRPr sz="2600">
              <a:solidFill>
                <a:schemeClr val="tx1"/>
              </a:solidFill>
              <a:latin typeface="+mj-lt"/>
            </a:endParaRPr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tx1"/>
                </a:solidFill>
                <a:latin typeface="+mj-lt"/>
              </a:rPr>
              <a:t>Le </a:t>
            </a:r>
            <a:r>
              <a:rPr lang="cs-CZ" sz="2600" smtClean="0">
                <a:solidFill>
                  <a:schemeClr val="tx1"/>
                </a:solidFill>
                <a:latin typeface="+mj-lt"/>
              </a:rPr>
              <a:t>m</a:t>
            </a:r>
            <a:r>
              <a:rPr lang="en" sz="2600" smtClean="0">
                <a:solidFill>
                  <a:schemeClr val="tx1"/>
                </a:solidFill>
                <a:latin typeface="+mj-lt"/>
              </a:rPr>
              <a:t>aster </a:t>
            </a:r>
            <a:r>
              <a:rPr lang="en" sz="2600">
                <a:solidFill>
                  <a:schemeClr val="tx1"/>
                </a:solidFill>
                <a:latin typeface="+mj-lt"/>
              </a:rPr>
              <a:t>= </a:t>
            </a:r>
            <a:r>
              <a:rPr lang="en" sz="2600" smtClean="0">
                <a:solidFill>
                  <a:schemeClr val="tx1"/>
                </a:solidFill>
                <a:latin typeface="+mj-lt"/>
              </a:rPr>
              <a:t>Bac</a:t>
            </a:r>
            <a:r>
              <a:rPr lang="cs-CZ" sz="260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" sz="2600" smtClean="0">
                <a:solidFill>
                  <a:schemeClr val="tx1"/>
                </a:solidFill>
                <a:latin typeface="+mj-lt"/>
              </a:rPr>
              <a:t>+</a:t>
            </a:r>
            <a:r>
              <a:rPr lang="cs-CZ" sz="260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" sz="2600" smtClean="0">
                <a:solidFill>
                  <a:schemeClr val="tx1"/>
                </a:solidFill>
                <a:latin typeface="+mj-lt"/>
              </a:rPr>
              <a:t>5 </a:t>
            </a:r>
            <a:r>
              <a:rPr lang="en" sz="2600">
                <a:solidFill>
                  <a:schemeClr val="tx1"/>
                </a:solidFill>
                <a:latin typeface="+mj-lt"/>
              </a:rPr>
              <a:t>(M1, M2</a:t>
            </a:r>
            <a:r>
              <a:rPr lang="en" sz="2600" smtClean="0">
                <a:solidFill>
                  <a:schemeClr val="tx1"/>
                </a:solidFill>
                <a:latin typeface="+mj-lt"/>
              </a:rPr>
              <a:t>)</a:t>
            </a:r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600" smtClean="0">
                <a:solidFill>
                  <a:schemeClr val="tx1"/>
                </a:solidFill>
                <a:latin typeface="+mj-lt"/>
              </a:rPr>
              <a:t>Le doctorat</a:t>
            </a:r>
            <a:endParaRPr sz="2600">
              <a:solidFill>
                <a:schemeClr val="tx1"/>
              </a:solidFill>
              <a:latin typeface="+mj-lt"/>
            </a:endParaRPr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600" smtClean="0">
                <a:solidFill>
                  <a:schemeClr val="tx1"/>
                </a:solidFill>
                <a:latin typeface="+mj-lt"/>
              </a:rPr>
              <a:t>Un </a:t>
            </a:r>
            <a:r>
              <a:rPr lang="en" sz="2600">
                <a:solidFill>
                  <a:schemeClr val="tx1"/>
                </a:solidFill>
                <a:latin typeface="+mj-lt"/>
              </a:rPr>
              <a:t>stage Erasmus </a:t>
            </a:r>
            <a:endParaRPr lang="cs-CZ" sz="2600" smtClean="0">
              <a:solidFill>
                <a:schemeClr val="tx1"/>
              </a:solidFill>
              <a:latin typeface="+mj-lt"/>
            </a:endParaRPr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600" smtClean="0">
                <a:solidFill>
                  <a:schemeClr val="tx1"/>
                </a:solidFill>
                <a:latin typeface="+mj-lt"/>
              </a:rPr>
              <a:t>Une bourse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fr-CA" sz="2600">
                <a:solidFill>
                  <a:schemeClr val="tx1"/>
                </a:solidFill>
                <a:latin typeface="+mj-lt"/>
              </a:rPr>
              <a:t>Le m</a:t>
            </a:r>
            <a:r>
              <a:rPr lang="cs-CZ" sz="2600">
                <a:solidFill>
                  <a:schemeClr val="tx1"/>
                </a:solidFill>
                <a:latin typeface="+mj-lt"/>
              </a:rPr>
              <a:t>émoire de licence/m</a:t>
            </a:r>
            <a:r>
              <a:rPr lang="fr-CA" sz="2600">
                <a:solidFill>
                  <a:schemeClr val="tx1"/>
                </a:solidFill>
                <a:latin typeface="+mj-lt"/>
              </a:rPr>
              <a:t>aîtrise</a:t>
            </a:r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600" smtClean="0">
                <a:solidFill>
                  <a:schemeClr val="tx1"/>
                </a:solidFill>
                <a:latin typeface="+mj-lt"/>
              </a:rPr>
              <a:t>La thèse</a:t>
            </a:r>
            <a:endParaRPr sz="2600">
              <a:solidFill>
                <a:schemeClr val="tx1"/>
              </a:solidFill>
              <a:latin typeface="+mj-lt"/>
            </a:endParaRPr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fr-CA" sz="2600" smtClean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/>
              <a:t>Activité brise-glace</a:t>
            </a:r>
            <a:endParaRPr b="1"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●  Le premier mot ou phrase qui vous vient à </a:t>
            </a:r>
            <a:r>
              <a:rPr lang="en" smtClean="0">
                <a:solidFill>
                  <a:schemeClr val="dk1"/>
                </a:solidFill>
              </a:rPr>
              <a:t>l’esprit </a:t>
            </a:r>
            <a:r>
              <a:rPr lang="en">
                <a:solidFill>
                  <a:schemeClr val="dk1"/>
                </a:solidFill>
              </a:rPr>
              <a:t>quand on dit « </a:t>
            </a:r>
            <a:r>
              <a:rPr lang="en" b="1">
                <a:solidFill>
                  <a:schemeClr val="dk1"/>
                </a:solidFill>
              </a:rPr>
              <a:t>le français</a:t>
            </a:r>
            <a:r>
              <a:rPr lang="en">
                <a:solidFill>
                  <a:schemeClr val="dk1"/>
                </a:solidFill>
              </a:rPr>
              <a:t> »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●  </a:t>
            </a:r>
            <a:r>
              <a:rPr lang="en" smtClean="0">
                <a:solidFill>
                  <a:schemeClr val="dk1"/>
                </a:solidFill>
              </a:rPr>
              <a:t>Écrivez-le </a:t>
            </a:r>
            <a:r>
              <a:rPr lang="en">
                <a:solidFill>
                  <a:schemeClr val="dk1"/>
                </a:solidFill>
              </a:rPr>
              <a:t>sur un post-it.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1225" y="2111425"/>
            <a:ext cx="4781550" cy="245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/>
              <a:t>É</a:t>
            </a:r>
            <a:r>
              <a:rPr lang="en" sz="2500" b="1" smtClean="0"/>
              <a:t>chelle </a:t>
            </a:r>
            <a:r>
              <a:rPr lang="en" sz="2500" b="1"/>
              <a:t>affective : montrez votre position</a:t>
            </a:r>
            <a:endParaRPr b="1"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mtClean="0"/>
              <a:t>● </a:t>
            </a:r>
            <a:r>
              <a:rPr lang="en" smtClean="0">
                <a:solidFill>
                  <a:schemeClr val="dk1"/>
                </a:solidFill>
              </a:rPr>
              <a:t>La </a:t>
            </a:r>
            <a:r>
              <a:rPr lang="en">
                <a:solidFill>
                  <a:schemeClr val="dk1"/>
                </a:solidFill>
              </a:rPr>
              <a:t>relation avec la langue française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mtClean="0"/>
              <a:t>● </a:t>
            </a:r>
            <a:r>
              <a:rPr lang="en" smtClean="0">
                <a:solidFill>
                  <a:schemeClr val="dk1"/>
                </a:solidFill>
              </a:rPr>
              <a:t>La </a:t>
            </a:r>
            <a:r>
              <a:rPr lang="en">
                <a:solidFill>
                  <a:schemeClr val="dk1"/>
                </a:solidFill>
              </a:rPr>
              <a:t>relation avec la grammaire française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mtClean="0"/>
              <a:t>● </a:t>
            </a:r>
            <a:r>
              <a:rPr lang="en" smtClean="0">
                <a:solidFill>
                  <a:schemeClr val="dk1"/>
                </a:solidFill>
              </a:rPr>
              <a:t>La </a:t>
            </a:r>
            <a:r>
              <a:rPr lang="en">
                <a:solidFill>
                  <a:schemeClr val="dk1"/>
                </a:solidFill>
              </a:rPr>
              <a:t>motivation pour apprendre la langue française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mtClean="0"/>
              <a:t>● </a:t>
            </a:r>
            <a:r>
              <a:rPr lang="en" smtClean="0">
                <a:solidFill>
                  <a:schemeClr val="dk1"/>
                </a:solidFill>
              </a:rPr>
              <a:t>La </a:t>
            </a:r>
            <a:r>
              <a:rPr lang="en">
                <a:solidFill>
                  <a:schemeClr val="dk1"/>
                </a:solidFill>
              </a:rPr>
              <a:t>peur de parler en français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mtClean="0"/>
              <a:t>● </a:t>
            </a:r>
            <a:r>
              <a:rPr lang="en" smtClean="0">
                <a:solidFill>
                  <a:schemeClr val="dk1"/>
                </a:solidFill>
              </a:rPr>
              <a:t>L’envie </a:t>
            </a:r>
            <a:r>
              <a:rPr lang="en">
                <a:solidFill>
                  <a:schemeClr val="dk1"/>
                </a:solidFill>
              </a:rPr>
              <a:t>de partir dans un pays francophone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mtClean="0"/>
              <a:t>● </a:t>
            </a:r>
            <a:r>
              <a:rPr lang="en" smtClean="0">
                <a:solidFill>
                  <a:schemeClr val="dk1"/>
                </a:solidFill>
              </a:rPr>
              <a:t>Stromae </a:t>
            </a:r>
            <a:r>
              <a:rPr lang="en">
                <a:solidFill>
                  <a:schemeClr val="dk1"/>
                </a:solidFill>
              </a:rPr>
              <a:t>(il est belge)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mtClean="0"/>
              <a:t>● </a:t>
            </a:r>
            <a:r>
              <a:rPr lang="en" smtClean="0">
                <a:solidFill>
                  <a:schemeClr val="dk1"/>
                </a:solidFill>
              </a:rPr>
              <a:t>Edith </a:t>
            </a:r>
            <a:r>
              <a:rPr lang="en">
                <a:solidFill>
                  <a:schemeClr val="dk1"/>
                </a:solidFill>
              </a:rPr>
              <a:t>Piaf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mtClean="0"/>
              <a:t>● </a:t>
            </a:r>
            <a:r>
              <a:rPr lang="en" smtClean="0">
                <a:solidFill>
                  <a:schemeClr val="dk1"/>
                </a:solidFill>
              </a:rPr>
              <a:t>…à </a:t>
            </a:r>
            <a:r>
              <a:rPr lang="en">
                <a:solidFill>
                  <a:schemeClr val="dk1"/>
                </a:solidFill>
              </a:rPr>
              <a:t>vous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0475" y="1017726"/>
            <a:ext cx="3094151" cy="3306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smtClean="0"/>
              <a:t>Points communs</a:t>
            </a:r>
            <a:endParaRPr sz="2500" b="1"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</a:rPr>
              <a:t>P</a:t>
            </a:r>
            <a:r>
              <a:rPr lang="en" sz="2000" smtClean="0">
                <a:solidFill>
                  <a:schemeClr val="dk1"/>
                </a:solidFill>
              </a:rPr>
              <a:t>arlez </a:t>
            </a:r>
            <a:r>
              <a:rPr lang="en" sz="2000" dirty="0">
                <a:solidFill>
                  <a:schemeClr val="dk1"/>
                </a:solidFill>
              </a:rPr>
              <a:t>de vos passe-temps préférés, de vos passions.</a:t>
            </a:r>
            <a:endParaRPr sz="20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dirty="0">
                <a:solidFill>
                  <a:schemeClr val="dk1"/>
                </a:solidFill>
              </a:rPr>
              <a:t>Essayez de trouver le plus de points communs avec vo</a:t>
            </a:r>
            <a:r>
              <a:rPr lang="cs-CZ" sz="2000">
                <a:solidFill>
                  <a:schemeClr val="dk1"/>
                </a:solidFill>
              </a:rPr>
              <a:t>s</a:t>
            </a:r>
            <a:r>
              <a:rPr lang="en" sz="2000">
                <a:solidFill>
                  <a:schemeClr val="dk1"/>
                </a:solidFill>
              </a:rPr>
              <a:t> </a:t>
            </a:r>
            <a:r>
              <a:rPr lang="en" sz="2000" smtClean="0">
                <a:solidFill>
                  <a:schemeClr val="dk1"/>
                </a:solidFill>
              </a:rPr>
              <a:t>collègues.</a:t>
            </a:r>
            <a:endParaRPr sz="20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2000" dirty="0">
                <a:solidFill>
                  <a:schemeClr val="dk1"/>
                </a:solidFill>
              </a:rPr>
              <a:t>É</a:t>
            </a:r>
            <a:r>
              <a:rPr lang="en" sz="2000" smtClean="0">
                <a:solidFill>
                  <a:schemeClr val="dk1"/>
                </a:solidFill>
              </a:rPr>
              <a:t>crivez-les</a:t>
            </a:r>
            <a:r>
              <a:rPr lang="cs-CZ" sz="2000" smtClean="0">
                <a:solidFill>
                  <a:schemeClr val="dk1"/>
                </a:solidFill>
              </a:rPr>
              <a:t> </a:t>
            </a:r>
            <a:r>
              <a:rPr lang="cs-CZ" sz="2000" dirty="0" err="1">
                <a:solidFill>
                  <a:schemeClr val="dk1"/>
                </a:solidFill>
              </a:rPr>
              <a:t>sur</a:t>
            </a:r>
            <a:r>
              <a:rPr lang="cs-CZ" sz="2000" dirty="0">
                <a:solidFill>
                  <a:schemeClr val="dk1"/>
                </a:solidFill>
              </a:rPr>
              <a:t> </a:t>
            </a:r>
            <a:r>
              <a:rPr lang="cs-CZ" sz="2000" dirty="0" err="1">
                <a:solidFill>
                  <a:schemeClr val="dk1"/>
                </a:solidFill>
              </a:rPr>
              <a:t>un</a:t>
            </a:r>
            <a:r>
              <a:rPr lang="cs-CZ" sz="2000" dirty="0">
                <a:solidFill>
                  <a:schemeClr val="dk1"/>
                </a:solidFill>
              </a:rPr>
              <a:t> </a:t>
            </a:r>
            <a:r>
              <a:rPr lang="cs-CZ" sz="2000" dirty="0" err="1">
                <a:solidFill>
                  <a:schemeClr val="dk1"/>
                </a:solidFill>
              </a:rPr>
              <a:t>papier</a:t>
            </a:r>
            <a:r>
              <a:rPr lang="en" sz="2000" dirty="0">
                <a:solidFill>
                  <a:schemeClr val="dk1"/>
                </a:solidFill>
              </a:rPr>
              <a:t>. </a:t>
            </a:r>
            <a:endParaRPr sz="20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3277" y="2571750"/>
            <a:ext cx="2457450" cy="239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675200" cy="129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/>
              <a:t>Racontez au </a:t>
            </a:r>
            <a:r>
              <a:rPr lang="en" sz="2500" b="1" smtClean="0"/>
              <a:t>passé</a:t>
            </a:r>
            <a:br>
              <a:rPr lang="en" sz="2500" b="1" smtClean="0"/>
            </a:br>
            <a:r>
              <a:rPr lang="en" sz="2500" b="1" smtClean="0"/>
              <a:t>la </a:t>
            </a:r>
            <a:r>
              <a:rPr lang="en" sz="2500" b="1"/>
              <a:t>meilleure </a:t>
            </a:r>
            <a:r>
              <a:rPr lang="en" sz="2500" b="1" smtClean="0"/>
              <a:t>journée</a:t>
            </a:r>
            <a:br>
              <a:rPr lang="en" sz="2500" b="1" smtClean="0"/>
            </a:br>
            <a:r>
              <a:rPr lang="en" sz="2500" b="1" smtClean="0"/>
              <a:t>de </a:t>
            </a:r>
            <a:r>
              <a:rPr lang="en" sz="2500" b="1"/>
              <a:t>vos </a:t>
            </a:r>
            <a:r>
              <a:rPr lang="en" sz="2500" b="1" smtClean="0"/>
              <a:t>vacances</a:t>
            </a:r>
            <a:endParaRPr sz="2500" b="1"/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1"/>
          </p:nvPr>
        </p:nvSpPr>
        <p:spPr>
          <a:xfrm>
            <a:off x="311700" y="1835750"/>
            <a:ext cx="8520600" cy="27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tx1"/>
                </a:solidFill>
              </a:rPr>
              <a:t>Vous avez 5 min. pour la préparation.</a:t>
            </a:r>
            <a:endParaRPr>
              <a:solidFill>
                <a:schemeClr val="tx1"/>
              </a:solidFill>
            </a:endParaRPr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0468" y="78425"/>
            <a:ext cx="359026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</a:t>
            </a:r>
            <a:r>
              <a:rPr lang="en" b="1" smtClean="0"/>
              <a:t>ontenu </a:t>
            </a:r>
            <a:r>
              <a:rPr lang="en" b="1"/>
              <a:t>du cours, niveau souhaité atteint </a:t>
            </a:r>
            <a:r>
              <a:rPr lang="en" b="1" smtClean="0"/>
              <a:t>B1</a:t>
            </a:r>
            <a:endParaRPr b="1"/>
          </a:p>
        </p:txBody>
      </p:sp>
      <p:sp>
        <p:nvSpPr>
          <p:cNvPr id="98" name="Google Shape;98;p19"/>
          <p:cNvSpPr txBox="1">
            <a:spLocks noGrp="1"/>
          </p:cNvSpPr>
          <p:nvPr>
            <p:ph type="body" idx="1"/>
          </p:nvPr>
        </p:nvSpPr>
        <p:spPr>
          <a:xfrm>
            <a:off x="311700" y="1152474"/>
            <a:ext cx="8520600" cy="3705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>
                <a:solidFill>
                  <a:schemeClr val="tx1"/>
                </a:solidFill>
                <a:latin typeface="+mj-lt"/>
              </a:rPr>
              <a:t>La compréhension orale </a:t>
            </a:r>
            <a:r>
              <a:rPr lang="en" smtClean="0">
                <a:solidFill>
                  <a:schemeClr val="tx1"/>
                </a:solidFill>
                <a:latin typeface="+mj-lt"/>
              </a:rPr>
              <a:t>(les actualités</a:t>
            </a:r>
            <a:r>
              <a:rPr lang="en">
                <a:solidFill>
                  <a:schemeClr val="tx1"/>
                </a:solidFill>
                <a:latin typeface="+mj-lt"/>
              </a:rPr>
              <a:t>, les vidéos, les exercices </a:t>
            </a:r>
            <a:r>
              <a:rPr lang="en" smtClean="0">
                <a:solidFill>
                  <a:schemeClr val="tx1"/>
                </a:solidFill>
                <a:latin typeface="+mj-lt"/>
              </a:rPr>
              <a:t>d'écoute</a:t>
            </a:r>
            <a:r>
              <a:rPr lang="en">
                <a:solidFill>
                  <a:schemeClr val="tx1"/>
                </a:solidFill>
                <a:latin typeface="+mj-lt"/>
              </a:rPr>
              <a:t>)</a:t>
            </a:r>
            <a:endParaRPr>
              <a:solidFill>
                <a:schemeClr val="tx1"/>
              </a:solidFill>
              <a:latin typeface="+mj-l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>
                <a:solidFill>
                  <a:schemeClr val="tx1"/>
                </a:solidFill>
                <a:latin typeface="+mj-lt"/>
              </a:rPr>
              <a:t>La compréhension des écrits (les actualités, les textes )</a:t>
            </a:r>
            <a:endParaRPr>
              <a:solidFill>
                <a:schemeClr val="tx1"/>
              </a:solidFill>
              <a:latin typeface="+mj-l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mtClean="0">
                <a:solidFill>
                  <a:schemeClr val="tx1"/>
                </a:solidFill>
                <a:latin typeface="+mj-lt"/>
              </a:rPr>
              <a:t>L’expression </a:t>
            </a:r>
            <a:r>
              <a:rPr lang="en">
                <a:solidFill>
                  <a:schemeClr val="tx1"/>
                </a:solidFill>
                <a:latin typeface="+mj-lt"/>
              </a:rPr>
              <a:t>orale </a:t>
            </a:r>
            <a:r>
              <a:rPr lang="en" smtClean="0">
                <a:solidFill>
                  <a:schemeClr val="tx1"/>
                </a:solidFill>
                <a:latin typeface="+mj-lt"/>
              </a:rPr>
              <a:t>(la présentation </a:t>
            </a:r>
            <a:r>
              <a:rPr lang="en">
                <a:solidFill>
                  <a:schemeClr val="tx1"/>
                </a:solidFill>
                <a:latin typeface="+mj-lt"/>
              </a:rPr>
              <a:t>des actualités, un exposé, les débats)</a:t>
            </a:r>
            <a:endParaRPr>
              <a:solidFill>
                <a:schemeClr val="tx1"/>
              </a:solidFill>
              <a:latin typeface="+mj-l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mtClean="0">
                <a:solidFill>
                  <a:schemeClr val="tx1"/>
                </a:solidFill>
                <a:latin typeface="+mj-lt"/>
              </a:rPr>
              <a:t>L’expression </a:t>
            </a:r>
            <a:r>
              <a:rPr lang="en">
                <a:solidFill>
                  <a:schemeClr val="tx1"/>
                </a:solidFill>
                <a:latin typeface="+mj-lt"/>
              </a:rPr>
              <a:t>écrite </a:t>
            </a:r>
            <a:r>
              <a:rPr lang="en" smtClean="0">
                <a:solidFill>
                  <a:schemeClr val="tx1"/>
                </a:solidFill>
                <a:latin typeface="+mj-lt"/>
              </a:rPr>
              <a:t>(le CV</a:t>
            </a:r>
            <a:r>
              <a:rPr lang="en">
                <a:solidFill>
                  <a:schemeClr val="tx1"/>
                </a:solidFill>
                <a:latin typeface="+mj-lt"/>
              </a:rPr>
              <a:t>, </a:t>
            </a:r>
            <a:r>
              <a:rPr lang="en" smtClean="0">
                <a:solidFill>
                  <a:schemeClr val="tx1"/>
                </a:solidFill>
                <a:latin typeface="+mj-lt"/>
              </a:rPr>
              <a:t>la lettre </a:t>
            </a:r>
            <a:r>
              <a:rPr lang="en">
                <a:solidFill>
                  <a:schemeClr val="tx1"/>
                </a:solidFill>
                <a:latin typeface="+mj-lt"/>
              </a:rPr>
              <a:t>de motivation, les réactions écrites)</a:t>
            </a:r>
            <a:endParaRPr>
              <a:solidFill>
                <a:schemeClr val="tx1"/>
              </a:solidFill>
              <a:latin typeface="+mj-l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lang="en" b="1" smtClean="0">
              <a:solidFill>
                <a:schemeClr val="tx1"/>
              </a:solidFill>
              <a:latin typeface="+mj-l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 smtClean="0">
                <a:solidFill>
                  <a:schemeClr val="tx1"/>
                </a:solidFill>
                <a:latin typeface="+mj-lt"/>
              </a:rPr>
              <a:t>Niveau </a:t>
            </a:r>
            <a:r>
              <a:rPr lang="en" b="1">
                <a:solidFill>
                  <a:schemeClr val="tx1"/>
                </a:solidFill>
                <a:latin typeface="+mj-lt"/>
              </a:rPr>
              <a:t>B1</a:t>
            </a:r>
            <a:endParaRPr b="1">
              <a:solidFill>
                <a:schemeClr val="tx1"/>
              </a:solidFill>
              <a:latin typeface="+mj-lt"/>
            </a:endParaRPr>
          </a:p>
          <a:p>
            <a:pPr marL="0" lvl="0" indent="0" algn="just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700">
                <a:solidFill>
                  <a:srgbClr val="333333"/>
                </a:solidFill>
                <a:highlight>
                  <a:srgbClr val="FFFFFF"/>
                </a:highlight>
                <a:latin typeface="+mj-lt"/>
                <a:ea typeface="Trebuchet MS"/>
                <a:cs typeface="Trebuchet MS"/>
                <a:sym typeface="Trebuchet MS"/>
              </a:rPr>
              <a:t>Relativement courants, les niveaux de langue B1 correspondent au niveau des hôtesses de </a:t>
            </a:r>
            <a:r>
              <a:rPr lang="en" sz="1700" smtClean="0">
                <a:solidFill>
                  <a:srgbClr val="333333"/>
                </a:solidFill>
                <a:highlight>
                  <a:srgbClr val="FFFFFF"/>
                </a:highlight>
                <a:latin typeface="+mj-lt"/>
                <a:ea typeface="Trebuchet MS"/>
                <a:cs typeface="Trebuchet MS"/>
                <a:sym typeface="Trebuchet MS"/>
              </a:rPr>
              <a:t>l’air</a:t>
            </a:r>
            <a:r>
              <a:rPr lang="en" sz="1700">
                <a:solidFill>
                  <a:srgbClr val="333333"/>
                </a:solidFill>
                <a:highlight>
                  <a:srgbClr val="FFFFFF"/>
                </a:highlight>
                <a:latin typeface="+mj-lt"/>
                <a:ea typeface="Trebuchet MS"/>
                <a:cs typeface="Trebuchet MS"/>
                <a:sym typeface="Trebuchet MS"/>
              </a:rPr>
              <a:t>, des guides touristiques, des réceptionnistes </a:t>
            </a:r>
            <a:r>
              <a:rPr lang="en" sz="1700" smtClean="0">
                <a:solidFill>
                  <a:srgbClr val="333333"/>
                </a:solidFill>
                <a:highlight>
                  <a:srgbClr val="FFFFFF"/>
                </a:highlight>
                <a:latin typeface="+mj-lt"/>
                <a:ea typeface="Trebuchet MS"/>
                <a:cs typeface="Trebuchet MS"/>
                <a:sym typeface="Trebuchet MS"/>
              </a:rPr>
              <a:t>d’hôtel </a:t>
            </a:r>
            <a:r>
              <a:rPr lang="en" sz="1700">
                <a:solidFill>
                  <a:srgbClr val="333333"/>
                </a:solidFill>
                <a:highlight>
                  <a:srgbClr val="FFFFFF"/>
                </a:highlight>
                <a:latin typeface="+mj-lt"/>
                <a:ea typeface="Trebuchet MS"/>
                <a:cs typeface="Trebuchet MS"/>
                <a:sym typeface="Trebuchet MS"/>
              </a:rPr>
              <a:t>dans de nombreux pays. Le niveau B1 est le 3</a:t>
            </a:r>
            <a:r>
              <a:rPr lang="en" sz="1700" baseline="30000">
                <a:solidFill>
                  <a:srgbClr val="333333"/>
                </a:solidFill>
                <a:highlight>
                  <a:srgbClr val="FFFFFF"/>
                </a:highlight>
                <a:latin typeface="+mj-lt"/>
                <a:ea typeface="Trebuchet MS"/>
                <a:cs typeface="Trebuchet MS"/>
                <a:sym typeface="Trebuchet MS"/>
              </a:rPr>
              <a:t>ème</a:t>
            </a:r>
            <a:r>
              <a:rPr lang="en" sz="1700">
                <a:solidFill>
                  <a:srgbClr val="333333"/>
                </a:solidFill>
                <a:highlight>
                  <a:srgbClr val="FFFFFF"/>
                </a:highlight>
                <a:latin typeface="+mj-lt"/>
                <a:ea typeface="Trebuchet MS"/>
                <a:cs typeface="Trebuchet MS"/>
                <a:sym typeface="Trebuchet MS"/>
              </a:rPr>
              <a:t> niveau </a:t>
            </a:r>
            <a:r>
              <a:rPr lang="en" sz="1700" b="1" smtClean="0">
                <a:solidFill>
                  <a:srgbClr val="294273"/>
                </a:solidFill>
                <a:highlight>
                  <a:srgbClr val="FFFFFF"/>
                </a:highlight>
                <a:uFill>
                  <a:noFill/>
                </a:uFill>
                <a:latin typeface="+mj-lt"/>
                <a:ea typeface="Trebuchet MS"/>
                <a:cs typeface="Trebuchet MS"/>
                <a:sym typeface="Trebuchet MS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l'échelle </a:t>
            </a:r>
            <a:r>
              <a:rPr lang="en" sz="1700" b="1">
                <a:solidFill>
                  <a:srgbClr val="294273"/>
                </a:solidFill>
                <a:highlight>
                  <a:srgbClr val="FFFFFF"/>
                </a:highlight>
                <a:uFill>
                  <a:noFill/>
                </a:uFill>
                <a:latin typeface="+mj-lt"/>
                <a:ea typeface="Trebuchet MS"/>
                <a:cs typeface="Trebuchet MS"/>
                <a:sym typeface="Trebuchet MS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européenne (CECRL</a:t>
            </a:r>
            <a:r>
              <a:rPr lang="en" sz="1700" b="1" smtClean="0">
                <a:solidFill>
                  <a:srgbClr val="294273"/>
                </a:solidFill>
                <a:highlight>
                  <a:srgbClr val="FFFFFF"/>
                </a:highlight>
                <a:uFill>
                  <a:noFill/>
                </a:uFill>
                <a:latin typeface="+mj-lt"/>
                <a:ea typeface="Trebuchet MS"/>
                <a:cs typeface="Trebuchet MS"/>
                <a:sym typeface="Trebuchet MS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)</a:t>
            </a:r>
            <a:r>
              <a:rPr lang="en" sz="1700" smtClean="0">
                <a:solidFill>
                  <a:srgbClr val="333333"/>
                </a:solidFill>
                <a:highlight>
                  <a:srgbClr val="FFFFFF"/>
                </a:highlight>
                <a:latin typeface="+mj-lt"/>
                <a:ea typeface="Trebuchet MS"/>
                <a:cs typeface="Trebuchet MS"/>
                <a:sym typeface="Trebuchet MS"/>
              </a:rPr>
              <a:t>.       À </a:t>
            </a:r>
            <a:r>
              <a:rPr lang="en" sz="1700">
                <a:solidFill>
                  <a:srgbClr val="333333"/>
                </a:solidFill>
                <a:highlight>
                  <a:srgbClr val="FFFFFF"/>
                </a:highlight>
                <a:latin typeface="+mj-lt"/>
                <a:ea typeface="Trebuchet MS"/>
                <a:cs typeface="Trebuchet MS"/>
                <a:sym typeface="Trebuchet MS"/>
              </a:rPr>
              <a:t>ce niveau, on est appelé </a:t>
            </a:r>
            <a:r>
              <a:rPr lang="fr-CA" sz="1700" b="1" smtClean="0">
                <a:solidFill>
                  <a:srgbClr val="333333"/>
                </a:solidFill>
                <a:highlight>
                  <a:srgbClr val="FFFFFF"/>
                </a:highlight>
                <a:latin typeface="+mj-lt"/>
                <a:ea typeface="Trebuchet MS"/>
                <a:cs typeface="Trebuchet MS"/>
                <a:sym typeface="Trebuchet MS"/>
              </a:rPr>
              <a:t>« </a:t>
            </a:r>
            <a:r>
              <a:rPr lang="en" sz="1700" b="1" smtClean="0">
                <a:solidFill>
                  <a:srgbClr val="333333"/>
                </a:solidFill>
                <a:highlight>
                  <a:srgbClr val="FFFFFF"/>
                </a:highlight>
                <a:latin typeface="+mj-lt"/>
                <a:ea typeface="Trebuchet MS"/>
                <a:cs typeface="Trebuchet MS"/>
                <a:sym typeface="Trebuchet MS"/>
              </a:rPr>
              <a:t>utilisateur </a:t>
            </a:r>
            <a:r>
              <a:rPr lang="en" sz="1700" b="1">
                <a:solidFill>
                  <a:srgbClr val="333333"/>
                </a:solidFill>
                <a:highlight>
                  <a:srgbClr val="FFFFFF"/>
                </a:highlight>
                <a:latin typeface="+mj-lt"/>
                <a:ea typeface="Trebuchet MS"/>
                <a:cs typeface="Trebuchet MS"/>
                <a:sym typeface="Trebuchet MS"/>
              </a:rPr>
              <a:t>indépendant de la </a:t>
            </a:r>
            <a:r>
              <a:rPr lang="en" sz="1700" b="1" smtClean="0">
                <a:solidFill>
                  <a:srgbClr val="333333"/>
                </a:solidFill>
                <a:highlight>
                  <a:srgbClr val="FFFFFF"/>
                </a:highlight>
                <a:latin typeface="+mj-lt"/>
                <a:ea typeface="Trebuchet MS"/>
                <a:cs typeface="Trebuchet MS"/>
                <a:sym typeface="Trebuchet MS"/>
              </a:rPr>
              <a:t>langue</a:t>
            </a:r>
            <a:r>
              <a:rPr lang="fr-CA" sz="1700" b="1" smtClean="0">
                <a:solidFill>
                  <a:srgbClr val="333333"/>
                </a:solidFill>
                <a:highlight>
                  <a:srgbClr val="FFFFFF"/>
                </a:highlight>
                <a:latin typeface="+mj-lt"/>
                <a:ea typeface="Trebuchet MS"/>
                <a:cs typeface="Trebuchet MS"/>
                <a:sym typeface="Trebuchet MS"/>
              </a:rPr>
              <a:t> »</a:t>
            </a:r>
            <a:r>
              <a:rPr lang="en" sz="1700" smtClean="0">
                <a:solidFill>
                  <a:srgbClr val="333333"/>
                </a:solidFill>
                <a:highlight>
                  <a:srgbClr val="FFFFFF"/>
                </a:highlight>
                <a:latin typeface="+mj-lt"/>
                <a:ea typeface="Trebuchet MS"/>
                <a:cs typeface="Trebuchet MS"/>
                <a:sym typeface="Trebuchet MS"/>
              </a:rPr>
              <a:t>.</a:t>
            </a:r>
            <a:endParaRPr sz="2600">
              <a:latin typeface="+mj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tx1"/>
                </a:solidFill>
                <a:highlight>
                  <a:srgbClr val="FFFFFF"/>
                </a:highlight>
                <a:hlinkClick r:id="rId3"/>
              </a:rPr>
              <a:t>Niveau </a:t>
            </a:r>
            <a:r>
              <a:rPr lang="en" sz="2500" b="1" smtClean="0">
                <a:solidFill>
                  <a:schemeClr val="tx1"/>
                </a:solidFill>
                <a:highlight>
                  <a:srgbClr val="FFFFFF"/>
                </a:highlight>
                <a:hlinkClick r:id="rId3"/>
              </a:rPr>
              <a:t>B1 : </a:t>
            </a:r>
            <a:r>
              <a:rPr lang="en" sz="2500" b="1">
                <a:solidFill>
                  <a:schemeClr val="tx1"/>
                </a:solidFill>
                <a:highlight>
                  <a:srgbClr val="FFFFFF"/>
                </a:highlight>
                <a:hlinkClick r:id="rId3"/>
              </a:rPr>
              <a:t>Utilisateur indépendant de la langue</a:t>
            </a:r>
            <a:endParaRPr sz="3800">
              <a:solidFill>
                <a:schemeClr val="tx1"/>
              </a:solidFill>
            </a:endParaRPr>
          </a:p>
        </p:txBody>
      </p:sp>
      <p:sp>
        <p:nvSpPr>
          <p:cNvPr id="104" name="Google Shape;104;p20"/>
          <p:cNvSpPr txBox="1">
            <a:spLocks noGrp="1"/>
          </p:cNvSpPr>
          <p:nvPr>
            <p:ph type="body" idx="1"/>
          </p:nvPr>
        </p:nvSpPr>
        <p:spPr>
          <a:xfrm>
            <a:off x="390100" y="1152475"/>
            <a:ext cx="8520600" cy="367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282828"/>
                </a:solidFill>
                <a:highlight>
                  <a:srgbClr val="FFFFFF"/>
                </a:highlight>
                <a:latin typeface="+mj-lt"/>
              </a:rPr>
              <a:t>Peut comprendre </a:t>
            </a:r>
            <a:r>
              <a:rPr lang="en" sz="2000" b="1">
                <a:solidFill>
                  <a:srgbClr val="282828"/>
                </a:solidFill>
                <a:highlight>
                  <a:srgbClr val="FFFFFF"/>
                </a:highlight>
                <a:latin typeface="Arial (Nadpisy)"/>
              </a:rPr>
              <a:t>les points essentiels quand un langage clair et standard est utilisé</a:t>
            </a:r>
            <a:r>
              <a:rPr lang="en" sz="2000">
                <a:solidFill>
                  <a:srgbClr val="282828"/>
                </a:solidFill>
                <a:highlight>
                  <a:srgbClr val="FFFFFF"/>
                </a:highlight>
                <a:latin typeface="Arial (Nadpisy)"/>
              </a:rPr>
              <a:t> et </a:t>
            </a:r>
            <a:r>
              <a:rPr lang="en" sz="2000" smtClean="0">
                <a:solidFill>
                  <a:srgbClr val="282828"/>
                </a:solidFill>
                <a:highlight>
                  <a:srgbClr val="FFFFFF"/>
                </a:highlight>
                <a:latin typeface="Arial (Nadpisy)"/>
              </a:rPr>
              <a:t>s’il s'agit </a:t>
            </a:r>
            <a:r>
              <a:rPr lang="en" sz="2000">
                <a:solidFill>
                  <a:srgbClr val="282828"/>
                </a:solidFill>
                <a:highlight>
                  <a:srgbClr val="FFFFFF"/>
                </a:highlight>
                <a:latin typeface="Arial (Nadpisy)"/>
              </a:rPr>
              <a:t>de choses familières dans le travail, à </a:t>
            </a:r>
            <a:r>
              <a:rPr lang="en" sz="2000" smtClean="0">
                <a:solidFill>
                  <a:srgbClr val="282828"/>
                </a:solidFill>
                <a:highlight>
                  <a:srgbClr val="FFFFFF"/>
                </a:highlight>
                <a:latin typeface="Arial (Nadpisy)"/>
              </a:rPr>
              <a:t>l’école</a:t>
            </a:r>
            <a:r>
              <a:rPr lang="en" sz="2000">
                <a:solidFill>
                  <a:srgbClr val="282828"/>
                </a:solidFill>
                <a:highlight>
                  <a:srgbClr val="FFFFFF"/>
                </a:highlight>
                <a:latin typeface="Arial (Nadpisy)"/>
              </a:rPr>
              <a:t>, dans les loisirs, etc. </a:t>
            </a:r>
            <a:r>
              <a:rPr lang="en" sz="2000" b="1">
                <a:solidFill>
                  <a:srgbClr val="282828"/>
                </a:solidFill>
                <a:highlight>
                  <a:srgbClr val="FFFFFF"/>
                </a:highlight>
                <a:latin typeface="Arial (Nadpisy)"/>
              </a:rPr>
              <a:t>Peut se débrouiller dans la plupart des situations rencontrées en voyage</a:t>
            </a:r>
            <a:r>
              <a:rPr lang="en" sz="2000">
                <a:solidFill>
                  <a:srgbClr val="282828"/>
                </a:solidFill>
                <a:highlight>
                  <a:srgbClr val="FFFFFF"/>
                </a:highlight>
                <a:latin typeface="Arial (Nadpisy)"/>
              </a:rPr>
              <a:t> dans une région où la langue cible est parlée. </a:t>
            </a:r>
            <a:r>
              <a:rPr lang="en" sz="2000" b="1">
                <a:solidFill>
                  <a:srgbClr val="282828"/>
                </a:solidFill>
                <a:highlight>
                  <a:srgbClr val="FFFFFF"/>
                </a:highlight>
                <a:latin typeface="Arial (Nadpisy)"/>
              </a:rPr>
              <a:t>Peut produire un discours simple et cohérent sur des sujets familiers </a:t>
            </a:r>
            <a:r>
              <a:rPr lang="en" sz="2000">
                <a:solidFill>
                  <a:srgbClr val="282828"/>
                </a:solidFill>
                <a:highlight>
                  <a:srgbClr val="FFFFFF"/>
                </a:highlight>
                <a:latin typeface="Arial (Nadpisy)"/>
              </a:rPr>
              <a:t>et dans ses domaines </a:t>
            </a:r>
            <a:r>
              <a:rPr lang="en" sz="2000" smtClean="0">
                <a:solidFill>
                  <a:srgbClr val="282828"/>
                </a:solidFill>
                <a:highlight>
                  <a:srgbClr val="FFFFFF"/>
                </a:highlight>
                <a:latin typeface="Arial (Nadpisy)"/>
              </a:rPr>
              <a:t>d’intérêt</a:t>
            </a:r>
            <a:r>
              <a:rPr lang="en" sz="2000">
                <a:solidFill>
                  <a:srgbClr val="282828"/>
                </a:solidFill>
                <a:highlight>
                  <a:srgbClr val="FFFFFF"/>
                </a:highlight>
                <a:latin typeface="Arial (Nadpisy)"/>
              </a:rPr>
              <a:t>. </a:t>
            </a:r>
            <a:r>
              <a:rPr lang="en" sz="2000" b="1">
                <a:solidFill>
                  <a:srgbClr val="282828"/>
                </a:solidFill>
                <a:highlight>
                  <a:srgbClr val="FFFFFF"/>
                </a:highlight>
                <a:latin typeface="Arial (Nadpisy)"/>
              </a:rPr>
              <a:t>Peut raconter un événement, une expérience ou un rêve</a:t>
            </a:r>
            <a:r>
              <a:rPr lang="en" sz="2000">
                <a:solidFill>
                  <a:srgbClr val="282828"/>
                </a:solidFill>
                <a:highlight>
                  <a:srgbClr val="FFFFFF"/>
                </a:highlight>
                <a:latin typeface="Arial (Nadpisy)"/>
              </a:rPr>
              <a:t>, décrire un espoir ou un but et exposer brièvement des raisons ou explications pour un projet ou une idée.</a:t>
            </a:r>
            <a:endParaRPr sz="2000">
              <a:solidFill>
                <a:srgbClr val="282828"/>
              </a:solidFill>
              <a:highlight>
                <a:srgbClr val="FFFFFF"/>
              </a:highlight>
              <a:latin typeface="Arial (Nadpisy)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8" smtClean="0">
                <a:solidFill>
                  <a:srgbClr val="333333"/>
                </a:solidFill>
                <a:highlight>
                  <a:srgbClr val="FFFFFF"/>
                </a:highlight>
                <a:latin typeface="Arial (Nadpisy)"/>
                <a:ea typeface="Trebuchet MS"/>
                <a:cs typeface="Trebuchet MS"/>
                <a:sym typeface="Trebuchet MS"/>
              </a:rPr>
              <a:t>C’est </a:t>
            </a:r>
            <a:r>
              <a:rPr lang="en" sz="2008">
                <a:solidFill>
                  <a:srgbClr val="333333"/>
                </a:solidFill>
                <a:highlight>
                  <a:srgbClr val="FFFFFF"/>
                </a:highlight>
                <a:latin typeface="Arial (Nadpisy)"/>
                <a:ea typeface="Trebuchet MS"/>
                <a:cs typeface="Trebuchet MS"/>
                <a:sym typeface="Trebuchet MS"/>
              </a:rPr>
              <a:t>aussi le niveau requis dans de nombreuses professions BAC + 2 exposées au </a:t>
            </a:r>
            <a:r>
              <a:rPr lang="en" sz="2008" b="1">
                <a:solidFill>
                  <a:srgbClr val="333333"/>
                </a:solidFill>
                <a:highlight>
                  <a:srgbClr val="FFFFFF"/>
                </a:highlight>
                <a:latin typeface="Arial (Nadpisy)"/>
                <a:ea typeface="Trebuchet MS"/>
                <a:cs typeface="Trebuchet MS"/>
                <a:sym typeface="Trebuchet MS"/>
              </a:rPr>
              <a:t>tourisme ou aux échanges internationaux</a:t>
            </a:r>
            <a:r>
              <a:rPr lang="en" sz="2008">
                <a:solidFill>
                  <a:srgbClr val="333333"/>
                </a:solidFill>
                <a:highlight>
                  <a:srgbClr val="FFFFFF"/>
                </a:highlight>
                <a:latin typeface="Arial (Nadpisy)"/>
                <a:ea typeface="Trebuchet MS"/>
                <a:cs typeface="Trebuchet MS"/>
                <a:sym typeface="Trebuchet MS"/>
              </a:rPr>
              <a:t> qui recrutent à ce niveau. </a:t>
            </a:r>
            <a:endParaRPr sz="2008">
              <a:solidFill>
                <a:srgbClr val="333333"/>
              </a:solidFill>
              <a:highlight>
                <a:srgbClr val="FFFFFF"/>
              </a:highlight>
              <a:latin typeface="Arial (Nadpisy)"/>
              <a:ea typeface="Trebuchet MS"/>
              <a:cs typeface="Trebuchet MS"/>
              <a:sym typeface="Trebuchet MS"/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fr-FR" sz="2000">
                <a:hlinkClick r:id="rId4"/>
              </a:rPr>
              <a:t>Si vous avez le niveau A2, il vous faut travailler combien d’heures pour atteindre le niveau B1 ? Qu’est-ce que le </a:t>
            </a:r>
            <a:r>
              <a:rPr lang="fr-FR" sz="2000">
                <a:hlinkClick r:id="rId4"/>
              </a:rPr>
              <a:t>seuil</a:t>
            </a:r>
            <a:r>
              <a:rPr lang="fr-FR" sz="2000" smtClean="0">
                <a:hlinkClick r:id="rId4"/>
              </a:rPr>
              <a:t>?</a:t>
            </a:r>
            <a:r>
              <a:rPr lang="fr-FR" sz="2000" smtClean="0"/>
              <a:t> </a:t>
            </a:r>
            <a:r>
              <a:rPr lang="en" sz="2008" smtClean="0">
                <a:solidFill>
                  <a:srgbClr val="333333"/>
                </a:solidFill>
                <a:highlight>
                  <a:srgbClr val="FFFFFF"/>
                </a:highlight>
                <a:latin typeface="Arial (Nadpisy)"/>
                <a:ea typeface="Trebuchet MS"/>
                <a:cs typeface="Trebuchet MS"/>
                <a:sym typeface="Trebuchet MS"/>
              </a:rPr>
              <a:t>Écoutez la vidéo et répondez. </a:t>
            </a:r>
            <a:endParaRPr lang="cs-CZ" sz="2008">
              <a:solidFill>
                <a:schemeClr val="tx1"/>
              </a:solidFill>
              <a:highlight>
                <a:srgbClr val="FFFFFF"/>
              </a:highlight>
              <a:latin typeface="Arial (Nadpisy)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>
            <a:spLocks noGrp="1"/>
          </p:cNvSpPr>
          <p:nvPr>
            <p:ph type="title"/>
          </p:nvPr>
        </p:nvSpPr>
        <p:spPr>
          <a:xfrm>
            <a:off x="447093" y="216425"/>
            <a:ext cx="8520600" cy="88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Grammaire niveau </a:t>
            </a:r>
            <a:r>
              <a:rPr lang="en" b="1" smtClean="0"/>
              <a:t>B1</a:t>
            </a:r>
            <a:br>
              <a:rPr lang="en" b="1" smtClean="0"/>
            </a:br>
            <a:r>
              <a:rPr lang="en" sz="1750" smtClean="0">
                <a:solidFill>
                  <a:srgbClr val="222222"/>
                </a:solidFill>
              </a:rPr>
              <a:t>Ce </a:t>
            </a:r>
            <a:r>
              <a:rPr lang="en" sz="1750">
                <a:solidFill>
                  <a:srgbClr val="222222"/>
                </a:solidFill>
              </a:rPr>
              <a:t>que vous devez ABSOLUMENT </a:t>
            </a:r>
            <a:r>
              <a:rPr lang="en" sz="1750" smtClean="0">
                <a:solidFill>
                  <a:srgbClr val="222222"/>
                </a:solidFill>
              </a:rPr>
              <a:t>connaître :</a:t>
            </a:r>
            <a:endParaRPr sz="1750">
              <a:solidFill>
                <a:srgbClr val="22222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50" u="sng">
                <a:solidFill>
                  <a:schemeClr val="hlink"/>
                </a:solidFill>
                <a:hlinkClick r:id="rId3"/>
              </a:rPr>
              <a:t>https://communfrancais.com/2020/02/28/test-de-grammaire-delf-b1/#comment-13074</a:t>
            </a:r>
            <a:r>
              <a:rPr lang="en" sz="1750">
                <a:solidFill>
                  <a:srgbClr val="222222"/>
                </a:solidFill>
              </a:rPr>
              <a:t> </a:t>
            </a:r>
            <a:endParaRPr sz="1750">
              <a:solidFill>
                <a:srgbClr val="222222"/>
              </a:solidFill>
            </a:endParaRPr>
          </a:p>
        </p:txBody>
      </p:sp>
      <p:sp>
        <p:nvSpPr>
          <p:cNvPr id="110" name="Google Shape;110;p21"/>
          <p:cNvSpPr txBox="1">
            <a:spLocks noGrp="1"/>
          </p:cNvSpPr>
          <p:nvPr>
            <p:ph type="body" idx="1"/>
          </p:nvPr>
        </p:nvSpPr>
        <p:spPr>
          <a:xfrm>
            <a:off x="311700" y="1208500"/>
            <a:ext cx="8520600" cy="3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469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99"/>
              <a:buChar char="●"/>
            </a:pPr>
            <a:r>
              <a:rPr lang="en" sz="1698" b="1" dirty="0">
                <a:solidFill>
                  <a:srgbClr val="000000"/>
                </a:solidFill>
              </a:rPr>
              <a:t>le présent</a:t>
            </a:r>
            <a:endParaRPr sz="1698" b="1" dirty="0">
              <a:solidFill>
                <a:srgbClr val="000000"/>
              </a:solidFill>
            </a:endParaRPr>
          </a:p>
          <a:p>
            <a:pPr marL="457200" lvl="0" indent="-336469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99"/>
              <a:buChar char="●"/>
            </a:pPr>
            <a:r>
              <a:rPr lang="en" sz="1698" b="1" smtClean="0">
                <a:solidFill>
                  <a:srgbClr val="000000"/>
                </a:solidFill>
              </a:rPr>
              <a:t>le passé </a:t>
            </a:r>
            <a:r>
              <a:rPr lang="en" sz="1698" b="1" dirty="0">
                <a:solidFill>
                  <a:srgbClr val="000000"/>
                </a:solidFill>
              </a:rPr>
              <a:t>composé</a:t>
            </a:r>
            <a:endParaRPr sz="1698" b="1" dirty="0">
              <a:solidFill>
                <a:srgbClr val="000000"/>
              </a:solidFill>
            </a:endParaRPr>
          </a:p>
          <a:p>
            <a:pPr marL="457200" lvl="0" indent="-336469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99"/>
              <a:buChar char="●"/>
            </a:pPr>
            <a:r>
              <a:rPr lang="fr-CA" sz="1698" b="1">
                <a:solidFill>
                  <a:srgbClr val="000000"/>
                </a:solidFill>
              </a:rPr>
              <a:t>l</a:t>
            </a:r>
            <a:r>
              <a:rPr lang="en" sz="1698" b="1" smtClean="0">
                <a:solidFill>
                  <a:srgbClr val="000000"/>
                </a:solidFill>
              </a:rPr>
              <a:t>’imparfait</a:t>
            </a:r>
            <a:endParaRPr sz="1698" b="1" dirty="0">
              <a:solidFill>
                <a:srgbClr val="000000"/>
              </a:solidFill>
            </a:endParaRPr>
          </a:p>
          <a:p>
            <a:pPr marL="457200" lvl="0" indent="-336469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99"/>
              <a:buChar char="●"/>
            </a:pPr>
            <a:r>
              <a:rPr lang="en" sz="1698" b="1" dirty="0">
                <a:solidFill>
                  <a:srgbClr val="000000"/>
                </a:solidFill>
              </a:rPr>
              <a:t>le futur simple</a:t>
            </a:r>
            <a:endParaRPr sz="1698" b="1" dirty="0">
              <a:solidFill>
                <a:srgbClr val="000000"/>
              </a:solidFill>
            </a:endParaRPr>
          </a:p>
          <a:p>
            <a:pPr marL="457200" lvl="0" indent="-336469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99"/>
              <a:buChar char="●"/>
            </a:pPr>
            <a:r>
              <a:rPr lang="en" sz="1698" b="1" dirty="0">
                <a:solidFill>
                  <a:srgbClr val="000000"/>
                </a:solidFill>
              </a:rPr>
              <a:t>les articles y compris les partitifs, les contractés</a:t>
            </a:r>
            <a:endParaRPr sz="1698" b="1" dirty="0">
              <a:solidFill>
                <a:srgbClr val="000000"/>
              </a:solidFill>
            </a:endParaRPr>
          </a:p>
          <a:p>
            <a:pPr marL="457200" lvl="0" indent="-336469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99"/>
              <a:buChar char="●"/>
            </a:pPr>
            <a:r>
              <a:rPr lang="en" sz="1698" b="1" dirty="0">
                <a:solidFill>
                  <a:srgbClr val="000000"/>
                </a:solidFill>
              </a:rPr>
              <a:t>la place </a:t>
            </a:r>
            <a:r>
              <a:rPr lang="en" sz="1698" b="1">
                <a:solidFill>
                  <a:srgbClr val="000000"/>
                </a:solidFill>
              </a:rPr>
              <a:t>de </a:t>
            </a:r>
            <a:r>
              <a:rPr lang="en" sz="1698" b="1" smtClean="0">
                <a:solidFill>
                  <a:srgbClr val="000000"/>
                </a:solidFill>
              </a:rPr>
              <a:t>l’adjectif </a:t>
            </a:r>
            <a:r>
              <a:rPr lang="en" sz="1698" b="1" dirty="0">
                <a:solidFill>
                  <a:srgbClr val="000000"/>
                </a:solidFill>
              </a:rPr>
              <a:t>et son accord</a:t>
            </a:r>
            <a:endParaRPr sz="1698" b="1" dirty="0">
              <a:solidFill>
                <a:srgbClr val="000000"/>
              </a:solidFill>
            </a:endParaRPr>
          </a:p>
          <a:p>
            <a:pPr marL="457200" lvl="0" indent="-336469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99"/>
              <a:buChar char="●"/>
            </a:pPr>
            <a:r>
              <a:rPr lang="en" sz="1698" b="1" dirty="0">
                <a:solidFill>
                  <a:srgbClr val="000000"/>
                </a:solidFill>
              </a:rPr>
              <a:t>le gérondif</a:t>
            </a:r>
            <a:endParaRPr sz="1698" b="1" dirty="0">
              <a:solidFill>
                <a:srgbClr val="000000"/>
              </a:solidFill>
            </a:endParaRPr>
          </a:p>
          <a:p>
            <a:pPr marL="457200" lvl="0" indent="-336469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99"/>
              <a:buChar char="●"/>
            </a:pPr>
            <a:r>
              <a:rPr lang="en" sz="1698" dirty="0">
                <a:solidFill>
                  <a:srgbClr val="000000"/>
                </a:solidFill>
              </a:rPr>
              <a:t>le discours rapporté</a:t>
            </a:r>
            <a:endParaRPr sz="1698" dirty="0">
              <a:solidFill>
                <a:srgbClr val="000000"/>
              </a:solidFill>
            </a:endParaRPr>
          </a:p>
          <a:p>
            <a:pPr marL="457200" lvl="0" indent="-336469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99"/>
              <a:buChar char="●"/>
            </a:pPr>
            <a:r>
              <a:rPr lang="en" sz="1698" smtClean="0">
                <a:solidFill>
                  <a:srgbClr val="000000"/>
                </a:solidFill>
              </a:rPr>
              <a:t>l'expression de l’obligation</a:t>
            </a:r>
            <a:r>
              <a:rPr lang="en" sz="1698" dirty="0">
                <a:solidFill>
                  <a:srgbClr val="000000"/>
                </a:solidFill>
              </a:rPr>
              <a:t>, la possibilité et le but avec le subjonctif</a:t>
            </a:r>
            <a:endParaRPr sz="1698" dirty="0">
              <a:solidFill>
                <a:srgbClr val="000000"/>
              </a:solidFill>
            </a:endParaRPr>
          </a:p>
          <a:p>
            <a:pPr marL="457200" lvl="0" indent="-336469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99"/>
              <a:buChar char="●"/>
            </a:pPr>
            <a:r>
              <a:rPr lang="en" sz="1698" dirty="0">
                <a:solidFill>
                  <a:srgbClr val="000000"/>
                </a:solidFill>
              </a:rPr>
              <a:t>la forme passive</a:t>
            </a:r>
            <a:endParaRPr sz="1698" dirty="0">
              <a:solidFill>
                <a:srgbClr val="000000"/>
              </a:solidFill>
            </a:endParaRPr>
          </a:p>
          <a:p>
            <a:pPr marL="457200" lvl="0" indent="-336469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99"/>
              <a:buChar char="●"/>
            </a:pPr>
            <a:r>
              <a:rPr lang="en" sz="1698" b="1" dirty="0">
                <a:solidFill>
                  <a:srgbClr val="000000"/>
                </a:solidFill>
              </a:rPr>
              <a:t>les liens logiques</a:t>
            </a:r>
            <a:endParaRPr sz="1698" dirty="0">
              <a:solidFill>
                <a:srgbClr val="222222"/>
              </a:solidFill>
            </a:endParaRPr>
          </a:p>
          <a:p>
            <a:pPr marL="457200" lvl="0" indent="-336469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99"/>
              <a:buChar char="●"/>
            </a:pPr>
            <a:r>
              <a:rPr lang="en" sz="1698" b="1" dirty="0">
                <a:solidFill>
                  <a:srgbClr val="222222"/>
                </a:solidFill>
              </a:rPr>
              <a:t>les adjectifs démonstratifs (ce, cet, cette, ces)</a:t>
            </a:r>
            <a:endParaRPr sz="1698" b="1" dirty="0">
              <a:solidFill>
                <a:srgbClr val="222222"/>
              </a:solidFill>
            </a:endParaRPr>
          </a:p>
          <a:p>
            <a:pPr marL="457200" lvl="0" indent="-336469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99"/>
              <a:buChar char="●"/>
            </a:pPr>
            <a:r>
              <a:rPr lang="en" sz="1698" dirty="0">
                <a:solidFill>
                  <a:srgbClr val="222222"/>
                </a:solidFill>
              </a:rPr>
              <a:t>les négations simples (ne pas, ne plus, ne jamais, ne personne, ne rien…)</a:t>
            </a:r>
            <a:endParaRPr sz="1698" dirty="0">
              <a:solidFill>
                <a:srgbClr val="222222"/>
              </a:solidFill>
            </a:endParaRPr>
          </a:p>
          <a:p>
            <a:pPr marL="457200" lvl="0" indent="-336469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99"/>
              <a:buChar char="●"/>
            </a:pPr>
            <a:r>
              <a:rPr lang="en" sz="1698" b="1" dirty="0">
                <a:solidFill>
                  <a:srgbClr val="222222"/>
                </a:solidFill>
              </a:rPr>
              <a:t>les adjectifs possessifs</a:t>
            </a:r>
            <a:endParaRPr sz="1698" b="1" dirty="0">
              <a:solidFill>
                <a:srgbClr val="222222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4600"/>
              </a:spcBef>
              <a:spcAft>
                <a:spcPts val="1200"/>
              </a:spcAft>
              <a:buSzPts val="523"/>
              <a:buNone/>
            </a:pPr>
            <a:endParaRPr sz="85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958</Words>
  <Application>Microsoft Office PowerPoint</Application>
  <PresentationFormat>Předvádění na obrazovce (16:9)</PresentationFormat>
  <Paragraphs>127</Paragraphs>
  <Slides>15</Slides>
  <Notes>14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Arial (Nadpisy)</vt:lpstr>
      <vt:lpstr>Trebuchet MS</vt:lpstr>
      <vt:lpstr>Wingdings</vt:lpstr>
      <vt:lpstr>Simple Light</vt:lpstr>
      <vt:lpstr>    PdF : JVk061 Francouzština pro pedagogy - B</vt:lpstr>
      <vt:lpstr>Klára Ležatková : votre professeur de français</vt:lpstr>
      <vt:lpstr>Activité brise-glace</vt:lpstr>
      <vt:lpstr>Échelle affective : montrez votre position</vt:lpstr>
      <vt:lpstr>Points communs</vt:lpstr>
      <vt:lpstr>Racontez au passé la meilleure journée de vos vacances</vt:lpstr>
      <vt:lpstr>Contenu du cours, niveau souhaité atteint B1</vt:lpstr>
      <vt:lpstr>Niveau B1 : Utilisateur indépendant de la langue</vt:lpstr>
      <vt:lpstr>Grammaire niveau B1 Ce que vous devez ABSOLUMENT connaître : https://communfrancais.com/2020/02/28/test-de-grammaire-delf-b1/#comment-13074 </vt:lpstr>
      <vt:lpstr>Grammaire B1 Ce que vous devez connaître (sans nécessairement savoir maîtriser parfaitement) </vt:lpstr>
      <vt:lpstr>Qu’est-ce que vous avez fait pour atteindre ce niveau le semestre dernier ? Qu’est-ce que vous allez faire pour atteindre ce niveau cette semaine ? Qu’est-ce que vous ferez pour atteindre ce niveau ce semestre ?  </vt:lpstr>
      <vt:lpstr>Matériel à étudier</vt:lpstr>
      <vt:lpstr>Actualités</vt:lpstr>
      <vt:lpstr>Présenter une actualité</vt:lpstr>
      <vt:lpstr>Actualités en français facile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PdF:JVk061 Francouzština pro pedagogy B</dc:title>
  <dc:creator>Eliška</dc:creator>
  <cp:lastModifiedBy>Ležatková Klára</cp:lastModifiedBy>
  <cp:revision>14</cp:revision>
  <dcterms:modified xsi:type="dcterms:W3CDTF">2022-11-20T22:09:16Z</dcterms:modified>
</cp:coreProperties>
</file>