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70" r:id="rId4"/>
    <p:sldId id="271" r:id="rId5"/>
    <p:sldId id="273" r:id="rId6"/>
    <p:sldId id="262" r:id="rId7"/>
    <p:sldId id="257" r:id="rId8"/>
    <p:sldId id="269" r:id="rId9"/>
    <p:sldId id="25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974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F95F8-5D98-49F0-80CD-90F9FF74F334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B0FF0-71B6-4D43-97DA-6195F141CB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29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ef5e48d06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ef5e48d06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6612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4C87058-28B9-4ED8-8E12-0E89EEF88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3993AB46-DA4D-4685-8E6A-BF0186A4F5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DF4E6EF-5D41-45C4-882A-7073D4C4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9B1F46D-0995-404C-8184-1423796A4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24D9F82-4E39-4CC0-8288-83FEFE29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44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5218100-2B02-4B32-98FC-51BF6E864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E2D506DE-20A0-4109-969D-860E3572A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414FA3D-4CB1-462A-A053-BE23256FC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A2E16F9-6DD8-46C5-A2E0-4896C7BA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A851014-65A0-4710-93E3-4BF01EDFF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73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6F8B20C4-A4A8-45A4-AB20-8EB1804E43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1B5A858C-2674-4A60-8234-8864918667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86FE7B-B638-4583-8567-9F85C25B2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BAFAD44-ED98-4431-94A9-87085182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95868A1-27F2-4001-ADBF-735A75D1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114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8721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E079ACD-C11C-4499-96B0-74893CC2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AE0BD58-4B41-4582-AB24-4AD37F396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663807-FB3C-4F29-961D-30AB911A0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C1B0D04-863D-4730-B6EF-641EBCB53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9AF034F-4B34-4DF3-AC58-4481E2F1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77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52A2CB3-775C-4FF8-881E-A855DCBBA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1127569-7A1A-4E55-B8F5-FB44433B2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BAFFDEA-D46E-4D71-AEF2-46BFA07A1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35FFB84-693B-4137-B5B0-20287D5AB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C44C56B-BBAD-49B1-AAA9-8B2452AEA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54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49E764-B443-4E76-8C69-EA15A9149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31B6C7A-75D7-4D7B-9D23-27986EFF88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DBEBB61-20C8-40E1-A7EF-04433B91A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AA1493B-E655-4197-80E9-4CF7A5620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AA582CD-E708-4572-920D-FD57AA381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5C2CF80-DFBC-469F-9369-877D52A82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72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8BB3E4A-F91F-41D7-8ABD-4BF30F862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B681827-A384-48F7-9B14-4EE2A4123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865154B4-F7EF-4E9F-8475-C3D111B47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E95768D7-AED0-45D1-AA72-2363FEA451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D38AD0E-652F-4A3E-9863-86C7132175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BF4EB4C4-8673-46E2-BC2B-F1A142BDA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DA236E3-E93D-4765-AD38-0F4113B80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C21DCAC8-2177-479E-AD89-485389F1F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15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05B9BD7-ECE6-463F-9FD1-3F1E9F658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F801AFD0-B557-4BB4-B182-C23FB390D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9C28E3A4-7368-4B37-A134-CF6D5A007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5D57299-AFE9-4A6E-93F0-D30A068E7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31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761262BA-5C0B-4A77-A8A9-E92CCAB1E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9B5A6BC8-A3DE-458E-B20C-7F459213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4A279273-A903-4F81-8288-AD3138F7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62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37BDCB6-2436-4949-9D0F-10AC4CC1C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3DD92C1-C85C-4BE0-A851-956AFD6C9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DE19C251-E5D4-458B-B533-EDA4F2150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B55F03B-A4D2-4FA4-9AF5-F969D48A6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9385F6D-B8D6-42F2-917C-23E7803FA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C1F6F3B-9BF1-4F59-8B7A-9FF6C6A1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27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5C08D22-94F8-4CD2-A86E-19E8EB188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38882240-0806-4AB1-908E-0C3DD8987B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0440A920-D4CB-43BD-8B05-E43827861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6045EF3-D72D-44A0-A465-16127095A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798272F-94FB-40A9-A831-B01785D2A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8EF44F7-D1A1-431E-BDA2-0E8415A81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08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91829BA-53B9-48E9-964A-7F860897C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7F38D89B-DA2D-4D7A-9EF7-E4E1F937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01ED765-C4C9-4088-B9A4-033221CB11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B59D2-02EE-4E46-901D-367B513D1A0F}" type="datetimeFigureOut">
              <a:rPr lang="cs-CZ" smtClean="0"/>
              <a:t>18. 10. 2022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80276D0-A109-43AC-B5ED-2DECFC5ED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D603E11-1A7B-4BD1-89FE-AD32460622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71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ichetemplois.gc.ca/seeheardo;jsessionid=A8D7AF7C79AD24B4552012943A5C8269.jobsearch76" TargetMode="External"/><Relationship Id="rId2" Type="http://schemas.openxmlformats.org/officeDocument/2006/relationships/hyperlink" Target="http://www.aqisep.qc.ca/archives/colloque/an2008/JA-3/Activit4_4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0PzWT8EIEOQ" TargetMode="External"/><Relationship Id="rId5" Type="http://schemas.openxmlformats.org/officeDocument/2006/relationships/hyperlink" Target="https://www.youtube.com/watch?v=mBmuJ4uf2kg" TargetMode="External"/><Relationship Id="rId4" Type="http://schemas.openxmlformats.org/officeDocument/2006/relationships/hyperlink" Target="http://www.psychomedia.qc.ca/tests/indice-des-styles-d-apprentissage/questions/1?page=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rancais.lingolia.com/fr/grammaire/les-pronoms/determinants-et-pronoms-indefinis/exercices" TargetMode="External"/><Relationship Id="rId2" Type="http://schemas.openxmlformats.org/officeDocument/2006/relationships/hyperlink" Target="https://francais.lingolia.com/fr/grammaire/les-pronoms/determinants-et-pronoms-indefini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455B7DD4-0082-40B4-B14C-7EEE1653DE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8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xmlns="" id="{87CC2527-562A-4F69-B487-4371E5B243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8E5FCDD-2CB9-4114-8B6C-474D972C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2465" y="3067964"/>
            <a:ext cx="4091152" cy="1834056"/>
          </a:xfrm>
        </p:spPr>
        <p:txBody>
          <a:bodyPr>
            <a:normAutofit/>
          </a:bodyPr>
          <a:lstStyle/>
          <a:p>
            <a:r>
              <a:rPr lang="cs-CZ" sz="3600" b="1" smtClean="0">
                <a:latin typeface="Calibri Light (Nadpisy)"/>
              </a:rPr>
              <a:t>Les styles d</a:t>
            </a:r>
            <a:r>
              <a:rPr lang="fr-FR" sz="3600" b="1" smtClean="0">
                <a:latin typeface="Calibri Light (Nadpisy)"/>
              </a:rPr>
              <a:t>’apprentissage</a:t>
            </a:r>
            <a:endParaRPr lang="cs-CZ" sz="3600" dirty="0">
              <a:latin typeface="Calibri Light (Nadpisy)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3E6359D6-DA21-4F74-A9E6-58EB3C307B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r>
              <a:rPr lang="fr-FR" sz="2000" dirty="0"/>
              <a:t>https://www.youtube.com/watch?v=P27KZY6y0fw</a:t>
            </a:r>
            <a:endParaRPr lang="cs-CZ" sz="20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BCDAEC91-5BCE-4B55-9CC0-43EF94CB73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74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xmlns="" id="{943CAA20-3569-4189-9E48-239A229A86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FFA156E-BE1A-4777-B697-1D8C750A6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kern="1200">
                <a:solidFill>
                  <a:schemeClr val="tx1"/>
                </a:solidFill>
                <a:latin typeface="Calibri Light (Nadpisy)"/>
              </a:rPr>
              <a:t>Les actualités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xmlns="" id="{DA542B6D-E775-4832-91DC-2D20F8578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8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8A81E44-1D79-4712-933B-726E667CA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117" y="381336"/>
            <a:ext cx="9820183" cy="867327"/>
          </a:xfrm>
        </p:spPr>
        <p:txBody>
          <a:bodyPr>
            <a:normAutofit/>
          </a:bodyPr>
          <a:lstStyle/>
          <a:p>
            <a:r>
              <a:rPr lang="fr-FR" sz="3600" b="1" dirty="0">
                <a:latin typeface="Calibri Light (Nadpisy)"/>
                <a:cs typeface="Times New Roman" panose="02020603050405020304" pitchFamily="18" charset="0"/>
              </a:rPr>
              <a:t>Le conditionnel présent</a:t>
            </a:r>
            <a:endParaRPr lang="cs-CZ" sz="3600" b="1" dirty="0">
              <a:latin typeface="Calibri Light (Nadpisy)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757E3D2-052B-4F7E-AC86-71D4DADD3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11" y="1795669"/>
            <a:ext cx="11410765" cy="5062331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  </a:t>
            </a:r>
            <a:r>
              <a:rPr lang="fr-FR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 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(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aimer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)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bien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devenir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une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star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  <a:b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</a:b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2. </a:t>
            </a:r>
            <a:r>
              <a:rPr lang="fr-FR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Si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elles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se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rencontraient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au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supermarché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elles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 (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bavarder</a:t>
            </a:r>
            <a:r>
              <a:rPr lang="cs-CZ" sz="29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) </a:t>
            </a:r>
            <a:r>
              <a:rPr lang="cs-CZ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longtemps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  <a:b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</a:b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3. </a:t>
            </a:r>
            <a:r>
              <a:rPr lang="fr-FR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29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Si </a:t>
            </a:r>
            <a:r>
              <a:rPr lang="cs-CZ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j</a:t>
            </a:r>
            <a:r>
              <a:rPr lang="fr-CA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’</a:t>
            </a:r>
            <a:r>
              <a:rPr lang="cs-CZ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avais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un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chien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, je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le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 (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promener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)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chaque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jour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  <a:b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</a:b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4. </a:t>
            </a:r>
            <a:r>
              <a:rPr lang="fr-FR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Si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nous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étions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plus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attentifs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en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cours</a:t>
            </a:r>
            <a:r>
              <a:rPr lang="cs-CZ" sz="29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cs-CZ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nous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(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finir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) plus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vite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nos </a:t>
            </a:r>
            <a:r>
              <a:rPr lang="fr-CA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devoirs.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/>
            </a:r>
            <a:b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</a:b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5.</a:t>
            </a:r>
            <a:r>
              <a:rPr lang="fr-FR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 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Si vous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gagniez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de </a:t>
            </a:r>
            <a:r>
              <a:rPr lang="cs-CZ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l</a:t>
            </a:r>
            <a:r>
              <a:rPr lang="fr-CA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’</a:t>
            </a:r>
            <a:r>
              <a:rPr lang="cs-CZ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argent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, je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parierais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que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vous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le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 (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dépenser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) </a:t>
            </a:r>
            <a:r>
              <a:rPr lang="cs-CZ" sz="29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trop </a:t>
            </a:r>
            <a:r>
              <a:rPr lang="fr-CA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v</a:t>
            </a:r>
            <a:r>
              <a:rPr lang="cs-CZ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ite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  <a:b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</a:b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6. </a:t>
            </a:r>
            <a:r>
              <a:rPr lang="fr-FR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 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Si tu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aimais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bien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les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haricots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verts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, tu en  (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manger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)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souvent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  <a:b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</a:b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7. </a:t>
            </a:r>
            <a:r>
              <a:rPr lang="fr-FR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 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Si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mes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élèves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faisaient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du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bruit</a:t>
            </a:r>
            <a:r>
              <a:rPr lang="cs-CZ" sz="29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cs-CZ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j</a:t>
            </a:r>
            <a:r>
              <a:rPr lang="fr-CA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’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(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insister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)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pour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obtenir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le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silence.</a:t>
            </a:r>
            <a:b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</a:b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8. </a:t>
            </a:r>
            <a:r>
              <a:rPr lang="fr-FR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(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pouvoir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) -vous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me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passer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le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sel </a:t>
            </a:r>
            <a:r>
              <a:rPr lang="cs-CZ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</a:t>
            </a:r>
            <a:r>
              <a:rPr lang="fr-CA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’</a:t>
            </a:r>
            <a:r>
              <a:rPr lang="cs-CZ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il 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vous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plaît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?</a:t>
            </a:r>
            <a:b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</a:b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9. </a:t>
            </a:r>
            <a:r>
              <a:rPr lang="fr-FR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Il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 (se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souvenir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) de moi si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j'étais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plus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souvent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avec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lui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  <a:b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</a:br>
            <a:r>
              <a:rPr lang="fr-FR" sz="29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cs-CZ" sz="29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0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 (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pouvoir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) -je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avoir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le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9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silence </a:t>
            </a:r>
            <a:r>
              <a:rPr lang="cs-CZ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</a:t>
            </a:r>
            <a:r>
              <a:rPr lang="fr-CA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’</a:t>
            </a:r>
            <a:r>
              <a:rPr lang="cs-CZ" sz="2900" smtClean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il 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vous </a:t>
            </a:r>
            <a:r>
              <a:rPr lang="cs-CZ" sz="29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plaît</a:t>
            </a:r>
            <a:r>
              <a:rPr lang="cs-CZ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?</a:t>
            </a:r>
            <a:endParaRPr lang="cs-CZ" sz="29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99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70160EA5-6197-4B82-8E4A-2AD2247EC3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92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9" name="Freeform 5">
            <a:extLst>
              <a:ext uri="{FF2B5EF4-FFF2-40B4-BE49-F238E27FC236}">
                <a16:creationId xmlns:a16="http://schemas.microsoft.com/office/drawing/2014/main" xmlns="" id="{87CC2527-562A-4F69-B487-4371E5B243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7330509-3784-46DF-A1C0-05A49C67E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021" y="3231931"/>
            <a:ext cx="3852041" cy="18340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smtClean="0"/>
              <a:t>ZAZ : </a:t>
            </a:r>
            <a:r>
              <a:rPr lang="en-US" sz="4000"/>
              <a:t>la chanson Si</a:t>
            </a:r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xmlns="" id="{18001716-66A2-4FC0-8EBD-5F094CAB4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2910" y="5242675"/>
            <a:ext cx="4330262" cy="68328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/>
              <a:t>https://www.youtube.com/watch?v=W4DTYmmTsyQ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BCDAEC91-5BCE-4B55-9CC0-43EF94CB73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89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42EB55F-3427-48FA-850D-9126FEF8B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>
                <a:latin typeface="Calibri Light (Nadpisy)"/>
              </a:rPr>
              <a:t>Le portrait </a:t>
            </a:r>
            <a:r>
              <a:rPr lang="fr-FR" sz="3600" b="1" smtClean="0">
                <a:latin typeface="Calibri Light (Nadpisy)"/>
              </a:rPr>
              <a:t>chinois,</a:t>
            </a:r>
            <a:br>
              <a:rPr lang="fr-FR" sz="3600" b="1" smtClean="0">
                <a:latin typeface="Calibri Light (Nadpisy)"/>
              </a:rPr>
            </a:br>
            <a:r>
              <a:rPr lang="fr-FR" sz="3600" b="1" smtClean="0">
                <a:latin typeface="Calibri Light (Nadpisy)"/>
              </a:rPr>
              <a:t>la </a:t>
            </a:r>
            <a:r>
              <a:rPr lang="fr-FR" sz="3600" b="1">
                <a:latin typeface="Calibri Light (Nadpisy)"/>
              </a:rPr>
              <a:t>condition avec le conditionnel présent</a:t>
            </a:r>
            <a:endParaRPr lang="cs-CZ" sz="3600" b="1">
              <a:latin typeface="Calibri Light (Nadpisy)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C55A3E7-940E-4737-81D5-19DDAB631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3000" smtClean="0"/>
              <a:t>A : </a:t>
            </a:r>
            <a:r>
              <a:rPr lang="fr-FR" sz="3000" dirty="0"/>
              <a:t>Si tu étais un animal, quel animal </a:t>
            </a:r>
            <a:r>
              <a:rPr lang="fr-FR" sz="3000"/>
              <a:t>tu </a:t>
            </a:r>
            <a:r>
              <a:rPr lang="fr-FR" sz="3000" smtClean="0"/>
              <a:t>serais ?</a:t>
            </a:r>
            <a:endParaRPr lang="fr-FR" sz="3000" dirty="0"/>
          </a:p>
          <a:p>
            <a:pPr marL="0" indent="0">
              <a:buNone/>
            </a:pPr>
            <a:r>
              <a:rPr lang="fr-FR" sz="3000" smtClean="0"/>
              <a:t>B : </a:t>
            </a:r>
            <a:r>
              <a:rPr lang="fr-FR" sz="3000"/>
              <a:t>Si </a:t>
            </a:r>
            <a:r>
              <a:rPr lang="fr-FR" sz="3000" smtClean="0"/>
              <a:t>j’étais </a:t>
            </a:r>
            <a:r>
              <a:rPr lang="fr-FR" sz="3000" dirty="0"/>
              <a:t>un animal, je serais un singe…</a:t>
            </a:r>
          </a:p>
          <a:p>
            <a:pPr marL="0" indent="0">
              <a:buNone/>
            </a:pPr>
            <a:endParaRPr lang="fr-FR" sz="3000" dirty="0"/>
          </a:p>
          <a:p>
            <a:pPr marL="0" indent="0">
              <a:buNone/>
            </a:pPr>
            <a:r>
              <a:rPr lang="fr-FR" sz="3000" smtClean="0"/>
              <a:t>B : </a:t>
            </a:r>
            <a:r>
              <a:rPr lang="fr-FR" sz="3000" dirty="0"/>
              <a:t>Si tu étais une matière de lycée, qu’est-ce que </a:t>
            </a:r>
            <a:r>
              <a:rPr lang="fr-FR" sz="3000"/>
              <a:t>tu </a:t>
            </a:r>
            <a:r>
              <a:rPr lang="fr-FR" sz="3000" smtClean="0"/>
              <a:t>serais ?</a:t>
            </a:r>
            <a:endParaRPr lang="fr-FR" sz="3000" dirty="0"/>
          </a:p>
          <a:p>
            <a:pPr marL="0" indent="0">
              <a:buNone/>
            </a:pPr>
            <a:r>
              <a:rPr lang="fr-FR" sz="3000" smtClean="0"/>
              <a:t>A : </a:t>
            </a:r>
            <a:r>
              <a:rPr lang="fr-FR" sz="3000" dirty="0"/>
              <a:t>Si j’étais une matière de lycée, je serais Les sciences sociales.</a:t>
            </a:r>
          </a:p>
          <a:p>
            <a:pPr marL="0" indent="0">
              <a:buNone/>
            </a:pPr>
            <a:endParaRPr lang="fr-FR" sz="3000" dirty="0"/>
          </a:p>
          <a:p>
            <a:pPr marL="0" indent="0">
              <a:buNone/>
            </a:pPr>
            <a:r>
              <a:rPr lang="fr-FR" sz="3000" smtClean="0"/>
              <a:t>A : </a:t>
            </a:r>
            <a:r>
              <a:rPr lang="fr-FR" sz="3000" dirty="0"/>
              <a:t>Si tu étais </a:t>
            </a:r>
            <a:r>
              <a:rPr lang="fr-FR" sz="3000"/>
              <a:t>un</a:t>
            </a:r>
            <a:r>
              <a:rPr lang="cs-CZ" sz="3000" smtClean="0"/>
              <a:t>/une</a:t>
            </a:r>
            <a:r>
              <a:rPr lang="fr-FR" sz="3000" smtClean="0"/>
              <a:t>...</a:t>
            </a:r>
            <a:r>
              <a:rPr lang="cs-CZ" sz="3000" smtClean="0"/>
              <a:t>, </a:t>
            </a:r>
            <a:r>
              <a:rPr lang="cs-CZ" sz="3000" dirty="0" err="1"/>
              <a:t>qu</a:t>
            </a:r>
            <a:r>
              <a:rPr lang="fr-FR" sz="3000" dirty="0"/>
              <a:t>’est-ce que </a:t>
            </a:r>
            <a:r>
              <a:rPr lang="fr-FR" sz="3000"/>
              <a:t>tu </a:t>
            </a:r>
            <a:r>
              <a:rPr lang="fr-FR" sz="3000" smtClean="0"/>
              <a:t>serais ?</a:t>
            </a:r>
            <a:endParaRPr lang="fr-FR" sz="3000" dirty="0"/>
          </a:p>
          <a:p>
            <a:pPr marL="0" indent="0">
              <a:buNone/>
            </a:pPr>
            <a:r>
              <a:rPr lang="fr-FR" sz="3000" smtClean="0"/>
              <a:t>B : </a:t>
            </a:r>
            <a:r>
              <a:rPr lang="fr-FR" sz="3000" dirty="0"/>
              <a:t>Si j’étais </a:t>
            </a:r>
            <a:r>
              <a:rPr lang="fr-FR" sz="3000"/>
              <a:t>un</a:t>
            </a:r>
            <a:r>
              <a:rPr lang="cs-CZ" sz="3000" smtClean="0"/>
              <a:t>/une</a:t>
            </a:r>
            <a:r>
              <a:rPr lang="fr-FR" sz="3000" smtClean="0"/>
              <a:t>..., </a:t>
            </a:r>
            <a:r>
              <a:rPr lang="fr-FR" sz="3000" dirty="0"/>
              <a:t>je serais </a:t>
            </a:r>
            <a:r>
              <a:rPr lang="fr-FR" sz="3000"/>
              <a:t>un</a:t>
            </a:r>
            <a:r>
              <a:rPr lang="cs-CZ" sz="3000" smtClean="0"/>
              <a:t>/un</a:t>
            </a:r>
            <a:r>
              <a:rPr lang="fr-CA" sz="3000" smtClean="0"/>
              <a:t>e..</a:t>
            </a:r>
            <a:r>
              <a:rPr lang="fr-FR" sz="3000" smtClean="0"/>
              <a:t>.</a:t>
            </a:r>
            <a:endParaRPr lang="fr-FR" sz="3000" dirty="0"/>
          </a:p>
          <a:p>
            <a:pPr marL="0" indent="0">
              <a:buNone/>
            </a:pPr>
            <a:endParaRPr lang="fr-FR" sz="2200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03345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2B97F24A-32CE-4C1C-A50D-3016B394D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819A2E-3542-4C55-9D62-82AA1C10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cs-CZ" sz="3600" b="1">
                <a:latin typeface="Calibri Light (Nadpisy)"/>
              </a:rPr>
              <a:t>Les 4 théories de Krashen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xmlns="" id="{CD8B4F24-440B-49E9-B85D-733523DC06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9B736BD-26A8-41C1-9AE0-8DC86CB7D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200"/>
              <a:t>Pouvez-vous les résumer encore une </a:t>
            </a:r>
            <a:r>
              <a:rPr lang="cs-CZ" sz="2200" smtClean="0"/>
              <a:t>fois</a:t>
            </a:r>
            <a:r>
              <a:rPr lang="fr-CA" sz="2200" smtClean="0"/>
              <a:t> </a:t>
            </a:r>
            <a:r>
              <a:rPr lang="cs-CZ" sz="2200" smtClean="0"/>
              <a:t>?</a:t>
            </a:r>
            <a:endParaRPr lang="cs-CZ" sz="2200"/>
          </a:p>
          <a:p>
            <a:pPr marL="0" indent="0">
              <a:buNone/>
            </a:pPr>
            <a:r>
              <a:rPr lang="cs-CZ" sz="2200"/>
              <a:t>Qu</a:t>
            </a:r>
            <a:r>
              <a:rPr lang="fr-FR" sz="2200"/>
              <a:t>’est-ce que vous en pensez </a:t>
            </a:r>
            <a:r>
              <a:rPr lang="fr-FR" sz="2200" smtClean="0"/>
              <a:t>personallement ?</a:t>
            </a:r>
            <a:endParaRPr lang="fr-FR" sz="2200"/>
          </a:p>
          <a:p>
            <a:pPr marL="0" indent="0">
              <a:buNone/>
            </a:pPr>
            <a:r>
              <a:rPr lang="fr-FR" sz="2200"/>
              <a:t>Avez-vous regardé les vidéos avec Krashen en </a:t>
            </a:r>
            <a:r>
              <a:rPr lang="fr-FR" sz="2200" smtClean="0"/>
              <a:t>anglais ? </a:t>
            </a:r>
            <a:r>
              <a:rPr lang="fr-FR" sz="2200"/>
              <a:t>Qu’est-ce que vous en </a:t>
            </a:r>
            <a:r>
              <a:rPr lang="fr-FR" sz="2200" smtClean="0"/>
              <a:t>pensez ?</a:t>
            </a:r>
            <a:endParaRPr lang="cs-CZ" sz="220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34B69CC4-16A4-4DE9-890B-666249154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4564" y="640080"/>
            <a:ext cx="5703183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700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042E4ED-87CE-4217-BF1A-FC08AF41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74680" cy="1325563"/>
          </a:xfrm>
        </p:spPr>
        <p:txBody>
          <a:bodyPr>
            <a:normAutofit/>
          </a:bodyPr>
          <a:lstStyle/>
          <a:p>
            <a:r>
              <a:rPr lang="fr-FR" sz="3600" b="1" smtClean="0">
                <a:latin typeface="Calibri Light (Nadpisy)"/>
              </a:rPr>
              <a:t>Quel est votre style d’apprentissage dominant ?</a:t>
            </a:r>
            <a:endParaRPr lang="cs-CZ" sz="3600" b="1">
              <a:latin typeface="Calibri Light (Nadpisy)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D33E146-4201-4B72-8E47-1EBF35805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>
                <a:latin typeface="+mj-lt"/>
              </a:rPr>
              <a:t>PDF en </a:t>
            </a:r>
            <a:r>
              <a:rPr lang="fr-FR" sz="2200" smtClean="0">
                <a:latin typeface="+mj-lt"/>
              </a:rPr>
              <a:t>classe : </a:t>
            </a:r>
            <a:r>
              <a:rPr lang="cs-CZ" sz="2200">
                <a:latin typeface="+mj-lt"/>
                <a:hlinkClick r:id="rId2"/>
              </a:rPr>
              <a:t>http://www.aqisep.qc.ca/archives/colloque/an2008/JA-3/Activit4_4.pdf</a:t>
            </a:r>
            <a:r>
              <a:rPr lang="fr-FR" sz="220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fr-FR" sz="2200">
                <a:latin typeface="+mj-lt"/>
              </a:rPr>
              <a:t>Test en </a:t>
            </a:r>
            <a:r>
              <a:rPr lang="fr-FR" sz="2200" smtClean="0">
                <a:latin typeface="+mj-lt"/>
              </a:rPr>
              <a:t>classe : </a:t>
            </a:r>
            <a:r>
              <a:rPr lang="fr-FR" sz="2200">
                <a:latin typeface="+mj-lt"/>
                <a:hlinkClick r:id="rId3"/>
              </a:rPr>
              <a:t>https://www.guichetemplois.gc.ca/seeheardo;jsessionid=A8D7AF7C79AD24B4552012943A5C8269.jobsearch76</a:t>
            </a:r>
            <a:r>
              <a:rPr lang="fr-FR" sz="220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fr-FR" sz="2200">
                <a:latin typeface="+mj-lt"/>
              </a:rPr>
              <a:t>Test à la </a:t>
            </a:r>
            <a:r>
              <a:rPr lang="fr-FR" sz="2200" smtClean="0">
                <a:latin typeface="+mj-lt"/>
              </a:rPr>
              <a:t>maison : </a:t>
            </a:r>
            <a:r>
              <a:rPr lang="fr-FR" sz="2200">
                <a:latin typeface="+mj-lt"/>
                <a:hlinkClick r:id="rId4"/>
              </a:rPr>
              <a:t>http://www.psychomedia.qc.ca/tests/indice-des-styles-d-apprentissage/questions/1?page=1</a:t>
            </a:r>
            <a:r>
              <a:rPr lang="fr-FR" sz="220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fr-FR" sz="2200" smtClean="0">
                <a:latin typeface="+mj-lt"/>
              </a:rPr>
              <a:t>Critique : </a:t>
            </a:r>
            <a:r>
              <a:rPr lang="fr-FR" sz="2200">
                <a:latin typeface="+mj-lt"/>
                <a:hlinkClick r:id="rId5"/>
              </a:rPr>
              <a:t>https://www.youtube.com/watch?v=mBmuJ4uf2kg</a:t>
            </a:r>
            <a:r>
              <a:rPr lang="fr-FR" sz="220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cs-CZ" sz="2200" b="0" i="0">
                <a:effectLst/>
                <a:latin typeface="+mj-lt"/>
              </a:rPr>
              <a:t>Réussir ses </a:t>
            </a:r>
            <a:r>
              <a:rPr lang="cs-CZ" sz="2200" b="0" i="0" smtClean="0">
                <a:effectLst/>
                <a:latin typeface="+mj-lt"/>
              </a:rPr>
              <a:t>études</a:t>
            </a:r>
            <a:r>
              <a:rPr lang="fr-CA" sz="2200" b="0" i="0" smtClean="0">
                <a:effectLst/>
                <a:latin typeface="+mj-lt"/>
              </a:rPr>
              <a:t> </a:t>
            </a:r>
            <a:r>
              <a:rPr lang="fr-FR" sz="2200" b="0" i="0" smtClean="0">
                <a:effectLst/>
                <a:latin typeface="+mj-lt"/>
              </a:rPr>
              <a:t>: </a:t>
            </a:r>
            <a:r>
              <a:rPr lang="fr-FR" sz="2200">
                <a:latin typeface="+mj-lt"/>
                <a:hlinkClick r:id="rId6"/>
              </a:rPr>
              <a:t>https://www.youtube.com/watch?v=0PzWT8EIEOQ</a:t>
            </a:r>
            <a:endParaRPr lang="fr-FR" sz="2200">
              <a:latin typeface="+mj-lt"/>
            </a:endParaRPr>
          </a:p>
          <a:p>
            <a:pPr marL="0" indent="0">
              <a:buNone/>
            </a:pPr>
            <a:r>
              <a:rPr lang="fr-FR" sz="2200">
                <a:latin typeface="+mj-lt"/>
              </a:rPr>
              <a:t>Quels sont les nouveaux styles d’apprentissages </a:t>
            </a:r>
            <a:r>
              <a:rPr lang="fr-FR" sz="2200" smtClean="0">
                <a:latin typeface="+mj-lt"/>
              </a:rPr>
              <a:t>reconnus ?</a:t>
            </a:r>
            <a:endParaRPr lang="fr-FR" sz="2200">
              <a:latin typeface="+mj-lt"/>
            </a:endParaRPr>
          </a:p>
          <a:p>
            <a:pPr marL="0" indent="0">
              <a:buNone/>
            </a:pPr>
            <a:r>
              <a:rPr lang="fr-FR" sz="2200">
                <a:latin typeface="+mj-lt"/>
              </a:rPr>
              <a:t>1.                                         2.                                       3.</a:t>
            </a:r>
          </a:p>
        </p:txBody>
      </p:sp>
    </p:spTree>
    <p:extLst>
      <p:ext uri="{BB962C8B-B14F-4D97-AF65-F5344CB8AC3E}">
        <p14:creationId xmlns:p14="http://schemas.microsoft.com/office/powerpoint/2010/main" val="3084712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xmlns="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630936" y="824366"/>
            <a:ext cx="4818888" cy="128649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Autofit/>
          </a:bodyPr>
          <a:lstStyle/>
          <a:p>
            <a:pPr>
              <a:spcBef>
                <a:spcPct val="0"/>
              </a:spcBef>
            </a:pPr>
            <a:r>
              <a:rPr lang="en-US" sz="3600" b="1" kern="1200" dirty="0" err="1">
                <a:solidFill>
                  <a:schemeClr val="tx1"/>
                </a:solidFill>
                <a:latin typeface="Calibri Light (Nadpisy)"/>
              </a:rPr>
              <a:t>Présentation</a:t>
            </a:r>
            <a:r>
              <a:rPr lang="en-US" sz="3600" b="1" kern="1200" dirty="0">
                <a:solidFill>
                  <a:schemeClr val="tx1"/>
                </a:solidFill>
                <a:latin typeface="Calibri Light (Nadpisy)"/>
              </a:rPr>
              <a:t> mp3, </a:t>
            </a:r>
            <a:r>
              <a:rPr lang="en-US" sz="3600" b="1" kern="1200" dirty="0" err="1">
                <a:solidFill>
                  <a:schemeClr val="tx1"/>
                </a:solidFill>
                <a:latin typeface="Calibri Light (Nadpisy)"/>
              </a:rPr>
              <a:t>épreuve</a:t>
            </a:r>
            <a:r>
              <a:rPr lang="en-US" sz="3600" b="1" kern="1200" dirty="0">
                <a:solidFill>
                  <a:schemeClr val="tx1"/>
                </a:solidFill>
                <a:latin typeface="Calibri Light (Nadpisy)"/>
              </a:rPr>
              <a:t> 1</a:t>
            </a:r>
          </a:p>
        </p:txBody>
      </p:sp>
      <p:sp>
        <p:nvSpPr>
          <p:cNvPr id="80" name="sketch line">
            <a:extLst>
              <a:ext uri="{FF2B5EF4-FFF2-40B4-BE49-F238E27FC236}">
                <a16:creationId xmlns:a16="http://schemas.microsoft.com/office/drawing/2014/main" xmlns="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33056" y="2653168"/>
            <a:ext cx="6106160" cy="3759590"/>
          </a:xfrm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 fontScale="70000" lnSpcReduction="20000"/>
          </a:bodyPr>
          <a:lstStyle/>
          <a:p>
            <a:pPr marL="380985" lvl="1" indent="0">
              <a:buNone/>
            </a:pPr>
            <a:r>
              <a:rPr lang="en-US" sz="2000">
                <a:latin typeface="+mj-lt"/>
              </a:rPr>
              <a:t> </a:t>
            </a:r>
            <a:r>
              <a:rPr lang="en-US" sz="2000" smtClean="0">
                <a:latin typeface="+mj-lt"/>
              </a:rPr>
              <a:t>    </a:t>
            </a:r>
            <a:r>
              <a:rPr lang="en-US" sz="2000" smtClean="0">
                <a:latin typeface="+mj-lt"/>
              </a:rPr>
              <a:t>Enregistrer </a:t>
            </a:r>
            <a:r>
              <a:rPr lang="en-US" sz="2000" dirty="0" err="1">
                <a:latin typeface="+mj-lt"/>
              </a:rPr>
              <a:t>votre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présentation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orale</a:t>
            </a:r>
            <a:r>
              <a:rPr lang="en-US" sz="2000" dirty="0">
                <a:latin typeface="+mj-lt"/>
              </a:rPr>
              <a:t> </a:t>
            </a:r>
            <a:r>
              <a:rPr lang="en-US" sz="2000">
                <a:latin typeface="+mj-lt"/>
              </a:rPr>
              <a:t>dans </a:t>
            </a:r>
            <a:r>
              <a:rPr lang="en-US" sz="2000" b="1" smtClean="0">
                <a:latin typeface="+mj-lt"/>
              </a:rPr>
              <a:t>Classroom</a:t>
            </a:r>
            <a:r>
              <a:rPr lang="en-US" sz="2000" smtClean="0">
                <a:latin typeface="+mj-lt"/>
              </a:rPr>
              <a:t> (code : </a:t>
            </a:r>
            <a:r>
              <a:rPr lang="cs-CZ" sz="2000" smtClean="0">
                <a:latin typeface="+mj-lt"/>
              </a:rPr>
              <a:t>exkv5yg</a:t>
            </a:r>
            <a:r>
              <a:rPr lang="fr-CA" sz="2000">
                <a:latin typeface="+mj-lt"/>
              </a:rPr>
              <a:t>)</a:t>
            </a:r>
            <a:r>
              <a:rPr lang="en-US" sz="2000" smtClean="0">
                <a:latin typeface="+mj-lt"/>
              </a:rPr>
              <a:t>.</a:t>
            </a:r>
            <a:endParaRPr lang="en-US" sz="2000" dirty="0">
              <a:latin typeface="+mj-lt"/>
            </a:endParaRPr>
          </a:p>
          <a:p>
            <a:pPr indent="-2286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3500" dirty="0" err="1"/>
              <a:t>Présentez-vous</a:t>
            </a:r>
            <a:r>
              <a:rPr lang="en-US" sz="3500" dirty="0"/>
              <a:t> et </a:t>
            </a:r>
            <a:r>
              <a:rPr lang="en-US" sz="3500" dirty="0" err="1"/>
              <a:t>présentez</a:t>
            </a:r>
            <a:r>
              <a:rPr lang="en-US" sz="3500" dirty="0"/>
              <a:t> </a:t>
            </a:r>
            <a:r>
              <a:rPr lang="en-US" sz="3500" dirty="0" err="1"/>
              <a:t>vos</a:t>
            </a:r>
            <a:r>
              <a:rPr lang="en-US" sz="3500" dirty="0"/>
              <a:t> études.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500" dirty="0" err="1"/>
              <a:t>Parlez</a:t>
            </a:r>
            <a:r>
              <a:rPr lang="en-US" sz="3500" dirty="0"/>
              <a:t> des </a:t>
            </a:r>
            <a:r>
              <a:rPr lang="en-US" sz="3500" dirty="0" err="1"/>
              <a:t>langues</a:t>
            </a:r>
            <a:r>
              <a:rPr lang="en-US" sz="3500" dirty="0"/>
              <a:t> que </a:t>
            </a:r>
            <a:r>
              <a:rPr lang="en-US" sz="3500" dirty="0" err="1"/>
              <a:t>vous</a:t>
            </a:r>
            <a:r>
              <a:rPr lang="en-US" sz="3500" dirty="0"/>
              <a:t> </a:t>
            </a:r>
            <a:r>
              <a:rPr lang="en-US" sz="3500" dirty="0" err="1"/>
              <a:t>parlez</a:t>
            </a:r>
            <a:r>
              <a:rPr lang="en-US" sz="3500" dirty="0"/>
              <a:t> et que </a:t>
            </a:r>
            <a:r>
              <a:rPr lang="en-US" sz="3500" dirty="0" err="1"/>
              <a:t>vous</a:t>
            </a:r>
            <a:r>
              <a:rPr lang="en-US" sz="3500" dirty="0"/>
              <a:t> </a:t>
            </a:r>
            <a:r>
              <a:rPr lang="en-US" sz="3500" dirty="0" err="1"/>
              <a:t>apprenez</a:t>
            </a:r>
            <a:r>
              <a:rPr lang="en-US" sz="3500" dirty="0"/>
              <a:t>. Comment </a:t>
            </a:r>
            <a:r>
              <a:rPr lang="en-US" sz="3500" dirty="0" err="1"/>
              <a:t>apprenez-vous</a:t>
            </a:r>
            <a:r>
              <a:rPr lang="en-US" sz="3500" dirty="0"/>
              <a:t> les </a:t>
            </a:r>
            <a:r>
              <a:rPr lang="en-US" sz="3500" err="1"/>
              <a:t>langues</a:t>
            </a:r>
            <a:r>
              <a:rPr lang="en-US" sz="3500"/>
              <a:t> </a:t>
            </a:r>
            <a:r>
              <a:rPr lang="en-US" sz="3500" smtClean="0"/>
              <a:t>étrangères ? </a:t>
            </a:r>
            <a:r>
              <a:rPr lang="en-US" sz="3500" dirty="0" err="1"/>
              <a:t>Quels</a:t>
            </a:r>
            <a:r>
              <a:rPr lang="en-US" sz="3500" dirty="0"/>
              <a:t> </a:t>
            </a:r>
            <a:r>
              <a:rPr lang="en-US" sz="3500" dirty="0" err="1"/>
              <a:t>sont</a:t>
            </a:r>
            <a:r>
              <a:rPr lang="en-US" sz="3500" dirty="0"/>
              <a:t> </a:t>
            </a:r>
            <a:r>
              <a:rPr lang="en-US" sz="3500" err="1"/>
              <a:t>vos</a:t>
            </a:r>
            <a:r>
              <a:rPr lang="en-US" sz="3500"/>
              <a:t> </a:t>
            </a:r>
            <a:r>
              <a:rPr lang="en-US" sz="3500" smtClean="0"/>
              <a:t>strategies ?</a:t>
            </a:r>
            <a:endParaRPr lang="en-US" sz="35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500" dirty="0" err="1"/>
              <a:t>Pourquoi</a:t>
            </a:r>
            <a:r>
              <a:rPr lang="en-US" sz="3500" dirty="0"/>
              <a:t> </a:t>
            </a:r>
            <a:r>
              <a:rPr lang="en-US" sz="3500" dirty="0" err="1"/>
              <a:t>apprenez-vous</a:t>
            </a:r>
            <a:r>
              <a:rPr lang="en-US" sz="3500" dirty="0"/>
              <a:t> le </a:t>
            </a:r>
            <a:r>
              <a:rPr lang="en-US" sz="3500" dirty="0" err="1"/>
              <a:t>français</a:t>
            </a:r>
            <a:r>
              <a:rPr lang="en-US" sz="3500" dirty="0"/>
              <a:t> (</a:t>
            </a:r>
            <a:r>
              <a:rPr lang="en-US" sz="3500" dirty="0" err="1"/>
              <a:t>vos</a:t>
            </a:r>
            <a:r>
              <a:rPr lang="en-US" sz="3500" dirty="0"/>
              <a:t> motivations)? </a:t>
            </a:r>
            <a:r>
              <a:rPr lang="en-US" sz="3500" dirty="0" err="1"/>
              <a:t>Vous</a:t>
            </a:r>
            <a:r>
              <a:rPr lang="en-US" sz="3500" dirty="0"/>
              <a:t> </a:t>
            </a:r>
            <a:r>
              <a:rPr lang="en-US" sz="3500" dirty="0" err="1"/>
              <a:t>l’apprenez</a:t>
            </a:r>
            <a:r>
              <a:rPr lang="en-US" sz="3500" dirty="0"/>
              <a:t> </a:t>
            </a:r>
            <a:r>
              <a:rPr lang="en-US" sz="3500" dirty="0" err="1"/>
              <a:t>depuis</a:t>
            </a:r>
            <a:r>
              <a:rPr lang="en-US" sz="3500" dirty="0"/>
              <a:t> </a:t>
            </a:r>
            <a:r>
              <a:rPr lang="en-US" sz="3500" dirty="0" err="1"/>
              <a:t>combien</a:t>
            </a:r>
            <a:r>
              <a:rPr lang="en-US" sz="3500" dirty="0"/>
              <a:t> </a:t>
            </a:r>
            <a:r>
              <a:rPr lang="en-US" sz="3500"/>
              <a:t>de </a:t>
            </a:r>
            <a:r>
              <a:rPr lang="en-US" sz="3500" smtClean="0"/>
              <a:t>temps ?</a:t>
            </a:r>
            <a:endParaRPr lang="en-US" sz="35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500" dirty="0" err="1"/>
              <a:t>Quels</a:t>
            </a:r>
            <a:r>
              <a:rPr lang="en-US" sz="3500" dirty="0"/>
              <a:t> </a:t>
            </a:r>
            <a:r>
              <a:rPr lang="en-US" sz="3500" dirty="0" err="1"/>
              <a:t>sont</a:t>
            </a:r>
            <a:r>
              <a:rPr lang="en-US" sz="3500" dirty="0"/>
              <a:t> </a:t>
            </a:r>
            <a:r>
              <a:rPr lang="en-US" sz="3500" dirty="0" err="1"/>
              <a:t>vos</a:t>
            </a:r>
            <a:r>
              <a:rPr lang="en-US" sz="3500" dirty="0"/>
              <a:t> points forts et points </a:t>
            </a:r>
            <a:r>
              <a:rPr lang="en-US" sz="3500" dirty="0" err="1"/>
              <a:t>faible</a:t>
            </a:r>
            <a:r>
              <a:rPr lang="en-US" sz="3500" dirty="0"/>
              <a:t> </a:t>
            </a:r>
            <a:r>
              <a:rPr lang="en-US" sz="3500" err="1"/>
              <a:t>en</a:t>
            </a:r>
            <a:r>
              <a:rPr lang="en-US" sz="3500"/>
              <a:t> </a:t>
            </a:r>
            <a:r>
              <a:rPr lang="en-US" sz="3500" smtClean="0"/>
              <a:t>français ?</a:t>
            </a:r>
            <a:endParaRPr lang="en-US" sz="35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500" dirty="0" err="1"/>
              <a:t>Qu’est-ce</a:t>
            </a:r>
            <a:r>
              <a:rPr lang="en-US" sz="3500" dirty="0"/>
              <a:t> que </a:t>
            </a:r>
            <a:r>
              <a:rPr lang="en-US" sz="3500" dirty="0" err="1"/>
              <a:t>vous</a:t>
            </a:r>
            <a:r>
              <a:rPr lang="en-US" sz="3500" dirty="0"/>
              <a:t> </a:t>
            </a:r>
            <a:r>
              <a:rPr lang="en-US" sz="3500" dirty="0" err="1"/>
              <a:t>avez</a:t>
            </a:r>
            <a:r>
              <a:rPr lang="en-US" sz="3500" dirty="0"/>
              <a:t> </a:t>
            </a:r>
            <a:r>
              <a:rPr lang="en-US" sz="3500" dirty="0" err="1"/>
              <a:t>l’intention</a:t>
            </a:r>
            <a:r>
              <a:rPr lang="en-US" sz="3500" dirty="0"/>
              <a:t> de faire pour affronter </a:t>
            </a:r>
            <a:r>
              <a:rPr lang="en-US" sz="3500" err="1"/>
              <a:t>vos</a:t>
            </a:r>
            <a:r>
              <a:rPr lang="en-US" sz="3500"/>
              <a:t> </a:t>
            </a:r>
            <a:r>
              <a:rPr lang="en-US" sz="3500" smtClean="0"/>
              <a:t>faiblesse ?                                                                                                            </a:t>
            </a:r>
            <a:endParaRPr lang="en-US" sz="3500" dirty="0"/>
          </a:p>
        </p:txBody>
      </p:sp>
      <p:pic>
        <p:nvPicPr>
          <p:cNvPr id="137" name="Google Shape;137;p2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139216" y="640080"/>
            <a:ext cx="5378631" cy="5577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A0D4DC4-1758-4A7E-BDEF-A26AB6820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3435"/>
          </a:xfrm>
        </p:spPr>
        <p:txBody>
          <a:bodyPr>
            <a:noAutofit/>
          </a:bodyPr>
          <a:lstStyle/>
          <a:p>
            <a:r>
              <a:rPr lang="fr-FR" sz="3600" b="1" smtClean="0">
                <a:latin typeface="Calibri Light (Nadpisy)"/>
              </a:rPr>
              <a:t/>
            </a:r>
            <a:br>
              <a:rPr lang="fr-FR" sz="3600" b="1" smtClean="0">
                <a:latin typeface="Calibri Light (Nadpisy)"/>
              </a:rPr>
            </a:br>
            <a:r>
              <a:rPr lang="fr-FR" sz="3600" b="1" smtClean="0">
                <a:latin typeface="Calibri Light (Nadpisy)"/>
              </a:rPr>
              <a:t>Grammaire </a:t>
            </a:r>
            <a:r>
              <a:rPr lang="fr-FR" sz="3600" b="1">
                <a:latin typeface="Calibri Light (Nadpisy)"/>
              </a:rPr>
              <a:t>de la </a:t>
            </a:r>
            <a:r>
              <a:rPr lang="fr-FR" sz="3600" b="1" smtClean="0">
                <a:latin typeface="Calibri Light (Nadpisy)"/>
              </a:rPr>
              <a:t>semaine : </a:t>
            </a:r>
            <a:br>
              <a:rPr lang="fr-FR" sz="3600" b="1" smtClean="0">
                <a:latin typeface="Calibri Light (Nadpisy)"/>
              </a:rPr>
            </a:br>
            <a:r>
              <a:rPr lang="fr-FR" sz="3600" b="1">
                <a:latin typeface="Calibri Light (Nadpisy)"/>
              </a:rPr>
              <a:t>N</a:t>
            </a:r>
            <a:r>
              <a:rPr lang="fr-FR" sz="3600" b="1" smtClean="0">
                <a:latin typeface="Calibri Light (Nadpisy)"/>
              </a:rPr>
              <a:t>égation </a:t>
            </a:r>
            <a:r>
              <a:rPr lang="fr-FR" sz="3600" b="1">
                <a:latin typeface="Calibri Light (Nadpisy)"/>
              </a:rPr>
              <a:t>et les pronoms indéfinis</a:t>
            </a:r>
            <a:br>
              <a:rPr lang="fr-FR" sz="3600" b="1">
                <a:latin typeface="Calibri Light (Nadpisy)"/>
              </a:rPr>
            </a:br>
            <a:r>
              <a:rPr lang="fr-FR" sz="3600" b="1">
                <a:latin typeface="Calibri Light (Nadpisy)"/>
              </a:rPr>
              <a:t>	</a:t>
            </a:r>
            <a:r>
              <a:rPr lang="fr-FR" sz="3600" b="1" smtClean="0">
                <a:latin typeface="Calibri Light (Nadpisy)"/>
              </a:rPr>
              <a:t>			</a:t>
            </a:r>
            <a:r>
              <a:rPr lang="fr-FR" sz="2600" b="1" smtClean="0">
                <a:latin typeface="Calibri Light (Nadpisy)"/>
              </a:rPr>
              <a:t>À </a:t>
            </a:r>
            <a:r>
              <a:rPr lang="fr-FR" sz="2600" b="1">
                <a:latin typeface="Calibri Light (Nadpisy)"/>
              </a:rPr>
              <a:t>préparer pour la semaine prochaine</a:t>
            </a:r>
            <a:endParaRPr lang="cs-CZ" sz="2600" b="1">
              <a:latin typeface="Calibri Light (Nadpisy)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4D7C0A0-AAD1-4AA1-AE91-241DB4115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474"/>
            <a:ext cx="10515600" cy="3796870"/>
          </a:xfrm>
        </p:spPr>
        <p:txBody>
          <a:bodyPr>
            <a:normAutofit/>
          </a:bodyPr>
          <a:lstStyle/>
          <a:p>
            <a:r>
              <a:rPr lang="fr-FR" sz="3200" dirty="0">
                <a:hlinkClick r:id="rId2"/>
              </a:rPr>
              <a:t>https://la-vie-en-francais.com/exprimer-la-negation-en-francais/</a:t>
            </a:r>
          </a:p>
          <a:p>
            <a:r>
              <a:rPr lang="cs-CZ" sz="3200" dirty="0">
                <a:hlinkClick r:id="rId2"/>
              </a:rPr>
              <a:t>https://francais.lingolia.com/fr/grammaire/les-pronoms/determinants-et-pronoms-indefinis</a:t>
            </a:r>
            <a:endParaRPr lang="fr-FR" sz="3200" dirty="0"/>
          </a:p>
          <a:p>
            <a:r>
              <a:rPr lang="cs-CZ" sz="3200" dirty="0">
                <a:hlinkClick r:id="rId3"/>
              </a:rPr>
              <a:t>https://francais.lingolia.com/fr/grammaire/les-pronoms/determinants-et-pronoms-indefinis/exercices</a:t>
            </a:r>
            <a:r>
              <a:rPr lang="fr-FR" sz="3200" dirty="0"/>
              <a:t> </a:t>
            </a:r>
          </a:p>
          <a:p>
            <a:r>
              <a:rPr lang="fr-FR" sz="3200" dirty="0"/>
              <a:t>+ les fichiers dans le syllabus (IO)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793423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303</Words>
  <Application>Microsoft Office PowerPoint</Application>
  <PresentationFormat>Širokoúhlá obrazovka</PresentationFormat>
  <Paragraphs>40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Calibri Light (Nadpisy)</vt:lpstr>
      <vt:lpstr>Times New Roman</vt:lpstr>
      <vt:lpstr>Motiv Office</vt:lpstr>
      <vt:lpstr>Les styles d’apprentissage</vt:lpstr>
      <vt:lpstr>Les actualités</vt:lpstr>
      <vt:lpstr>Le conditionnel présent</vt:lpstr>
      <vt:lpstr>ZAZ : la chanson Si</vt:lpstr>
      <vt:lpstr>Le portrait chinois, la condition avec le conditionnel présent</vt:lpstr>
      <vt:lpstr>Les 4 théories de Krashen</vt:lpstr>
      <vt:lpstr>Quel est votre style d’apprentissage dominant ?</vt:lpstr>
      <vt:lpstr>Présentation mp3, épreuve 1</vt:lpstr>
      <vt:lpstr> Grammaire de la semaine :  Négation et les pronoms indéfinis     À préparer pour la semaine prochaine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styles d’apprentissages</dc:title>
  <dc:creator>Eliška</dc:creator>
  <cp:lastModifiedBy>Ležatková Klára</cp:lastModifiedBy>
  <cp:revision>6</cp:revision>
  <dcterms:created xsi:type="dcterms:W3CDTF">2021-10-04T07:54:07Z</dcterms:created>
  <dcterms:modified xsi:type="dcterms:W3CDTF">2022-10-17T22:29:55Z</dcterms:modified>
</cp:coreProperties>
</file>