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3"/>
  </p:notesMasterIdLst>
  <p:handoutMasterIdLst>
    <p:handoutMasterId r:id="rId84"/>
  </p:handoutMasterIdLst>
  <p:sldIdLst>
    <p:sldId id="650" r:id="rId2"/>
    <p:sldId id="651" r:id="rId3"/>
    <p:sldId id="607" r:id="rId4"/>
    <p:sldId id="584" r:id="rId5"/>
    <p:sldId id="652" r:id="rId6"/>
    <p:sldId id="653" r:id="rId7"/>
    <p:sldId id="654" r:id="rId8"/>
    <p:sldId id="655" r:id="rId9"/>
    <p:sldId id="656" r:id="rId10"/>
    <p:sldId id="657" r:id="rId11"/>
    <p:sldId id="658" r:id="rId12"/>
    <p:sldId id="659" r:id="rId13"/>
    <p:sldId id="660" r:id="rId14"/>
    <p:sldId id="661" r:id="rId15"/>
    <p:sldId id="662" r:id="rId16"/>
    <p:sldId id="663" r:id="rId17"/>
    <p:sldId id="664" r:id="rId18"/>
    <p:sldId id="665" r:id="rId19"/>
    <p:sldId id="666" r:id="rId20"/>
    <p:sldId id="667" r:id="rId21"/>
    <p:sldId id="668" r:id="rId22"/>
    <p:sldId id="669" r:id="rId23"/>
    <p:sldId id="670" r:id="rId24"/>
    <p:sldId id="671" r:id="rId25"/>
    <p:sldId id="586" r:id="rId26"/>
    <p:sldId id="587" r:id="rId27"/>
    <p:sldId id="588" r:id="rId28"/>
    <p:sldId id="589" r:id="rId29"/>
    <p:sldId id="590" r:id="rId30"/>
    <p:sldId id="591" r:id="rId31"/>
    <p:sldId id="599" r:id="rId32"/>
    <p:sldId id="603" r:id="rId33"/>
    <p:sldId id="598" r:id="rId34"/>
    <p:sldId id="600" r:id="rId35"/>
    <p:sldId id="602" r:id="rId36"/>
    <p:sldId id="646" r:id="rId37"/>
    <p:sldId id="604" r:id="rId38"/>
    <p:sldId id="606" r:id="rId39"/>
    <p:sldId id="605" r:id="rId40"/>
    <p:sldId id="647" r:id="rId41"/>
    <p:sldId id="648" r:id="rId42"/>
    <p:sldId id="592" r:id="rId43"/>
    <p:sldId id="593" r:id="rId44"/>
    <p:sldId id="594" r:id="rId45"/>
    <p:sldId id="595" r:id="rId46"/>
    <p:sldId id="596" r:id="rId47"/>
    <p:sldId id="597" r:id="rId48"/>
    <p:sldId id="609" r:id="rId49"/>
    <p:sldId id="610" r:id="rId50"/>
    <p:sldId id="611" r:id="rId51"/>
    <p:sldId id="612" r:id="rId52"/>
    <p:sldId id="613" r:id="rId53"/>
    <p:sldId id="614" r:id="rId54"/>
    <p:sldId id="615" r:id="rId55"/>
    <p:sldId id="616" r:id="rId56"/>
    <p:sldId id="617" r:id="rId57"/>
    <p:sldId id="619" r:id="rId58"/>
    <p:sldId id="618" r:id="rId59"/>
    <p:sldId id="620" r:id="rId60"/>
    <p:sldId id="621" r:id="rId61"/>
    <p:sldId id="622" r:id="rId62"/>
    <p:sldId id="623" r:id="rId63"/>
    <p:sldId id="625" r:id="rId64"/>
    <p:sldId id="624" r:id="rId65"/>
    <p:sldId id="626" r:id="rId66"/>
    <p:sldId id="627" r:id="rId67"/>
    <p:sldId id="628" r:id="rId68"/>
    <p:sldId id="630" r:id="rId69"/>
    <p:sldId id="631" r:id="rId70"/>
    <p:sldId id="632" r:id="rId71"/>
    <p:sldId id="633" r:id="rId72"/>
    <p:sldId id="634" r:id="rId73"/>
    <p:sldId id="635" r:id="rId74"/>
    <p:sldId id="638" r:id="rId75"/>
    <p:sldId id="636" r:id="rId76"/>
    <p:sldId id="637" r:id="rId77"/>
    <p:sldId id="642" r:id="rId78"/>
    <p:sldId id="641" r:id="rId79"/>
    <p:sldId id="644" r:id="rId80"/>
    <p:sldId id="645" r:id="rId81"/>
    <p:sldId id="577" r:id="rId8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4F2831C-B8FC-49F0-83EC-FD298C664880}">
          <p14:sldIdLst>
            <p14:sldId id="650"/>
            <p14:sldId id="651"/>
            <p14:sldId id="607"/>
            <p14:sldId id="584"/>
            <p14:sldId id="652"/>
            <p14:sldId id="653"/>
            <p14:sldId id="654"/>
            <p14:sldId id="655"/>
            <p14:sldId id="656"/>
            <p14:sldId id="657"/>
            <p14:sldId id="658"/>
            <p14:sldId id="659"/>
            <p14:sldId id="660"/>
            <p14:sldId id="661"/>
            <p14:sldId id="662"/>
            <p14:sldId id="663"/>
            <p14:sldId id="664"/>
            <p14:sldId id="665"/>
            <p14:sldId id="666"/>
            <p14:sldId id="667"/>
            <p14:sldId id="668"/>
            <p14:sldId id="669"/>
            <p14:sldId id="670"/>
            <p14:sldId id="671"/>
            <p14:sldId id="586"/>
            <p14:sldId id="587"/>
            <p14:sldId id="588"/>
            <p14:sldId id="589"/>
            <p14:sldId id="590"/>
            <p14:sldId id="591"/>
            <p14:sldId id="599"/>
            <p14:sldId id="603"/>
            <p14:sldId id="598"/>
            <p14:sldId id="600"/>
            <p14:sldId id="602"/>
            <p14:sldId id="646"/>
            <p14:sldId id="604"/>
            <p14:sldId id="606"/>
            <p14:sldId id="605"/>
            <p14:sldId id="647"/>
            <p14:sldId id="648"/>
            <p14:sldId id="592"/>
            <p14:sldId id="593"/>
            <p14:sldId id="594"/>
            <p14:sldId id="595"/>
            <p14:sldId id="596"/>
            <p14:sldId id="597"/>
            <p14:sldId id="609"/>
            <p14:sldId id="610"/>
            <p14:sldId id="611"/>
            <p14:sldId id="612"/>
            <p14:sldId id="613"/>
            <p14:sldId id="614"/>
            <p14:sldId id="615"/>
            <p14:sldId id="616"/>
            <p14:sldId id="617"/>
            <p14:sldId id="619"/>
            <p14:sldId id="618"/>
            <p14:sldId id="620"/>
            <p14:sldId id="621"/>
            <p14:sldId id="622"/>
            <p14:sldId id="623"/>
            <p14:sldId id="625"/>
            <p14:sldId id="624"/>
            <p14:sldId id="626"/>
            <p14:sldId id="627"/>
            <p14:sldId id="628"/>
            <p14:sldId id="630"/>
            <p14:sldId id="631"/>
            <p14:sldId id="632"/>
            <p14:sldId id="633"/>
            <p14:sldId id="634"/>
            <p14:sldId id="635"/>
            <p14:sldId id="638"/>
            <p14:sldId id="636"/>
            <p14:sldId id="637"/>
            <p14:sldId id="642"/>
            <p14:sldId id="641"/>
            <p14:sldId id="644"/>
            <p14:sldId id="645"/>
            <p14:sldId id="5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14" d="100"/>
          <a:sy n="114" d="100"/>
        </p:scale>
        <p:origin x="468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handoutMaster" Target="handoutMasters/handoutMaster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notesMaster" Target="notesMasters/notesMaster1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BD356B-D07C-4E59-8F9B-BBDE6455E96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8DA3C5-3A07-4DA7-8CC0-E106C02B69D2}">
      <dgm:prSet phldrT="[Text]"/>
      <dgm:spPr/>
      <dgm:t>
        <a:bodyPr/>
        <a:lstStyle/>
        <a:p>
          <a:r>
            <a:rPr lang="cs-CZ" dirty="0"/>
            <a:t>zákonný režim</a:t>
          </a:r>
          <a:endParaRPr lang="en-US" dirty="0"/>
        </a:p>
      </dgm:t>
    </dgm:pt>
    <dgm:pt modelId="{A9E28464-7DD7-442D-9158-722521EFD192}" type="parTrans" cxnId="{BEB9D2EC-E594-410A-8E5F-886EE6B03223}">
      <dgm:prSet/>
      <dgm:spPr/>
      <dgm:t>
        <a:bodyPr/>
        <a:lstStyle/>
        <a:p>
          <a:endParaRPr lang="en-US"/>
        </a:p>
      </dgm:t>
    </dgm:pt>
    <dgm:pt modelId="{C736863F-3613-4C4B-90CC-DB3845D82E79}" type="sibTrans" cxnId="{BEB9D2EC-E594-410A-8E5F-886EE6B03223}">
      <dgm:prSet/>
      <dgm:spPr/>
      <dgm:t>
        <a:bodyPr/>
        <a:lstStyle/>
        <a:p>
          <a:endParaRPr lang="en-US"/>
        </a:p>
      </dgm:t>
    </dgm:pt>
    <dgm:pt modelId="{F7A16989-A085-48BA-8E32-9F11BB5E8215}">
      <dgm:prSet phldrT="[Text]"/>
      <dgm:spPr/>
      <dgm:t>
        <a:bodyPr/>
        <a:lstStyle/>
        <a:p>
          <a:r>
            <a:rPr lang="cs-CZ" dirty="0"/>
            <a:t>smluvený režim</a:t>
          </a:r>
          <a:endParaRPr lang="en-US" dirty="0"/>
        </a:p>
      </dgm:t>
    </dgm:pt>
    <dgm:pt modelId="{A9E8EA5E-7F64-41B4-8676-32DAB4FEBDAB}" type="parTrans" cxnId="{8F6D4ECD-3E17-46B3-B6F2-1BE256C354A8}">
      <dgm:prSet/>
      <dgm:spPr/>
      <dgm:t>
        <a:bodyPr/>
        <a:lstStyle/>
        <a:p>
          <a:endParaRPr lang="en-US"/>
        </a:p>
      </dgm:t>
    </dgm:pt>
    <dgm:pt modelId="{860886F2-B2CC-4569-84FC-34104C5D468A}" type="sibTrans" cxnId="{8F6D4ECD-3E17-46B3-B6F2-1BE256C354A8}">
      <dgm:prSet/>
      <dgm:spPr/>
      <dgm:t>
        <a:bodyPr/>
        <a:lstStyle/>
        <a:p>
          <a:endParaRPr lang="en-US"/>
        </a:p>
      </dgm:t>
    </dgm:pt>
    <dgm:pt modelId="{033DB2D1-D654-48EA-9199-FC45CA852ECF}">
      <dgm:prSet phldrT="[Text]"/>
      <dgm:spPr/>
      <dgm:t>
        <a:bodyPr/>
        <a:lstStyle/>
        <a:p>
          <a:r>
            <a:rPr lang="cs-CZ" dirty="0"/>
            <a:t>režim založený rozhodnutím soudu</a:t>
          </a:r>
          <a:endParaRPr lang="en-US" dirty="0"/>
        </a:p>
      </dgm:t>
    </dgm:pt>
    <dgm:pt modelId="{89AB8FC5-C0AE-4633-BD81-D8B46D88E3B7}" type="parTrans" cxnId="{7B9A36F0-5548-4854-8714-D036D928F650}">
      <dgm:prSet/>
      <dgm:spPr/>
      <dgm:t>
        <a:bodyPr/>
        <a:lstStyle/>
        <a:p>
          <a:endParaRPr lang="en-US"/>
        </a:p>
      </dgm:t>
    </dgm:pt>
    <dgm:pt modelId="{66F3C8A8-B33E-4F63-9F39-8288D4B163D3}" type="sibTrans" cxnId="{7B9A36F0-5548-4854-8714-D036D928F650}">
      <dgm:prSet/>
      <dgm:spPr/>
      <dgm:t>
        <a:bodyPr/>
        <a:lstStyle/>
        <a:p>
          <a:endParaRPr lang="en-US"/>
        </a:p>
      </dgm:t>
    </dgm:pt>
    <dgm:pt modelId="{E51C7CD2-4A9D-442E-8832-6D01FBE891CA}" type="pres">
      <dgm:prSet presAssocID="{DBBD356B-D07C-4E59-8F9B-BBDE6455E96C}" presName="linear" presStyleCnt="0">
        <dgm:presLayoutVars>
          <dgm:dir/>
          <dgm:animLvl val="lvl"/>
          <dgm:resizeHandles val="exact"/>
        </dgm:presLayoutVars>
      </dgm:prSet>
      <dgm:spPr/>
    </dgm:pt>
    <dgm:pt modelId="{DCCD59D3-3326-45AC-839D-60D93F4ADFFA}" type="pres">
      <dgm:prSet presAssocID="{658DA3C5-3A07-4DA7-8CC0-E106C02B69D2}" presName="parentLin" presStyleCnt="0"/>
      <dgm:spPr/>
    </dgm:pt>
    <dgm:pt modelId="{EB5C303B-218B-4F3A-B5B3-4C272150466E}" type="pres">
      <dgm:prSet presAssocID="{658DA3C5-3A07-4DA7-8CC0-E106C02B69D2}" presName="parentLeftMargin" presStyleLbl="node1" presStyleIdx="0" presStyleCnt="3"/>
      <dgm:spPr/>
    </dgm:pt>
    <dgm:pt modelId="{6E447D56-DB6C-44BC-8852-80A297C0026A}" type="pres">
      <dgm:prSet presAssocID="{658DA3C5-3A07-4DA7-8CC0-E106C02B69D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2D62C42-B9AC-435B-9DCF-A59948A42ECD}" type="pres">
      <dgm:prSet presAssocID="{658DA3C5-3A07-4DA7-8CC0-E106C02B69D2}" presName="negativeSpace" presStyleCnt="0"/>
      <dgm:spPr/>
    </dgm:pt>
    <dgm:pt modelId="{9DD8C166-34CB-4FF7-B215-5E3BA28FC809}" type="pres">
      <dgm:prSet presAssocID="{658DA3C5-3A07-4DA7-8CC0-E106C02B69D2}" presName="childText" presStyleLbl="conFgAcc1" presStyleIdx="0" presStyleCnt="3">
        <dgm:presLayoutVars>
          <dgm:bulletEnabled val="1"/>
        </dgm:presLayoutVars>
      </dgm:prSet>
      <dgm:spPr/>
    </dgm:pt>
    <dgm:pt modelId="{7E4FB5F9-A012-4CE9-97E5-7292C066DF40}" type="pres">
      <dgm:prSet presAssocID="{C736863F-3613-4C4B-90CC-DB3845D82E79}" presName="spaceBetweenRectangles" presStyleCnt="0"/>
      <dgm:spPr/>
    </dgm:pt>
    <dgm:pt modelId="{69EA8DAA-3DF6-4115-B04B-275136E1ED7A}" type="pres">
      <dgm:prSet presAssocID="{F7A16989-A085-48BA-8E32-9F11BB5E8215}" presName="parentLin" presStyleCnt="0"/>
      <dgm:spPr/>
    </dgm:pt>
    <dgm:pt modelId="{A284B8D9-18EF-4E8C-8BB2-47E259602D6A}" type="pres">
      <dgm:prSet presAssocID="{F7A16989-A085-48BA-8E32-9F11BB5E8215}" presName="parentLeftMargin" presStyleLbl="node1" presStyleIdx="0" presStyleCnt="3"/>
      <dgm:spPr/>
    </dgm:pt>
    <dgm:pt modelId="{B5ED3C14-9554-4380-AE08-7DF40A1B4748}" type="pres">
      <dgm:prSet presAssocID="{F7A16989-A085-48BA-8E32-9F11BB5E821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645AC76-0BA0-4ED6-8C8D-F6F073FCF4FC}" type="pres">
      <dgm:prSet presAssocID="{F7A16989-A085-48BA-8E32-9F11BB5E8215}" presName="negativeSpace" presStyleCnt="0"/>
      <dgm:spPr/>
    </dgm:pt>
    <dgm:pt modelId="{B7FB6A4F-C221-4B5F-AB15-067453FCA293}" type="pres">
      <dgm:prSet presAssocID="{F7A16989-A085-48BA-8E32-9F11BB5E8215}" presName="childText" presStyleLbl="conFgAcc1" presStyleIdx="1" presStyleCnt="3">
        <dgm:presLayoutVars>
          <dgm:bulletEnabled val="1"/>
        </dgm:presLayoutVars>
      </dgm:prSet>
      <dgm:spPr/>
    </dgm:pt>
    <dgm:pt modelId="{5794CA87-9136-4BDE-BADB-C302C9C6EF74}" type="pres">
      <dgm:prSet presAssocID="{860886F2-B2CC-4569-84FC-34104C5D468A}" presName="spaceBetweenRectangles" presStyleCnt="0"/>
      <dgm:spPr/>
    </dgm:pt>
    <dgm:pt modelId="{5C4F225B-0BBC-4B10-872B-325D81620A2E}" type="pres">
      <dgm:prSet presAssocID="{033DB2D1-D654-48EA-9199-FC45CA852ECF}" presName="parentLin" presStyleCnt="0"/>
      <dgm:spPr/>
    </dgm:pt>
    <dgm:pt modelId="{7D29780E-265D-49D9-88AE-CA64D53E64FD}" type="pres">
      <dgm:prSet presAssocID="{033DB2D1-D654-48EA-9199-FC45CA852ECF}" presName="parentLeftMargin" presStyleLbl="node1" presStyleIdx="1" presStyleCnt="3"/>
      <dgm:spPr/>
    </dgm:pt>
    <dgm:pt modelId="{F2AA2707-6334-4A21-8562-506AF6E97490}" type="pres">
      <dgm:prSet presAssocID="{033DB2D1-D654-48EA-9199-FC45CA852EC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4D6CF6D-C2A0-4062-935B-07A0ED63A46E}" type="pres">
      <dgm:prSet presAssocID="{033DB2D1-D654-48EA-9199-FC45CA852ECF}" presName="negativeSpace" presStyleCnt="0"/>
      <dgm:spPr/>
    </dgm:pt>
    <dgm:pt modelId="{CE1F960C-EBBF-447C-8311-CFEF8FE92EF5}" type="pres">
      <dgm:prSet presAssocID="{033DB2D1-D654-48EA-9199-FC45CA852EC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103A803-DA19-4A3E-8466-D231497090B2}" type="presOf" srcId="{F7A16989-A085-48BA-8E32-9F11BB5E8215}" destId="{B5ED3C14-9554-4380-AE08-7DF40A1B4748}" srcOrd="1" destOrd="0" presId="urn:microsoft.com/office/officeart/2005/8/layout/list1"/>
    <dgm:cxn modelId="{6911885B-A69D-48E8-8ED6-1A967D7FDA1F}" type="presOf" srcId="{658DA3C5-3A07-4DA7-8CC0-E106C02B69D2}" destId="{6E447D56-DB6C-44BC-8852-80A297C0026A}" srcOrd="1" destOrd="0" presId="urn:microsoft.com/office/officeart/2005/8/layout/list1"/>
    <dgm:cxn modelId="{C738C85F-A946-4C55-8084-7EC8B818A3D3}" type="presOf" srcId="{033DB2D1-D654-48EA-9199-FC45CA852ECF}" destId="{F2AA2707-6334-4A21-8562-506AF6E97490}" srcOrd="1" destOrd="0" presId="urn:microsoft.com/office/officeart/2005/8/layout/list1"/>
    <dgm:cxn modelId="{D1402C85-18FB-4B79-B7EA-ACFB324BA357}" type="presOf" srcId="{033DB2D1-D654-48EA-9199-FC45CA852ECF}" destId="{7D29780E-265D-49D9-88AE-CA64D53E64FD}" srcOrd="0" destOrd="0" presId="urn:microsoft.com/office/officeart/2005/8/layout/list1"/>
    <dgm:cxn modelId="{5F630D8A-10AF-42ED-AC0A-5EA90537DF87}" type="presOf" srcId="{F7A16989-A085-48BA-8E32-9F11BB5E8215}" destId="{A284B8D9-18EF-4E8C-8BB2-47E259602D6A}" srcOrd="0" destOrd="0" presId="urn:microsoft.com/office/officeart/2005/8/layout/list1"/>
    <dgm:cxn modelId="{312F2990-17A6-4ED4-94F4-A123A50537F0}" type="presOf" srcId="{DBBD356B-D07C-4E59-8F9B-BBDE6455E96C}" destId="{E51C7CD2-4A9D-442E-8832-6D01FBE891CA}" srcOrd="0" destOrd="0" presId="urn:microsoft.com/office/officeart/2005/8/layout/list1"/>
    <dgm:cxn modelId="{437008A7-F821-4B68-A3B5-D8D77E36D2A0}" type="presOf" srcId="{658DA3C5-3A07-4DA7-8CC0-E106C02B69D2}" destId="{EB5C303B-218B-4F3A-B5B3-4C272150466E}" srcOrd="0" destOrd="0" presId="urn:microsoft.com/office/officeart/2005/8/layout/list1"/>
    <dgm:cxn modelId="{8F6D4ECD-3E17-46B3-B6F2-1BE256C354A8}" srcId="{DBBD356B-D07C-4E59-8F9B-BBDE6455E96C}" destId="{F7A16989-A085-48BA-8E32-9F11BB5E8215}" srcOrd="1" destOrd="0" parTransId="{A9E8EA5E-7F64-41B4-8676-32DAB4FEBDAB}" sibTransId="{860886F2-B2CC-4569-84FC-34104C5D468A}"/>
    <dgm:cxn modelId="{BEB9D2EC-E594-410A-8E5F-886EE6B03223}" srcId="{DBBD356B-D07C-4E59-8F9B-BBDE6455E96C}" destId="{658DA3C5-3A07-4DA7-8CC0-E106C02B69D2}" srcOrd="0" destOrd="0" parTransId="{A9E28464-7DD7-442D-9158-722521EFD192}" sibTransId="{C736863F-3613-4C4B-90CC-DB3845D82E79}"/>
    <dgm:cxn modelId="{7B9A36F0-5548-4854-8714-D036D928F650}" srcId="{DBBD356B-D07C-4E59-8F9B-BBDE6455E96C}" destId="{033DB2D1-D654-48EA-9199-FC45CA852ECF}" srcOrd="2" destOrd="0" parTransId="{89AB8FC5-C0AE-4633-BD81-D8B46D88E3B7}" sibTransId="{66F3C8A8-B33E-4F63-9F39-8288D4B163D3}"/>
    <dgm:cxn modelId="{DAE08282-DA7E-43EB-9B16-1715914EF7DF}" type="presParOf" srcId="{E51C7CD2-4A9D-442E-8832-6D01FBE891CA}" destId="{DCCD59D3-3326-45AC-839D-60D93F4ADFFA}" srcOrd="0" destOrd="0" presId="urn:microsoft.com/office/officeart/2005/8/layout/list1"/>
    <dgm:cxn modelId="{F7AF4BC9-F3B0-43BF-A9A8-78DA76A3E026}" type="presParOf" srcId="{DCCD59D3-3326-45AC-839D-60D93F4ADFFA}" destId="{EB5C303B-218B-4F3A-B5B3-4C272150466E}" srcOrd="0" destOrd="0" presId="urn:microsoft.com/office/officeart/2005/8/layout/list1"/>
    <dgm:cxn modelId="{F8629C31-CA30-4F20-82FA-96973B08A88C}" type="presParOf" srcId="{DCCD59D3-3326-45AC-839D-60D93F4ADFFA}" destId="{6E447D56-DB6C-44BC-8852-80A297C0026A}" srcOrd="1" destOrd="0" presId="urn:microsoft.com/office/officeart/2005/8/layout/list1"/>
    <dgm:cxn modelId="{67EE6D61-3933-42BD-A34D-B9A5EF6FED62}" type="presParOf" srcId="{E51C7CD2-4A9D-442E-8832-6D01FBE891CA}" destId="{B2D62C42-B9AC-435B-9DCF-A59948A42ECD}" srcOrd="1" destOrd="0" presId="urn:microsoft.com/office/officeart/2005/8/layout/list1"/>
    <dgm:cxn modelId="{6A71D06D-318F-44D0-B4FB-3BED49242990}" type="presParOf" srcId="{E51C7CD2-4A9D-442E-8832-6D01FBE891CA}" destId="{9DD8C166-34CB-4FF7-B215-5E3BA28FC809}" srcOrd="2" destOrd="0" presId="urn:microsoft.com/office/officeart/2005/8/layout/list1"/>
    <dgm:cxn modelId="{D7EC9D30-A06A-4D1D-B85B-9993306F6FDC}" type="presParOf" srcId="{E51C7CD2-4A9D-442E-8832-6D01FBE891CA}" destId="{7E4FB5F9-A012-4CE9-97E5-7292C066DF40}" srcOrd="3" destOrd="0" presId="urn:microsoft.com/office/officeart/2005/8/layout/list1"/>
    <dgm:cxn modelId="{01AC8399-2375-48A0-930F-0FCF614E66E9}" type="presParOf" srcId="{E51C7CD2-4A9D-442E-8832-6D01FBE891CA}" destId="{69EA8DAA-3DF6-4115-B04B-275136E1ED7A}" srcOrd="4" destOrd="0" presId="urn:microsoft.com/office/officeart/2005/8/layout/list1"/>
    <dgm:cxn modelId="{F0FFFD7E-06D9-46DB-86C0-646618077152}" type="presParOf" srcId="{69EA8DAA-3DF6-4115-B04B-275136E1ED7A}" destId="{A284B8D9-18EF-4E8C-8BB2-47E259602D6A}" srcOrd="0" destOrd="0" presId="urn:microsoft.com/office/officeart/2005/8/layout/list1"/>
    <dgm:cxn modelId="{3C4891A9-5625-4AD1-96F1-EE7CF960503B}" type="presParOf" srcId="{69EA8DAA-3DF6-4115-B04B-275136E1ED7A}" destId="{B5ED3C14-9554-4380-AE08-7DF40A1B4748}" srcOrd="1" destOrd="0" presId="urn:microsoft.com/office/officeart/2005/8/layout/list1"/>
    <dgm:cxn modelId="{1F66A22E-D0BD-4045-81B8-9DB851C66CAC}" type="presParOf" srcId="{E51C7CD2-4A9D-442E-8832-6D01FBE891CA}" destId="{9645AC76-0BA0-4ED6-8C8D-F6F073FCF4FC}" srcOrd="5" destOrd="0" presId="urn:microsoft.com/office/officeart/2005/8/layout/list1"/>
    <dgm:cxn modelId="{C5AE74C1-7D90-4147-B1E8-996C68C76797}" type="presParOf" srcId="{E51C7CD2-4A9D-442E-8832-6D01FBE891CA}" destId="{B7FB6A4F-C221-4B5F-AB15-067453FCA293}" srcOrd="6" destOrd="0" presId="urn:microsoft.com/office/officeart/2005/8/layout/list1"/>
    <dgm:cxn modelId="{7348A061-9ACE-4259-B9D0-E037B45BD1B6}" type="presParOf" srcId="{E51C7CD2-4A9D-442E-8832-6D01FBE891CA}" destId="{5794CA87-9136-4BDE-BADB-C302C9C6EF74}" srcOrd="7" destOrd="0" presId="urn:microsoft.com/office/officeart/2005/8/layout/list1"/>
    <dgm:cxn modelId="{5838D276-1C6D-4EC5-810A-AC6FFA78A8CC}" type="presParOf" srcId="{E51C7CD2-4A9D-442E-8832-6D01FBE891CA}" destId="{5C4F225B-0BBC-4B10-872B-325D81620A2E}" srcOrd="8" destOrd="0" presId="urn:microsoft.com/office/officeart/2005/8/layout/list1"/>
    <dgm:cxn modelId="{13D4A181-5329-4227-8258-7FB7703F15F0}" type="presParOf" srcId="{5C4F225B-0BBC-4B10-872B-325D81620A2E}" destId="{7D29780E-265D-49D9-88AE-CA64D53E64FD}" srcOrd="0" destOrd="0" presId="urn:microsoft.com/office/officeart/2005/8/layout/list1"/>
    <dgm:cxn modelId="{B1FAAC56-88D2-4D5E-8A26-E601EA121889}" type="presParOf" srcId="{5C4F225B-0BBC-4B10-872B-325D81620A2E}" destId="{F2AA2707-6334-4A21-8562-506AF6E97490}" srcOrd="1" destOrd="0" presId="urn:microsoft.com/office/officeart/2005/8/layout/list1"/>
    <dgm:cxn modelId="{D2FCFAC8-09E3-436A-AF2B-8DEB3D2E70D9}" type="presParOf" srcId="{E51C7CD2-4A9D-442E-8832-6D01FBE891CA}" destId="{94D6CF6D-C2A0-4062-935B-07A0ED63A46E}" srcOrd="9" destOrd="0" presId="urn:microsoft.com/office/officeart/2005/8/layout/list1"/>
    <dgm:cxn modelId="{98C98BA8-672C-4F29-953A-F994886D5B40}" type="presParOf" srcId="{E51C7CD2-4A9D-442E-8832-6D01FBE891CA}" destId="{CE1F960C-EBBF-447C-8311-CFEF8FE92EF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DC0D55-1974-4305-9672-5B2442CFBAA5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238031E-9367-47AA-9BA7-A06068EDE410}">
      <dgm:prSet phldrT="[Text]"/>
      <dgm:spPr/>
      <dgm:t>
        <a:bodyPr/>
        <a:lstStyle/>
        <a:p>
          <a:r>
            <a:rPr lang="cs-CZ" dirty="0"/>
            <a:t>režim odděleného jmění</a:t>
          </a:r>
          <a:endParaRPr lang="en-US" dirty="0"/>
        </a:p>
      </dgm:t>
    </dgm:pt>
    <dgm:pt modelId="{067F8D79-73A2-4B05-9439-5F56161AC50F}" type="parTrans" cxnId="{38637F2C-F60F-4A83-9DA2-EE7767A74B4A}">
      <dgm:prSet/>
      <dgm:spPr/>
      <dgm:t>
        <a:bodyPr/>
        <a:lstStyle/>
        <a:p>
          <a:endParaRPr lang="en-US"/>
        </a:p>
      </dgm:t>
    </dgm:pt>
    <dgm:pt modelId="{63C10A2B-C5EB-4EAB-98E5-0E08B004A489}" type="sibTrans" cxnId="{38637F2C-F60F-4A83-9DA2-EE7767A74B4A}">
      <dgm:prSet/>
      <dgm:spPr/>
      <dgm:t>
        <a:bodyPr/>
        <a:lstStyle/>
        <a:p>
          <a:endParaRPr lang="en-US"/>
        </a:p>
      </dgm:t>
    </dgm:pt>
    <dgm:pt modelId="{F72A1832-6F30-43BA-A076-FFA27DF0E9A4}">
      <dgm:prSet phldrT="[Text]"/>
      <dgm:spPr/>
      <dgm:t>
        <a:bodyPr/>
        <a:lstStyle/>
        <a:p>
          <a:r>
            <a:rPr lang="cs-CZ" dirty="0"/>
            <a:t>režim zužující rozsah SJM</a:t>
          </a:r>
          <a:endParaRPr lang="en-US" dirty="0"/>
        </a:p>
      </dgm:t>
    </dgm:pt>
    <dgm:pt modelId="{A743D76B-1111-49DA-915F-2BD9E7E7164C}" type="parTrans" cxnId="{1B545DE3-6C70-484D-88D2-701DDBC28A0E}">
      <dgm:prSet/>
      <dgm:spPr/>
      <dgm:t>
        <a:bodyPr/>
        <a:lstStyle/>
        <a:p>
          <a:endParaRPr lang="en-US"/>
        </a:p>
      </dgm:t>
    </dgm:pt>
    <dgm:pt modelId="{79226777-7D1E-44AA-9C8B-FA24A9CF52A9}" type="sibTrans" cxnId="{1B545DE3-6C70-484D-88D2-701DDBC28A0E}">
      <dgm:prSet/>
      <dgm:spPr/>
      <dgm:t>
        <a:bodyPr/>
        <a:lstStyle/>
        <a:p>
          <a:endParaRPr lang="en-US"/>
        </a:p>
      </dgm:t>
    </dgm:pt>
    <dgm:pt modelId="{B72E1468-E045-441A-9378-21B57DE9636B}">
      <dgm:prSet phldrT="[Text]"/>
      <dgm:spPr/>
      <dgm:t>
        <a:bodyPr/>
        <a:lstStyle/>
        <a:p>
          <a:r>
            <a:rPr lang="cs-CZ" dirty="0"/>
            <a:t>režim, kdy SJM vzniká ke dni zániku manželství</a:t>
          </a:r>
          <a:endParaRPr lang="en-US" dirty="0"/>
        </a:p>
      </dgm:t>
    </dgm:pt>
    <dgm:pt modelId="{483702B8-4B9A-4355-9FB8-29769122765F}" type="parTrans" cxnId="{E2889829-0636-44E8-BC0E-14B371ADECCD}">
      <dgm:prSet/>
      <dgm:spPr/>
      <dgm:t>
        <a:bodyPr/>
        <a:lstStyle/>
        <a:p>
          <a:endParaRPr lang="en-US"/>
        </a:p>
      </dgm:t>
    </dgm:pt>
    <dgm:pt modelId="{FCA487DF-CDB3-4066-839C-BD38D554775F}" type="sibTrans" cxnId="{E2889829-0636-44E8-BC0E-14B371ADECCD}">
      <dgm:prSet/>
      <dgm:spPr/>
      <dgm:t>
        <a:bodyPr/>
        <a:lstStyle/>
        <a:p>
          <a:endParaRPr lang="en-US"/>
        </a:p>
      </dgm:t>
    </dgm:pt>
    <dgm:pt modelId="{B9252091-2BC2-40FD-907B-87DA437A3F5F}">
      <dgm:prSet/>
      <dgm:spPr/>
      <dgm:t>
        <a:bodyPr/>
        <a:lstStyle/>
        <a:p>
          <a:r>
            <a:rPr lang="cs-CZ" dirty="0"/>
            <a:t>režim rozšiřující rozsah SJM</a:t>
          </a:r>
          <a:endParaRPr lang="en-US" dirty="0"/>
        </a:p>
      </dgm:t>
    </dgm:pt>
    <dgm:pt modelId="{CBBE32BA-CFD6-42A3-98DF-44EB9CA87358}" type="parTrans" cxnId="{81AD37CF-CD74-44D9-B1B2-3315CAD6305E}">
      <dgm:prSet/>
      <dgm:spPr/>
      <dgm:t>
        <a:bodyPr/>
        <a:lstStyle/>
        <a:p>
          <a:endParaRPr lang="en-US"/>
        </a:p>
      </dgm:t>
    </dgm:pt>
    <dgm:pt modelId="{1D5F6F21-B08F-495A-884F-4C7B702EF580}" type="sibTrans" cxnId="{81AD37CF-CD74-44D9-B1B2-3315CAD6305E}">
      <dgm:prSet/>
      <dgm:spPr/>
      <dgm:t>
        <a:bodyPr/>
        <a:lstStyle/>
        <a:p>
          <a:endParaRPr lang="en-US"/>
        </a:p>
      </dgm:t>
    </dgm:pt>
    <dgm:pt modelId="{DBD12764-A65F-4ED5-B43A-95FE3D77C40C}" type="pres">
      <dgm:prSet presAssocID="{E3DC0D55-1974-4305-9672-5B2442CFBAA5}" presName="Name0" presStyleCnt="0">
        <dgm:presLayoutVars>
          <dgm:chMax val="7"/>
          <dgm:chPref val="7"/>
          <dgm:dir/>
        </dgm:presLayoutVars>
      </dgm:prSet>
      <dgm:spPr/>
    </dgm:pt>
    <dgm:pt modelId="{FF9589B3-6BE6-4962-B446-3A57FE457FAA}" type="pres">
      <dgm:prSet presAssocID="{E3DC0D55-1974-4305-9672-5B2442CFBAA5}" presName="Name1" presStyleCnt="0"/>
      <dgm:spPr/>
    </dgm:pt>
    <dgm:pt modelId="{C1007890-5345-495A-9CB8-AD76AFE2D39E}" type="pres">
      <dgm:prSet presAssocID="{E3DC0D55-1974-4305-9672-5B2442CFBAA5}" presName="cycle" presStyleCnt="0"/>
      <dgm:spPr/>
    </dgm:pt>
    <dgm:pt modelId="{01ECA705-8FB4-4370-AFEC-4E1CB40A39C1}" type="pres">
      <dgm:prSet presAssocID="{E3DC0D55-1974-4305-9672-5B2442CFBAA5}" presName="srcNode" presStyleLbl="node1" presStyleIdx="0" presStyleCnt="4"/>
      <dgm:spPr/>
    </dgm:pt>
    <dgm:pt modelId="{70E9B6A2-E9E8-455C-A545-6B3E2F648D3E}" type="pres">
      <dgm:prSet presAssocID="{E3DC0D55-1974-4305-9672-5B2442CFBAA5}" presName="conn" presStyleLbl="parChTrans1D2" presStyleIdx="0" presStyleCnt="1"/>
      <dgm:spPr/>
    </dgm:pt>
    <dgm:pt modelId="{3758DB06-89AE-4819-A749-CF6269B610B2}" type="pres">
      <dgm:prSet presAssocID="{E3DC0D55-1974-4305-9672-5B2442CFBAA5}" presName="extraNode" presStyleLbl="node1" presStyleIdx="0" presStyleCnt="4"/>
      <dgm:spPr/>
    </dgm:pt>
    <dgm:pt modelId="{06C4436D-4B48-49CD-B78E-62249E99CCDD}" type="pres">
      <dgm:prSet presAssocID="{E3DC0D55-1974-4305-9672-5B2442CFBAA5}" presName="dstNode" presStyleLbl="node1" presStyleIdx="0" presStyleCnt="4"/>
      <dgm:spPr/>
    </dgm:pt>
    <dgm:pt modelId="{7835C630-7F7F-4EAA-B48C-7082BD5B8530}" type="pres">
      <dgm:prSet presAssocID="{0238031E-9367-47AA-9BA7-A06068EDE410}" presName="text_1" presStyleLbl="node1" presStyleIdx="0" presStyleCnt="4">
        <dgm:presLayoutVars>
          <dgm:bulletEnabled val="1"/>
        </dgm:presLayoutVars>
      </dgm:prSet>
      <dgm:spPr/>
    </dgm:pt>
    <dgm:pt modelId="{3682667D-63FF-4CD8-9699-D5C11F603F65}" type="pres">
      <dgm:prSet presAssocID="{0238031E-9367-47AA-9BA7-A06068EDE410}" presName="accent_1" presStyleCnt="0"/>
      <dgm:spPr/>
    </dgm:pt>
    <dgm:pt modelId="{4340295A-CAEF-49C6-8A72-60F6883A6F41}" type="pres">
      <dgm:prSet presAssocID="{0238031E-9367-47AA-9BA7-A06068EDE410}" presName="accentRepeatNode" presStyleLbl="solidFgAcc1" presStyleIdx="0" presStyleCnt="4"/>
      <dgm:spPr/>
    </dgm:pt>
    <dgm:pt modelId="{8B8E5F9B-0004-4125-BB47-55C497CE4CA9}" type="pres">
      <dgm:prSet presAssocID="{B9252091-2BC2-40FD-907B-87DA437A3F5F}" presName="text_2" presStyleLbl="node1" presStyleIdx="1" presStyleCnt="4">
        <dgm:presLayoutVars>
          <dgm:bulletEnabled val="1"/>
        </dgm:presLayoutVars>
      </dgm:prSet>
      <dgm:spPr/>
    </dgm:pt>
    <dgm:pt modelId="{C4111C2B-F108-4612-BD1C-76997FF7FDB4}" type="pres">
      <dgm:prSet presAssocID="{B9252091-2BC2-40FD-907B-87DA437A3F5F}" presName="accent_2" presStyleCnt="0"/>
      <dgm:spPr/>
    </dgm:pt>
    <dgm:pt modelId="{455C0DB9-72E6-467E-8F61-8163BD1ACE6C}" type="pres">
      <dgm:prSet presAssocID="{B9252091-2BC2-40FD-907B-87DA437A3F5F}" presName="accentRepeatNode" presStyleLbl="solidFgAcc1" presStyleIdx="1" presStyleCnt="4"/>
      <dgm:spPr/>
    </dgm:pt>
    <dgm:pt modelId="{3141BA52-F9D9-44B2-9495-292343A623DF}" type="pres">
      <dgm:prSet presAssocID="{F72A1832-6F30-43BA-A076-FFA27DF0E9A4}" presName="text_3" presStyleLbl="node1" presStyleIdx="2" presStyleCnt="4">
        <dgm:presLayoutVars>
          <dgm:bulletEnabled val="1"/>
        </dgm:presLayoutVars>
      </dgm:prSet>
      <dgm:spPr/>
    </dgm:pt>
    <dgm:pt modelId="{D4941BB0-E03D-49C9-A44E-491F4A2E90E6}" type="pres">
      <dgm:prSet presAssocID="{F72A1832-6F30-43BA-A076-FFA27DF0E9A4}" presName="accent_3" presStyleCnt="0"/>
      <dgm:spPr/>
    </dgm:pt>
    <dgm:pt modelId="{791A20BD-5613-4AAC-B596-D908A29D8D8C}" type="pres">
      <dgm:prSet presAssocID="{F72A1832-6F30-43BA-A076-FFA27DF0E9A4}" presName="accentRepeatNode" presStyleLbl="solidFgAcc1" presStyleIdx="2" presStyleCnt="4"/>
      <dgm:spPr/>
    </dgm:pt>
    <dgm:pt modelId="{CDC5AEF7-7D9E-4B86-90F9-3FDA1260ED15}" type="pres">
      <dgm:prSet presAssocID="{B72E1468-E045-441A-9378-21B57DE9636B}" presName="text_4" presStyleLbl="node1" presStyleIdx="3" presStyleCnt="4">
        <dgm:presLayoutVars>
          <dgm:bulletEnabled val="1"/>
        </dgm:presLayoutVars>
      </dgm:prSet>
      <dgm:spPr/>
    </dgm:pt>
    <dgm:pt modelId="{AA5EE99D-6240-4ED3-B434-665CEE52F18B}" type="pres">
      <dgm:prSet presAssocID="{B72E1468-E045-441A-9378-21B57DE9636B}" presName="accent_4" presStyleCnt="0"/>
      <dgm:spPr/>
    </dgm:pt>
    <dgm:pt modelId="{DD546F2B-355F-49D3-8A39-FF4A680D494F}" type="pres">
      <dgm:prSet presAssocID="{B72E1468-E045-441A-9378-21B57DE9636B}" presName="accentRepeatNode" presStyleLbl="solidFgAcc1" presStyleIdx="3" presStyleCnt="4"/>
      <dgm:spPr/>
    </dgm:pt>
  </dgm:ptLst>
  <dgm:cxnLst>
    <dgm:cxn modelId="{05515124-395C-4894-891A-4E477A9DE0AB}" type="presOf" srcId="{B9252091-2BC2-40FD-907B-87DA437A3F5F}" destId="{8B8E5F9B-0004-4125-BB47-55C497CE4CA9}" srcOrd="0" destOrd="0" presId="urn:microsoft.com/office/officeart/2008/layout/VerticalCurvedList"/>
    <dgm:cxn modelId="{E2889829-0636-44E8-BC0E-14B371ADECCD}" srcId="{E3DC0D55-1974-4305-9672-5B2442CFBAA5}" destId="{B72E1468-E045-441A-9378-21B57DE9636B}" srcOrd="3" destOrd="0" parTransId="{483702B8-4B9A-4355-9FB8-29769122765F}" sibTransId="{FCA487DF-CDB3-4066-839C-BD38D554775F}"/>
    <dgm:cxn modelId="{38637F2C-F60F-4A83-9DA2-EE7767A74B4A}" srcId="{E3DC0D55-1974-4305-9672-5B2442CFBAA5}" destId="{0238031E-9367-47AA-9BA7-A06068EDE410}" srcOrd="0" destOrd="0" parTransId="{067F8D79-73A2-4B05-9439-5F56161AC50F}" sibTransId="{63C10A2B-C5EB-4EAB-98E5-0E08B004A489}"/>
    <dgm:cxn modelId="{073D1454-4CF1-46D6-963F-7D38BF03BF19}" type="presOf" srcId="{63C10A2B-C5EB-4EAB-98E5-0E08B004A489}" destId="{70E9B6A2-E9E8-455C-A545-6B3E2F648D3E}" srcOrd="0" destOrd="0" presId="urn:microsoft.com/office/officeart/2008/layout/VerticalCurvedList"/>
    <dgm:cxn modelId="{8887DCA6-3F15-4C4A-B041-FB58455E83EF}" type="presOf" srcId="{E3DC0D55-1974-4305-9672-5B2442CFBAA5}" destId="{DBD12764-A65F-4ED5-B43A-95FE3D77C40C}" srcOrd="0" destOrd="0" presId="urn:microsoft.com/office/officeart/2008/layout/VerticalCurvedList"/>
    <dgm:cxn modelId="{061D87B6-169B-43B7-A100-F5F7433DE3C8}" type="presOf" srcId="{F72A1832-6F30-43BA-A076-FFA27DF0E9A4}" destId="{3141BA52-F9D9-44B2-9495-292343A623DF}" srcOrd="0" destOrd="0" presId="urn:microsoft.com/office/officeart/2008/layout/VerticalCurvedList"/>
    <dgm:cxn modelId="{81AD37CF-CD74-44D9-B1B2-3315CAD6305E}" srcId="{E3DC0D55-1974-4305-9672-5B2442CFBAA5}" destId="{B9252091-2BC2-40FD-907B-87DA437A3F5F}" srcOrd="1" destOrd="0" parTransId="{CBBE32BA-CFD6-42A3-98DF-44EB9CA87358}" sibTransId="{1D5F6F21-B08F-495A-884F-4C7B702EF580}"/>
    <dgm:cxn modelId="{18C570DC-71D4-4FCE-8A2D-4F215B21EAAC}" type="presOf" srcId="{0238031E-9367-47AA-9BA7-A06068EDE410}" destId="{7835C630-7F7F-4EAA-B48C-7082BD5B8530}" srcOrd="0" destOrd="0" presId="urn:microsoft.com/office/officeart/2008/layout/VerticalCurvedList"/>
    <dgm:cxn modelId="{1B545DE3-6C70-484D-88D2-701DDBC28A0E}" srcId="{E3DC0D55-1974-4305-9672-5B2442CFBAA5}" destId="{F72A1832-6F30-43BA-A076-FFA27DF0E9A4}" srcOrd="2" destOrd="0" parTransId="{A743D76B-1111-49DA-915F-2BD9E7E7164C}" sibTransId="{79226777-7D1E-44AA-9C8B-FA24A9CF52A9}"/>
    <dgm:cxn modelId="{5B666EED-4C57-445E-80AB-E8E11CB33552}" type="presOf" srcId="{B72E1468-E045-441A-9378-21B57DE9636B}" destId="{CDC5AEF7-7D9E-4B86-90F9-3FDA1260ED15}" srcOrd="0" destOrd="0" presId="urn:microsoft.com/office/officeart/2008/layout/VerticalCurvedList"/>
    <dgm:cxn modelId="{973B2C70-3D13-4242-B7F1-2C5C72D39B30}" type="presParOf" srcId="{DBD12764-A65F-4ED5-B43A-95FE3D77C40C}" destId="{FF9589B3-6BE6-4962-B446-3A57FE457FAA}" srcOrd="0" destOrd="0" presId="urn:microsoft.com/office/officeart/2008/layout/VerticalCurvedList"/>
    <dgm:cxn modelId="{43595D00-805E-47A5-9AFC-BA850882BE56}" type="presParOf" srcId="{FF9589B3-6BE6-4962-B446-3A57FE457FAA}" destId="{C1007890-5345-495A-9CB8-AD76AFE2D39E}" srcOrd="0" destOrd="0" presId="urn:microsoft.com/office/officeart/2008/layout/VerticalCurvedList"/>
    <dgm:cxn modelId="{10F3CC48-7ACB-4AD1-BB3F-2824F4B08462}" type="presParOf" srcId="{C1007890-5345-495A-9CB8-AD76AFE2D39E}" destId="{01ECA705-8FB4-4370-AFEC-4E1CB40A39C1}" srcOrd="0" destOrd="0" presId="urn:microsoft.com/office/officeart/2008/layout/VerticalCurvedList"/>
    <dgm:cxn modelId="{38240E3E-7670-4B2C-9E86-01FD4255FCEB}" type="presParOf" srcId="{C1007890-5345-495A-9CB8-AD76AFE2D39E}" destId="{70E9B6A2-E9E8-455C-A545-6B3E2F648D3E}" srcOrd="1" destOrd="0" presId="urn:microsoft.com/office/officeart/2008/layout/VerticalCurvedList"/>
    <dgm:cxn modelId="{6A4E56E2-F6BD-4C1C-9486-BA15F51D44C8}" type="presParOf" srcId="{C1007890-5345-495A-9CB8-AD76AFE2D39E}" destId="{3758DB06-89AE-4819-A749-CF6269B610B2}" srcOrd="2" destOrd="0" presId="urn:microsoft.com/office/officeart/2008/layout/VerticalCurvedList"/>
    <dgm:cxn modelId="{6EDBCC3C-FF8A-4340-8592-7CA48B18B698}" type="presParOf" srcId="{C1007890-5345-495A-9CB8-AD76AFE2D39E}" destId="{06C4436D-4B48-49CD-B78E-62249E99CCDD}" srcOrd="3" destOrd="0" presId="urn:microsoft.com/office/officeart/2008/layout/VerticalCurvedList"/>
    <dgm:cxn modelId="{70062215-9C21-4788-8FDD-688980F794F2}" type="presParOf" srcId="{FF9589B3-6BE6-4962-B446-3A57FE457FAA}" destId="{7835C630-7F7F-4EAA-B48C-7082BD5B8530}" srcOrd="1" destOrd="0" presId="urn:microsoft.com/office/officeart/2008/layout/VerticalCurvedList"/>
    <dgm:cxn modelId="{575A6D12-C13D-4E21-9A48-27BFF8012CAC}" type="presParOf" srcId="{FF9589B3-6BE6-4962-B446-3A57FE457FAA}" destId="{3682667D-63FF-4CD8-9699-D5C11F603F65}" srcOrd="2" destOrd="0" presId="urn:microsoft.com/office/officeart/2008/layout/VerticalCurvedList"/>
    <dgm:cxn modelId="{785FDE19-F5BE-4676-85EA-46D3A78D09FD}" type="presParOf" srcId="{3682667D-63FF-4CD8-9699-D5C11F603F65}" destId="{4340295A-CAEF-49C6-8A72-60F6883A6F41}" srcOrd="0" destOrd="0" presId="urn:microsoft.com/office/officeart/2008/layout/VerticalCurvedList"/>
    <dgm:cxn modelId="{C5D279B7-4CEA-45BA-A2FD-60B9D3976B2D}" type="presParOf" srcId="{FF9589B3-6BE6-4962-B446-3A57FE457FAA}" destId="{8B8E5F9B-0004-4125-BB47-55C497CE4CA9}" srcOrd="3" destOrd="0" presId="urn:microsoft.com/office/officeart/2008/layout/VerticalCurvedList"/>
    <dgm:cxn modelId="{0FA44F1A-69F0-49E2-9D4C-1162AB2114D9}" type="presParOf" srcId="{FF9589B3-6BE6-4962-B446-3A57FE457FAA}" destId="{C4111C2B-F108-4612-BD1C-76997FF7FDB4}" srcOrd="4" destOrd="0" presId="urn:microsoft.com/office/officeart/2008/layout/VerticalCurvedList"/>
    <dgm:cxn modelId="{BEA00894-D943-446C-A9FA-BC2323B4CB77}" type="presParOf" srcId="{C4111C2B-F108-4612-BD1C-76997FF7FDB4}" destId="{455C0DB9-72E6-467E-8F61-8163BD1ACE6C}" srcOrd="0" destOrd="0" presId="urn:microsoft.com/office/officeart/2008/layout/VerticalCurvedList"/>
    <dgm:cxn modelId="{09471B12-4094-40CC-97DD-2440406D3E00}" type="presParOf" srcId="{FF9589B3-6BE6-4962-B446-3A57FE457FAA}" destId="{3141BA52-F9D9-44B2-9495-292343A623DF}" srcOrd="5" destOrd="0" presId="urn:microsoft.com/office/officeart/2008/layout/VerticalCurvedList"/>
    <dgm:cxn modelId="{875BCFEF-4DA4-4469-BA27-7A52254291C8}" type="presParOf" srcId="{FF9589B3-6BE6-4962-B446-3A57FE457FAA}" destId="{D4941BB0-E03D-49C9-A44E-491F4A2E90E6}" srcOrd="6" destOrd="0" presId="urn:microsoft.com/office/officeart/2008/layout/VerticalCurvedList"/>
    <dgm:cxn modelId="{9B35BCC2-85CA-4681-88C6-2871646EB2BE}" type="presParOf" srcId="{D4941BB0-E03D-49C9-A44E-491F4A2E90E6}" destId="{791A20BD-5613-4AAC-B596-D908A29D8D8C}" srcOrd="0" destOrd="0" presId="urn:microsoft.com/office/officeart/2008/layout/VerticalCurvedList"/>
    <dgm:cxn modelId="{942433F9-D28F-47A8-8C30-C8B36A3BC1D8}" type="presParOf" srcId="{FF9589B3-6BE6-4962-B446-3A57FE457FAA}" destId="{CDC5AEF7-7D9E-4B86-90F9-3FDA1260ED15}" srcOrd="7" destOrd="0" presId="urn:microsoft.com/office/officeart/2008/layout/VerticalCurvedList"/>
    <dgm:cxn modelId="{63096863-0916-474C-9A91-1D9A1609ABF4}" type="presParOf" srcId="{FF9589B3-6BE6-4962-B446-3A57FE457FAA}" destId="{AA5EE99D-6240-4ED3-B434-665CEE52F18B}" srcOrd="8" destOrd="0" presId="urn:microsoft.com/office/officeart/2008/layout/VerticalCurvedList"/>
    <dgm:cxn modelId="{CAB6EEBA-9079-4213-91CA-E02B0883DDD0}" type="presParOf" srcId="{AA5EE99D-6240-4ED3-B434-665CEE52F18B}" destId="{DD546F2B-355F-49D3-8A39-FF4A680D494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4C0AD2-17E1-497C-BFBA-680513B9D6B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6F6F065-E7BD-42B2-9917-8B2C72202DC6}">
      <dgm:prSet phldrT="[Text]"/>
      <dgm:spPr/>
      <dgm:t>
        <a:bodyPr/>
        <a:lstStyle/>
        <a:p>
          <a:r>
            <a:rPr lang="cs-CZ" dirty="0"/>
            <a:t>individuální osobní péče</a:t>
          </a:r>
        </a:p>
      </dgm:t>
    </dgm:pt>
    <dgm:pt modelId="{18691AEB-A2F8-4169-A092-8FEA509D10B4}" type="parTrans" cxnId="{9CE99F33-730D-4B8B-B01E-3F419DF46FD9}">
      <dgm:prSet/>
      <dgm:spPr/>
      <dgm:t>
        <a:bodyPr/>
        <a:lstStyle/>
        <a:p>
          <a:endParaRPr lang="cs-CZ"/>
        </a:p>
      </dgm:t>
    </dgm:pt>
    <dgm:pt modelId="{53AD3218-E3A2-42EB-9E21-9FD87F42186A}" type="sibTrans" cxnId="{9CE99F33-730D-4B8B-B01E-3F419DF46FD9}">
      <dgm:prSet/>
      <dgm:spPr/>
      <dgm:t>
        <a:bodyPr/>
        <a:lstStyle/>
        <a:p>
          <a:endParaRPr lang="cs-CZ"/>
        </a:p>
      </dgm:t>
    </dgm:pt>
    <dgm:pt modelId="{C18B076B-B1E5-4C2B-99DF-B10C80F28252}">
      <dgm:prSet phldrT="[Text]"/>
      <dgm:spPr/>
      <dgm:t>
        <a:bodyPr/>
        <a:lstStyle/>
        <a:p>
          <a:r>
            <a:rPr lang="cs-CZ" dirty="0"/>
            <a:t>střídavá osobní péče</a:t>
          </a:r>
        </a:p>
      </dgm:t>
    </dgm:pt>
    <dgm:pt modelId="{83B10C4C-75C3-4C73-B15F-47C8B28A9238}" type="parTrans" cxnId="{4A0B43A8-C87E-439E-AF0A-75D4C41BAE74}">
      <dgm:prSet/>
      <dgm:spPr/>
      <dgm:t>
        <a:bodyPr/>
        <a:lstStyle/>
        <a:p>
          <a:endParaRPr lang="cs-CZ"/>
        </a:p>
      </dgm:t>
    </dgm:pt>
    <dgm:pt modelId="{3F53DC8E-57B3-40AA-A1F9-0589EE8B89BE}" type="sibTrans" cxnId="{4A0B43A8-C87E-439E-AF0A-75D4C41BAE74}">
      <dgm:prSet/>
      <dgm:spPr/>
      <dgm:t>
        <a:bodyPr/>
        <a:lstStyle/>
        <a:p>
          <a:endParaRPr lang="cs-CZ"/>
        </a:p>
      </dgm:t>
    </dgm:pt>
    <dgm:pt modelId="{CC7A6923-09D0-4BAB-97DC-355C81A4DB43}">
      <dgm:prSet phldrT="[Text]"/>
      <dgm:spPr/>
      <dgm:t>
        <a:bodyPr/>
        <a:lstStyle/>
        <a:p>
          <a:r>
            <a:rPr lang="cs-CZ" dirty="0"/>
            <a:t>společná osobní péče</a:t>
          </a:r>
        </a:p>
      </dgm:t>
    </dgm:pt>
    <dgm:pt modelId="{566F5CA9-6026-4DAD-A7F7-B585A140E38B}" type="parTrans" cxnId="{34BB3CFD-02F4-4158-896E-AD51135FAB60}">
      <dgm:prSet/>
      <dgm:spPr/>
      <dgm:t>
        <a:bodyPr/>
        <a:lstStyle/>
        <a:p>
          <a:endParaRPr lang="cs-CZ"/>
        </a:p>
      </dgm:t>
    </dgm:pt>
    <dgm:pt modelId="{FAA7C2B4-B64D-461C-A03E-97517708F58B}" type="sibTrans" cxnId="{34BB3CFD-02F4-4158-896E-AD51135FAB60}">
      <dgm:prSet/>
      <dgm:spPr/>
      <dgm:t>
        <a:bodyPr/>
        <a:lstStyle/>
        <a:p>
          <a:endParaRPr lang="cs-CZ"/>
        </a:p>
      </dgm:t>
    </dgm:pt>
    <dgm:pt modelId="{80E190A0-491E-4567-AD27-DE3468D62C35}" type="pres">
      <dgm:prSet presAssocID="{014C0AD2-17E1-497C-BFBA-680513B9D6BF}" presName="Name0" presStyleCnt="0">
        <dgm:presLayoutVars>
          <dgm:chMax val="7"/>
          <dgm:chPref val="7"/>
          <dgm:dir/>
        </dgm:presLayoutVars>
      </dgm:prSet>
      <dgm:spPr/>
    </dgm:pt>
    <dgm:pt modelId="{521A5446-FEDD-4C0B-9D51-2D5C5AB561AD}" type="pres">
      <dgm:prSet presAssocID="{014C0AD2-17E1-497C-BFBA-680513B9D6BF}" presName="Name1" presStyleCnt="0"/>
      <dgm:spPr/>
    </dgm:pt>
    <dgm:pt modelId="{542ABF28-63BE-4139-821B-AD010C2E8721}" type="pres">
      <dgm:prSet presAssocID="{014C0AD2-17E1-497C-BFBA-680513B9D6BF}" presName="cycle" presStyleCnt="0"/>
      <dgm:spPr/>
    </dgm:pt>
    <dgm:pt modelId="{6EE5CFAB-D055-4269-9556-885005A8D830}" type="pres">
      <dgm:prSet presAssocID="{014C0AD2-17E1-497C-BFBA-680513B9D6BF}" presName="srcNode" presStyleLbl="node1" presStyleIdx="0" presStyleCnt="3"/>
      <dgm:spPr/>
    </dgm:pt>
    <dgm:pt modelId="{32D9812B-AA93-4F60-9747-F01FB9A93CF5}" type="pres">
      <dgm:prSet presAssocID="{014C0AD2-17E1-497C-BFBA-680513B9D6BF}" presName="conn" presStyleLbl="parChTrans1D2" presStyleIdx="0" presStyleCnt="1"/>
      <dgm:spPr/>
    </dgm:pt>
    <dgm:pt modelId="{7A937444-8004-4DA4-B441-7A97EEEAD60C}" type="pres">
      <dgm:prSet presAssocID="{014C0AD2-17E1-497C-BFBA-680513B9D6BF}" presName="extraNode" presStyleLbl="node1" presStyleIdx="0" presStyleCnt="3"/>
      <dgm:spPr/>
    </dgm:pt>
    <dgm:pt modelId="{E07A7F48-A4CC-41ED-B6B5-1D8918BFA022}" type="pres">
      <dgm:prSet presAssocID="{014C0AD2-17E1-497C-BFBA-680513B9D6BF}" presName="dstNode" presStyleLbl="node1" presStyleIdx="0" presStyleCnt="3"/>
      <dgm:spPr/>
    </dgm:pt>
    <dgm:pt modelId="{8B07DD8A-54B9-4BED-B0A5-24862D4605BB}" type="pres">
      <dgm:prSet presAssocID="{66F6F065-E7BD-42B2-9917-8B2C72202DC6}" presName="text_1" presStyleLbl="node1" presStyleIdx="0" presStyleCnt="3">
        <dgm:presLayoutVars>
          <dgm:bulletEnabled val="1"/>
        </dgm:presLayoutVars>
      </dgm:prSet>
      <dgm:spPr/>
    </dgm:pt>
    <dgm:pt modelId="{467F3EA9-CC8E-434A-9F5B-3FB55899D42E}" type="pres">
      <dgm:prSet presAssocID="{66F6F065-E7BD-42B2-9917-8B2C72202DC6}" presName="accent_1" presStyleCnt="0"/>
      <dgm:spPr/>
    </dgm:pt>
    <dgm:pt modelId="{10407F00-2CD9-4A30-A72C-7AAD46D4336A}" type="pres">
      <dgm:prSet presAssocID="{66F6F065-E7BD-42B2-9917-8B2C72202DC6}" presName="accentRepeatNode" presStyleLbl="solidFgAcc1" presStyleIdx="0" presStyleCnt="3"/>
      <dgm:spPr/>
    </dgm:pt>
    <dgm:pt modelId="{3E39389B-0436-4011-91CB-184D14AFEA57}" type="pres">
      <dgm:prSet presAssocID="{C18B076B-B1E5-4C2B-99DF-B10C80F28252}" presName="text_2" presStyleLbl="node1" presStyleIdx="1" presStyleCnt="3">
        <dgm:presLayoutVars>
          <dgm:bulletEnabled val="1"/>
        </dgm:presLayoutVars>
      </dgm:prSet>
      <dgm:spPr/>
    </dgm:pt>
    <dgm:pt modelId="{B92CAA92-BC94-4C08-A15B-1EE16DCA7CDB}" type="pres">
      <dgm:prSet presAssocID="{C18B076B-B1E5-4C2B-99DF-B10C80F28252}" presName="accent_2" presStyleCnt="0"/>
      <dgm:spPr/>
    </dgm:pt>
    <dgm:pt modelId="{047DB644-CA6E-48A2-891E-75DDA47245E3}" type="pres">
      <dgm:prSet presAssocID="{C18B076B-B1E5-4C2B-99DF-B10C80F28252}" presName="accentRepeatNode" presStyleLbl="solidFgAcc1" presStyleIdx="1" presStyleCnt="3"/>
      <dgm:spPr/>
    </dgm:pt>
    <dgm:pt modelId="{9ED23F9F-61F0-469A-A580-208CCF63A166}" type="pres">
      <dgm:prSet presAssocID="{CC7A6923-09D0-4BAB-97DC-355C81A4DB43}" presName="text_3" presStyleLbl="node1" presStyleIdx="2" presStyleCnt="3">
        <dgm:presLayoutVars>
          <dgm:bulletEnabled val="1"/>
        </dgm:presLayoutVars>
      </dgm:prSet>
      <dgm:spPr/>
    </dgm:pt>
    <dgm:pt modelId="{E484C1D3-1761-4D74-B8EE-2793B57905A0}" type="pres">
      <dgm:prSet presAssocID="{CC7A6923-09D0-4BAB-97DC-355C81A4DB43}" presName="accent_3" presStyleCnt="0"/>
      <dgm:spPr/>
    </dgm:pt>
    <dgm:pt modelId="{E2598B70-D398-4684-BB09-D00AC987E9CD}" type="pres">
      <dgm:prSet presAssocID="{CC7A6923-09D0-4BAB-97DC-355C81A4DB43}" presName="accentRepeatNode" presStyleLbl="solidFgAcc1" presStyleIdx="2" presStyleCnt="3"/>
      <dgm:spPr/>
    </dgm:pt>
  </dgm:ptLst>
  <dgm:cxnLst>
    <dgm:cxn modelId="{00510013-005E-49C7-BF2C-EEBEBAE4CEC0}" type="presOf" srcId="{66F6F065-E7BD-42B2-9917-8B2C72202DC6}" destId="{8B07DD8A-54B9-4BED-B0A5-24862D4605BB}" srcOrd="0" destOrd="0" presId="urn:microsoft.com/office/officeart/2008/layout/VerticalCurvedList"/>
    <dgm:cxn modelId="{9CE99F33-730D-4B8B-B01E-3F419DF46FD9}" srcId="{014C0AD2-17E1-497C-BFBA-680513B9D6BF}" destId="{66F6F065-E7BD-42B2-9917-8B2C72202DC6}" srcOrd="0" destOrd="0" parTransId="{18691AEB-A2F8-4169-A092-8FEA509D10B4}" sibTransId="{53AD3218-E3A2-42EB-9E21-9FD87F42186A}"/>
    <dgm:cxn modelId="{C10D1A3A-1F53-41CA-A4AC-823590DE9E7A}" type="presOf" srcId="{014C0AD2-17E1-497C-BFBA-680513B9D6BF}" destId="{80E190A0-491E-4567-AD27-DE3468D62C35}" srcOrd="0" destOrd="0" presId="urn:microsoft.com/office/officeart/2008/layout/VerticalCurvedList"/>
    <dgm:cxn modelId="{8FA03068-093A-4AEC-9B11-28A2B3015B53}" type="presOf" srcId="{C18B076B-B1E5-4C2B-99DF-B10C80F28252}" destId="{3E39389B-0436-4011-91CB-184D14AFEA57}" srcOrd="0" destOrd="0" presId="urn:microsoft.com/office/officeart/2008/layout/VerticalCurvedList"/>
    <dgm:cxn modelId="{D7AECB72-63BA-4EFC-AAC4-FAC763F946D1}" type="presOf" srcId="{53AD3218-E3A2-42EB-9E21-9FD87F42186A}" destId="{32D9812B-AA93-4F60-9747-F01FB9A93CF5}" srcOrd="0" destOrd="0" presId="urn:microsoft.com/office/officeart/2008/layout/VerticalCurvedList"/>
    <dgm:cxn modelId="{4A0B43A8-C87E-439E-AF0A-75D4C41BAE74}" srcId="{014C0AD2-17E1-497C-BFBA-680513B9D6BF}" destId="{C18B076B-B1E5-4C2B-99DF-B10C80F28252}" srcOrd="1" destOrd="0" parTransId="{83B10C4C-75C3-4C73-B15F-47C8B28A9238}" sibTransId="{3F53DC8E-57B3-40AA-A1F9-0589EE8B89BE}"/>
    <dgm:cxn modelId="{B24E95C3-A34E-4067-ACFA-12EA9A5BC573}" type="presOf" srcId="{CC7A6923-09D0-4BAB-97DC-355C81A4DB43}" destId="{9ED23F9F-61F0-469A-A580-208CCF63A166}" srcOrd="0" destOrd="0" presId="urn:microsoft.com/office/officeart/2008/layout/VerticalCurvedList"/>
    <dgm:cxn modelId="{34BB3CFD-02F4-4158-896E-AD51135FAB60}" srcId="{014C0AD2-17E1-497C-BFBA-680513B9D6BF}" destId="{CC7A6923-09D0-4BAB-97DC-355C81A4DB43}" srcOrd="2" destOrd="0" parTransId="{566F5CA9-6026-4DAD-A7F7-B585A140E38B}" sibTransId="{FAA7C2B4-B64D-461C-A03E-97517708F58B}"/>
    <dgm:cxn modelId="{BBB11E1B-A939-4A5A-9229-63E134B4ACBC}" type="presParOf" srcId="{80E190A0-491E-4567-AD27-DE3468D62C35}" destId="{521A5446-FEDD-4C0B-9D51-2D5C5AB561AD}" srcOrd="0" destOrd="0" presId="urn:microsoft.com/office/officeart/2008/layout/VerticalCurvedList"/>
    <dgm:cxn modelId="{7CC92868-2842-43BB-A125-BA980C6CC82B}" type="presParOf" srcId="{521A5446-FEDD-4C0B-9D51-2D5C5AB561AD}" destId="{542ABF28-63BE-4139-821B-AD010C2E8721}" srcOrd="0" destOrd="0" presId="urn:microsoft.com/office/officeart/2008/layout/VerticalCurvedList"/>
    <dgm:cxn modelId="{4BBA7A5F-2B4E-4301-A6CD-D65F27642E2F}" type="presParOf" srcId="{542ABF28-63BE-4139-821B-AD010C2E8721}" destId="{6EE5CFAB-D055-4269-9556-885005A8D830}" srcOrd="0" destOrd="0" presId="urn:microsoft.com/office/officeart/2008/layout/VerticalCurvedList"/>
    <dgm:cxn modelId="{6400593B-DA15-473C-8B6F-C6A4146995DC}" type="presParOf" srcId="{542ABF28-63BE-4139-821B-AD010C2E8721}" destId="{32D9812B-AA93-4F60-9747-F01FB9A93CF5}" srcOrd="1" destOrd="0" presId="urn:microsoft.com/office/officeart/2008/layout/VerticalCurvedList"/>
    <dgm:cxn modelId="{939486B2-A740-46E6-B528-078AF7A701AE}" type="presParOf" srcId="{542ABF28-63BE-4139-821B-AD010C2E8721}" destId="{7A937444-8004-4DA4-B441-7A97EEEAD60C}" srcOrd="2" destOrd="0" presId="urn:microsoft.com/office/officeart/2008/layout/VerticalCurvedList"/>
    <dgm:cxn modelId="{F8CB87C2-7976-4706-8449-9E3EB6DCBD39}" type="presParOf" srcId="{542ABF28-63BE-4139-821B-AD010C2E8721}" destId="{E07A7F48-A4CC-41ED-B6B5-1D8918BFA022}" srcOrd="3" destOrd="0" presId="urn:microsoft.com/office/officeart/2008/layout/VerticalCurvedList"/>
    <dgm:cxn modelId="{6D2F06F7-2213-4CC0-900F-DB05DB8D0A07}" type="presParOf" srcId="{521A5446-FEDD-4C0B-9D51-2D5C5AB561AD}" destId="{8B07DD8A-54B9-4BED-B0A5-24862D4605BB}" srcOrd="1" destOrd="0" presId="urn:microsoft.com/office/officeart/2008/layout/VerticalCurvedList"/>
    <dgm:cxn modelId="{D3A18ACA-32CE-4188-86AF-69BEA8B97003}" type="presParOf" srcId="{521A5446-FEDD-4C0B-9D51-2D5C5AB561AD}" destId="{467F3EA9-CC8E-434A-9F5B-3FB55899D42E}" srcOrd="2" destOrd="0" presId="urn:microsoft.com/office/officeart/2008/layout/VerticalCurvedList"/>
    <dgm:cxn modelId="{AAE08126-44D3-42D5-839E-EA14251B018B}" type="presParOf" srcId="{467F3EA9-CC8E-434A-9F5B-3FB55899D42E}" destId="{10407F00-2CD9-4A30-A72C-7AAD46D4336A}" srcOrd="0" destOrd="0" presId="urn:microsoft.com/office/officeart/2008/layout/VerticalCurvedList"/>
    <dgm:cxn modelId="{E4D9D03B-6907-42BA-97C6-8D545AB8D534}" type="presParOf" srcId="{521A5446-FEDD-4C0B-9D51-2D5C5AB561AD}" destId="{3E39389B-0436-4011-91CB-184D14AFEA57}" srcOrd="3" destOrd="0" presId="urn:microsoft.com/office/officeart/2008/layout/VerticalCurvedList"/>
    <dgm:cxn modelId="{FF0761F1-0CE0-40BB-AF97-F46DBFA38CD3}" type="presParOf" srcId="{521A5446-FEDD-4C0B-9D51-2D5C5AB561AD}" destId="{B92CAA92-BC94-4C08-A15B-1EE16DCA7CDB}" srcOrd="4" destOrd="0" presId="urn:microsoft.com/office/officeart/2008/layout/VerticalCurvedList"/>
    <dgm:cxn modelId="{FDE1E9FD-C977-4378-94A1-CFB30D6E7E87}" type="presParOf" srcId="{B92CAA92-BC94-4C08-A15B-1EE16DCA7CDB}" destId="{047DB644-CA6E-48A2-891E-75DDA47245E3}" srcOrd="0" destOrd="0" presId="urn:microsoft.com/office/officeart/2008/layout/VerticalCurvedList"/>
    <dgm:cxn modelId="{7A3BC67C-1C87-405A-8CED-B97DE550A01B}" type="presParOf" srcId="{521A5446-FEDD-4C0B-9D51-2D5C5AB561AD}" destId="{9ED23F9F-61F0-469A-A580-208CCF63A166}" srcOrd="5" destOrd="0" presId="urn:microsoft.com/office/officeart/2008/layout/VerticalCurvedList"/>
    <dgm:cxn modelId="{21C12129-6E31-42B0-98AB-2FBB5DD2DE43}" type="presParOf" srcId="{521A5446-FEDD-4C0B-9D51-2D5C5AB561AD}" destId="{E484C1D3-1761-4D74-B8EE-2793B57905A0}" srcOrd="6" destOrd="0" presId="urn:microsoft.com/office/officeart/2008/layout/VerticalCurvedList"/>
    <dgm:cxn modelId="{A6193180-0A46-42B4-8F98-3574FB649F49}" type="presParOf" srcId="{E484C1D3-1761-4D74-B8EE-2793B57905A0}" destId="{E2598B70-D398-4684-BB09-D00AC987E9C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D8C166-34CB-4FF7-B215-5E3BA28FC809}">
      <dsp:nvSpPr>
        <dsp:cNvPr id="0" name=""/>
        <dsp:cNvSpPr/>
      </dsp:nvSpPr>
      <dsp:spPr>
        <a:xfrm>
          <a:off x="0" y="287153"/>
          <a:ext cx="8128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447D56-DB6C-44BC-8852-80A297C0026A}">
      <dsp:nvSpPr>
        <dsp:cNvPr id="0" name=""/>
        <dsp:cNvSpPr/>
      </dsp:nvSpPr>
      <dsp:spPr>
        <a:xfrm>
          <a:off x="406400" y="50992"/>
          <a:ext cx="568960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zákonný režim</a:t>
          </a:r>
          <a:endParaRPr lang="en-US" sz="1600" kern="1200" dirty="0"/>
        </a:p>
      </dsp:txBody>
      <dsp:txXfrm>
        <a:off x="429457" y="74049"/>
        <a:ext cx="5643486" cy="426206"/>
      </dsp:txXfrm>
    </dsp:sp>
    <dsp:sp modelId="{B7FB6A4F-C221-4B5F-AB15-067453FCA293}">
      <dsp:nvSpPr>
        <dsp:cNvPr id="0" name=""/>
        <dsp:cNvSpPr/>
      </dsp:nvSpPr>
      <dsp:spPr>
        <a:xfrm>
          <a:off x="0" y="1012913"/>
          <a:ext cx="8128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ED3C14-9554-4380-AE08-7DF40A1B4748}">
      <dsp:nvSpPr>
        <dsp:cNvPr id="0" name=""/>
        <dsp:cNvSpPr/>
      </dsp:nvSpPr>
      <dsp:spPr>
        <a:xfrm>
          <a:off x="406400" y="776753"/>
          <a:ext cx="568960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smluvený režim</a:t>
          </a:r>
          <a:endParaRPr lang="en-US" sz="1600" kern="1200" dirty="0"/>
        </a:p>
      </dsp:txBody>
      <dsp:txXfrm>
        <a:off x="429457" y="799810"/>
        <a:ext cx="5643486" cy="426206"/>
      </dsp:txXfrm>
    </dsp:sp>
    <dsp:sp modelId="{CE1F960C-EBBF-447C-8311-CFEF8FE92EF5}">
      <dsp:nvSpPr>
        <dsp:cNvPr id="0" name=""/>
        <dsp:cNvSpPr/>
      </dsp:nvSpPr>
      <dsp:spPr>
        <a:xfrm>
          <a:off x="0" y="1738673"/>
          <a:ext cx="8128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AA2707-6334-4A21-8562-506AF6E97490}">
      <dsp:nvSpPr>
        <dsp:cNvPr id="0" name=""/>
        <dsp:cNvSpPr/>
      </dsp:nvSpPr>
      <dsp:spPr>
        <a:xfrm>
          <a:off x="406400" y="1502512"/>
          <a:ext cx="568960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režim založený rozhodnutím soudu</a:t>
          </a:r>
          <a:endParaRPr lang="en-US" sz="1600" kern="1200" dirty="0"/>
        </a:p>
      </dsp:txBody>
      <dsp:txXfrm>
        <a:off x="429457" y="1525569"/>
        <a:ext cx="5643486" cy="4262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E9B6A2-E9E8-455C-A545-6B3E2F648D3E}">
      <dsp:nvSpPr>
        <dsp:cNvPr id="0" name=""/>
        <dsp:cNvSpPr/>
      </dsp:nvSpPr>
      <dsp:spPr>
        <a:xfrm>
          <a:off x="-3914223" y="-601012"/>
          <a:ext cx="4664891" cy="4664891"/>
        </a:xfrm>
        <a:prstGeom prst="blockArc">
          <a:avLst>
            <a:gd name="adj1" fmla="val 18900000"/>
            <a:gd name="adj2" fmla="val 2700000"/>
            <a:gd name="adj3" fmla="val 46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35C630-7F7F-4EAA-B48C-7082BD5B8530}">
      <dsp:nvSpPr>
        <dsp:cNvPr id="0" name=""/>
        <dsp:cNvSpPr/>
      </dsp:nvSpPr>
      <dsp:spPr>
        <a:xfrm>
          <a:off x="393399" y="266225"/>
          <a:ext cx="7688908" cy="5327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852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režim odděleného jmění</a:t>
          </a:r>
          <a:endParaRPr lang="en-US" sz="2600" kern="1200" dirty="0"/>
        </a:p>
      </dsp:txBody>
      <dsp:txXfrm>
        <a:off x="393399" y="266225"/>
        <a:ext cx="7688908" cy="532727"/>
      </dsp:txXfrm>
    </dsp:sp>
    <dsp:sp modelId="{4340295A-CAEF-49C6-8A72-60F6883A6F41}">
      <dsp:nvSpPr>
        <dsp:cNvPr id="0" name=""/>
        <dsp:cNvSpPr/>
      </dsp:nvSpPr>
      <dsp:spPr>
        <a:xfrm>
          <a:off x="60444" y="199634"/>
          <a:ext cx="665909" cy="6659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8E5F9B-0004-4125-BB47-55C497CE4CA9}">
      <dsp:nvSpPr>
        <dsp:cNvPr id="0" name=""/>
        <dsp:cNvSpPr/>
      </dsp:nvSpPr>
      <dsp:spPr>
        <a:xfrm>
          <a:off x="698823" y="1065454"/>
          <a:ext cx="7383483" cy="5327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852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režim rozšiřující rozsah SJM</a:t>
          </a:r>
          <a:endParaRPr lang="en-US" sz="2600" kern="1200" dirty="0"/>
        </a:p>
      </dsp:txBody>
      <dsp:txXfrm>
        <a:off x="698823" y="1065454"/>
        <a:ext cx="7383483" cy="532727"/>
      </dsp:txXfrm>
    </dsp:sp>
    <dsp:sp modelId="{455C0DB9-72E6-467E-8F61-8163BD1ACE6C}">
      <dsp:nvSpPr>
        <dsp:cNvPr id="0" name=""/>
        <dsp:cNvSpPr/>
      </dsp:nvSpPr>
      <dsp:spPr>
        <a:xfrm>
          <a:off x="365869" y="998863"/>
          <a:ext cx="665909" cy="6659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41BA52-F9D9-44B2-9495-292343A623DF}">
      <dsp:nvSpPr>
        <dsp:cNvPr id="0" name=""/>
        <dsp:cNvSpPr/>
      </dsp:nvSpPr>
      <dsp:spPr>
        <a:xfrm>
          <a:off x="698823" y="1864684"/>
          <a:ext cx="7383483" cy="5327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852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režim zužující rozsah SJM</a:t>
          </a:r>
          <a:endParaRPr lang="en-US" sz="2600" kern="1200" dirty="0"/>
        </a:p>
      </dsp:txBody>
      <dsp:txXfrm>
        <a:off x="698823" y="1864684"/>
        <a:ext cx="7383483" cy="532727"/>
      </dsp:txXfrm>
    </dsp:sp>
    <dsp:sp modelId="{791A20BD-5613-4AAC-B596-D908A29D8D8C}">
      <dsp:nvSpPr>
        <dsp:cNvPr id="0" name=""/>
        <dsp:cNvSpPr/>
      </dsp:nvSpPr>
      <dsp:spPr>
        <a:xfrm>
          <a:off x="365869" y="1798093"/>
          <a:ext cx="665909" cy="6659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C5AEF7-7D9E-4B86-90F9-3FDA1260ED15}">
      <dsp:nvSpPr>
        <dsp:cNvPr id="0" name=""/>
        <dsp:cNvSpPr/>
      </dsp:nvSpPr>
      <dsp:spPr>
        <a:xfrm>
          <a:off x="393399" y="2663913"/>
          <a:ext cx="7688908" cy="5327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852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režim, kdy SJM vzniká ke dni zániku manželství</a:t>
          </a:r>
          <a:endParaRPr lang="en-US" sz="2600" kern="1200" dirty="0"/>
        </a:p>
      </dsp:txBody>
      <dsp:txXfrm>
        <a:off x="393399" y="2663913"/>
        <a:ext cx="7688908" cy="532727"/>
      </dsp:txXfrm>
    </dsp:sp>
    <dsp:sp modelId="{DD546F2B-355F-49D3-8A39-FF4A680D494F}">
      <dsp:nvSpPr>
        <dsp:cNvPr id="0" name=""/>
        <dsp:cNvSpPr/>
      </dsp:nvSpPr>
      <dsp:spPr>
        <a:xfrm>
          <a:off x="60444" y="2597322"/>
          <a:ext cx="665909" cy="6659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D9812B-AA93-4F60-9747-F01FB9A93CF5}">
      <dsp:nvSpPr>
        <dsp:cNvPr id="0" name=""/>
        <dsp:cNvSpPr/>
      </dsp:nvSpPr>
      <dsp:spPr>
        <a:xfrm>
          <a:off x="-2681346" y="-413583"/>
          <a:ext cx="3200323" cy="3200323"/>
        </a:xfrm>
        <a:prstGeom prst="blockArc">
          <a:avLst>
            <a:gd name="adj1" fmla="val 18900000"/>
            <a:gd name="adj2" fmla="val 2700000"/>
            <a:gd name="adj3" fmla="val 67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07DD8A-54B9-4BED-B0A5-24862D4605BB}">
      <dsp:nvSpPr>
        <dsp:cNvPr id="0" name=""/>
        <dsp:cNvSpPr/>
      </dsp:nvSpPr>
      <dsp:spPr>
        <a:xfrm>
          <a:off x="333662" y="237315"/>
          <a:ext cx="6023715" cy="4746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6739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individuální osobní péče</a:t>
          </a:r>
        </a:p>
      </dsp:txBody>
      <dsp:txXfrm>
        <a:off x="333662" y="237315"/>
        <a:ext cx="6023715" cy="474631"/>
      </dsp:txXfrm>
    </dsp:sp>
    <dsp:sp modelId="{10407F00-2CD9-4A30-A72C-7AAD46D4336A}">
      <dsp:nvSpPr>
        <dsp:cNvPr id="0" name=""/>
        <dsp:cNvSpPr/>
      </dsp:nvSpPr>
      <dsp:spPr>
        <a:xfrm>
          <a:off x="37017" y="177986"/>
          <a:ext cx="593289" cy="5932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39389B-0436-4011-91CB-184D14AFEA57}">
      <dsp:nvSpPr>
        <dsp:cNvPr id="0" name=""/>
        <dsp:cNvSpPr/>
      </dsp:nvSpPr>
      <dsp:spPr>
        <a:xfrm>
          <a:off x="506190" y="949262"/>
          <a:ext cx="5851186" cy="4746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6739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střídavá osobní péče</a:t>
          </a:r>
        </a:p>
      </dsp:txBody>
      <dsp:txXfrm>
        <a:off x="506190" y="949262"/>
        <a:ext cx="5851186" cy="474631"/>
      </dsp:txXfrm>
    </dsp:sp>
    <dsp:sp modelId="{047DB644-CA6E-48A2-891E-75DDA47245E3}">
      <dsp:nvSpPr>
        <dsp:cNvPr id="0" name=""/>
        <dsp:cNvSpPr/>
      </dsp:nvSpPr>
      <dsp:spPr>
        <a:xfrm>
          <a:off x="209546" y="889933"/>
          <a:ext cx="593289" cy="5932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D23F9F-61F0-469A-A580-208CCF63A166}">
      <dsp:nvSpPr>
        <dsp:cNvPr id="0" name=""/>
        <dsp:cNvSpPr/>
      </dsp:nvSpPr>
      <dsp:spPr>
        <a:xfrm>
          <a:off x="333662" y="1661209"/>
          <a:ext cx="6023715" cy="4746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6739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společná osobní péče</a:t>
          </a:r>
        </a:p>
      </dsp:txBody>
      <dsp:txXfrm>
        <a:off x="333662" y="1661209"/>
        <a:ext cx="6023715" cy="474631"/>
      </dsp:txXfrm>
    </dsp:sp>
    <dsp:sp modelId="{E2598B70-D398-4684-BB09-D00AC987E9CD}">
      <dsp:nvSpPr>
        <dsp:cNvPr id="0" name=""/>
        <dsp:cNvSpPr/>
      </dsp:nvSpPr>
      <dsp:spPr>
        <a:xfrm>
          <a:off x="37017" y="1601880"/>
          <a:ext cx="593289" cy="5932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Rodinné právo – základy 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361" y="4128529"/>
            <a:ext cx="11361600" cy="1235527"/>
          </a:xfrm>
        </p:spPr>
        <p:txBody>
          <a:bodyPr/>
          <a:lstStyle/>
          <a:p>
            <a:pPr algn="ctr"/>
            <a:r>
              <a:rPr lang="cs-CZ" dirty="0"/>
              <a:t>JUDr. Radovan Malachta</a:t>
            </a:r>
          </a:p>
          <a:p>
            <a:pPr algn="ctr"/>
            <a:r>
              <a:rPr lang="cs-CZ" dirty="0"/>
              <a:t>Občan a právo </a:t>
            </a:r>
          </a:p>
          <a:p>
            <a:pPr algn="ctr"/>
            <a:r>
              <a:rPr lang="cs-CZ" dirty="0"/>
              <a:t>podzim 2022</a:t>
            </a:r>
          </a:p>
        </p:txBody>
      </p:sp>
    </p:spTree>
    <p:extLst>
      <p:ext uri="{BB962C8B-B14F-4D97-AF65-F5344CB8AC3E}">
        <p14:creationId xmlns:p14="http://schemas.microsoft.com/office/powerpoint/2010/main" val="1443463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C23D651-EDB5-45F1-85D5-B4F4FA90EC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D0AC69E-1366-4828-B14D-9D11F6128D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89E2198-4511-4DCC-808F-AEE1CD6C6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Vzájemná práva a povinnosti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1591909-3946-4A93-9CBC-D8DEF90C3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158465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celá řada vzájemných práva a povinností, například:</a:t>
            </a:r>
          </a:p>
          <a:p>
            <a:pPr lvl="1"/>
            <a:r>
              <a:rPr lang="cs-CZ" dirty="0"/>
              <a:t>rovnost muže a ženy</a:t>
            </a:r>
          </a:p>
          <a:p>
            <a:pPr lvl="1"/>
            <a:r>
              <a:rPr lang="cs-CZ" dirty="0"/>
              <a:t>povinnost úcty, respektu navzájem své důstojnosti</a:t>
            </a:r>
          </a:p>
          <a:p>
            <a:pPr lvl="1"/>
            <a:r>
              <a:rPr lang="cs-CZ" dirty="0"/>
              <a:t>povinnost žít spolu, být si věrni, podporovat</a:t>
            </a:r>
          </a:p>
          <a:p>
            <a:pPr lvl="1"/>
            <a:r>
              <a:rPr lang="cs-CZ" dirty="0"/>
              <a:t>povinnost společně pečovat o děti a vytvářet zdravé rodinné prostředí</a:t>
            </a:r>
          </a:p>
          <a:p>
            <a:pPr lvl="1"/>
            <a:r>
              <a:rPr lang="cs-CZ" dirty="0"/>
              <a:t>právo na informace (příjmy, jmění, činnosti – pracovní, studijní apod.)</a:t>
            </a:r>
          </a:p>
          <a:p>
            <a:pPr lvl="1"/>
            <a:r>
              <a:rPr lang="cs-CZ" dirty="0"/>
              <a:t>zákonné zastoupené v běžných záležitostech</a:t>
            </a:r>
          </a:p>
          <a:p>
            <a:pPr lvl="1"/>
            <a:r>
              <a:rPr lang="cs-CZ" dirty="0"/>
              <a:t>povinnost a právo spolurozhodovat o záležitostech rodiny a obstarávat záležitosti rodiny</a:t>
            </a:r>
          </a:p>
          <a:p>
            <a:pPr lvl="1"/>
            <a:r>
              <a:rPr lang="cs-CZ" dirty="0"/>
              <a:t>právo na rozvod </a:t>
            </a:r>
          </a:p>
          <a:p>
            <a:pPr lvl="1"/>
            <a:r>
              <a:rPr lang="cs-CZ" dirty="0"/>
              <a:t>vzájemná vyživovací povinnost</a:t>
            </a:r>
          </a:p>
          <a:p>
            <a:pPr lvl="1"/>
            <a:r>
              <a:rPr lang="cs-CZ" dirty="0"/>
              <a:t>společné jmění manželů</a:t>
            </a:r>
          </a:p>
          <a:p>
            <a:pPr lvl="1"/>
            <a:r>
              <a:rPr lang="cs-CZ" dirty="0"/>
              <a:t>…..</a:t>
            </a:r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D05E6B7-D5D5-4EC5-9857-0A7372378272}"/>
              </a:ext>
            </a:extLst>
          </p:cNvPr>
          <p:cNvSpPr/>
          <p:nvPr/>
        </p:nvSpPr>
        <p:spPr bwMode="auto">
          <a:xfrm>
            <a:off x="7806268" y="305304"/>
            <a:ext cx="4063999" cy="128096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n-lt"/>
              </a:rPr>
              <a:t>§ 687 a násl.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accent2">
                    <a:lumMod val="50000"/>
                  </a:schemeClr>
                </a:solidFill>
              </a:rPr>
              <a:t>občanského zákoníku</a:t>
            </a: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7954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C73B06F-5DE3-4ED6-A329-1C4CD77013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DF0A48-1B09-465F-858D-9512A7121E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9154227-902C-4F6E-9A60-025B81254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Společné jmění manželů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F71DBCB-3398-4B3B-BB94-5CB1DBDAF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0831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základem je </a:t>
            </a:r>
            <a:r>
              <a:rPr lang="cs-CZ" dirty="0">
                <a:solidFill>
                  <a:schemeClr val="tx2"/>
                </a:solidFill>
              </a:rPr>
              <a:t>spoluvlastnický vztah </a:t>
            </a:r>
            <a:r>
              <a:rPr lang="cs-CZ" dirty="0"/>
              <a:t>manželů k majetku</a:t>
            </a:r>
          </a:p>
          <a:p>
            <a:r>
              <a:rPr lang="cs-CZ" dirty="0"/>
              <a:t>jmění = souhrn majetku určité osoby a jejich dluhů = aktiva i pasiva</a:t>
            </a:r>
          </a:p>
          <a:p>
            <a:r>
              <a:rPr lang="cs-CZ" dirty="0"/>
              <a:t>vzniká nejdříve </a:t>
            </a:r>
            <a:r>
              <a:rPr lang="cs-CZ" dirty="0">
                <a:solidFill>
                  <a:schemeClr val="tx2"/>
                </a:solidFill>
              </a:rPr>
              <a:t>uzavřením manželství </a:t>
            </a:r>
            <a:r>
              <a:rPr lang="cs-CZ" dirty="0"/>
              <a:t>a zaniká nejpozději se </a:t>
            </a:r>
            <a:r>
              <a:rPr lang="cs-CZ" dirty="0">
                <a:solidFill>
                  <a:schemeClr val="tx2"/>
                </a:solidFill>
              </a:rPr>
              <a:t>zánikem manželství </a:t>
            </a:r>
          </a:p>
          <a:p>
            <a:r>
              <a:rPr lang="cs-CZ" dirty="0"/>
              <a:t>3 režimy: </a:t>
            </a:r>
            <a:endParaRPr lang="en-US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921B697-24AC-488D-8E29-37C954E1E638}"/>
              </a:ext>
            </a:extLst>
          </p:cNvPr>
          <p:cNvGraphicFramePr/>
          <p:nvPr>
            <p:extLst/>
          </p:nvPr>
        </p:nvGraphicFramePr>
        <p:xfrm>
          <a:off x="3158066" y="4035134"/>
          <a:ext cx="8128000" cy="2192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03C05454-76D5-47A4-AACD-1A98723F404D}"/>
              </a:ext>
            </a:extLst>
          </p:cNvPr>
          <p:cNvSpPr/>
          <p:nvPr/>
        </p:nvSpPr>
        <p:spPr bwMode="auto">
          <a:xfrm>
            <a:off x="6942334" y="325119"/>
            <a:ext cx="4529666" cy="128096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n-lt"/>
              </a:rPr>
              <a:t>§ 708 a násl.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accent2">
                    <a:lumMod val="50000"/>
                  </a:schemeClr>
                </a:solidFill>
              </a:rPr>
              <a:t>občanského zákoníku</a:t>
            </a: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9319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0218379-0D58-490E-8B21-8664FE298F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7573C4C-198E-4405-AF63-21340E8360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659EC12-D992-4BE6-BBD7-5E56D90CD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Zákonný režim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58B1B6-4B54-4F26-8EE2-36E92C5FDE8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základní, pokud si manželé něco jiného neujednají nebo neurčí jinak soud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součástí je to, co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nabyl jeden z manželů nebo čeho nabyli oba manželé společně za trvání manželství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nejen aktiva, ale 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pasiva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– tj. dluhy převzaté za trvání manželství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v 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běžných záležitostech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– každý z manželů jedná sám za sebe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v 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ostatních záležitostech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– jednají společně, nebo jedná jeden se souhlasem druhého (lze udělit souhlas i následně) – pokud ne, druhý manžel se může dovolat neplatnosti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980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91798B6-7761-4A51-934F-D57E5D605B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F692C9C-1DB7-4D97-928A-C8BBD282E6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2066D3A-EB76-4C2C-A7B0-E465BF81C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nespadá do SJM – výjimky 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9472E48-EDB7-4B03-AFF8-94C3183AF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8012" y="1617936"/>
            <a:ext cx="8672945" cy="408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21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B5CBF62-0D2E-4300-835C-54AC673147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DDB924-9685-4E74-8F50-6476A457AA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56B8763-BEBD-4A60-A673-A809EA335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Smluvený režim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3807D98-3414-4F18-9CBB-25ADBEF8E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před uzavřením </a:t>
            </a:r>
            <a:r>
              <a:rPr lang="cs-CZ" dirty="0"/>
              <a:t>manželství – předmanželská smlouva</a:t>
            </a:r>
          </a:p>
          <a:p>
            <a:r>
              <a:rPr lang="cs-CZ" dirty="0">
                <a:solidFill>
                  <a:schemeClr val="tx2"/>
                </a:solidFill>
              </a:rPr>
              <a:t>během manželství </a:t>
            </a:r>
            <a:r>
              <a:rPr lang="cs-CZ" dirty="0"/>
              <a:t>– od sjednání smlouvy </a:t>
            </a:r>
          </a:p>
          <a:p>
            <a:pPr marL="72000" indent="0">
              <a:buNone/>
            </a:pPr>
            <a:endParaRPr lang="en-US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87054A3A-D9FA-4045-8D5C-42D23142B42C}"/>
              </a:ext>
            </a:extLst>
          </p:cNvPr>
          <p:cNvGraphicFramePr/>
          <p:nvPr>
            <p:extLst/>
          </p:nvPr>
        </p:nvGraphicFramePr>
        <p:xfrm>
          <a:off x="2032000" y="2675467"/>
          <a:ext cx="8128000" cy="3462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2736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60539C2-CBF4-4503-A362-6141A4C3A9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6BA5DD-DF7D-4862-B47E-AE56733280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61EDE06-3C20-417B-B2FC-59D19B1CA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Režim založený rozhodnutím soudu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5B6840-E177-4B3A-BACB-39BBBDB3E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542265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úprava režimu soudem – často tam, kde není dohoda s manželem možná</a:t>
            </a:r>
          </a:p>
          <a:p>
            <a:r>
              <a:rPr lang="cs-CZ" dirty="0"/>
              <a:t>podává se žaloba k soudu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0126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AFBF18D-C5C1-4115-B74D-F41BFB42AE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72653D-B9A9-47C3-B129-60279B8F0F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83BED2E-4219-4877-A377-49C9A1AF1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Vypořádání SJM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2C04AEB-E024-4C14-A7C8-73F696E8D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024865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>
                <a:solidFill>
                  <a:schemeClr val="tx2"/>
                </a:solidFill>
              </a:rPr>
              <a:t>dohoda </a:t>
            </a:r>
            <a:r>
              <a:rPr lang="cs-CZ" dirty="0"/>
              <a:t>o vypořádání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vypořádání </a:t>
            </a:r>
            <a:r>
              <a:rPr lang="cs-CZ" dirty="0">
                <a:solidFill>
                  <a:schemeClr val="tx2"/>
                </a:solidFill>
              </a:rPr>
              <a:t>soudním rozhodnutím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>
                <a:solidFill>
                  <a:schemeClr val="tx2"/>
                </a:solidFill>
              </a:rPr>
              <a:t>domněnka vypořádání </a:t>
            </a:r>
            <a:r>
              <a:rPr lang="cs-CZ" dirty="0"/>
              <a:t>– do 3 let nedošlo k vypořádání dohodou ani nebyl podán návrh na vypořádání k soudu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66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A0D634A-DE2A-4A52-A074-CB5E3C690A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3C3D8D5-3DB6-4CEF-807C-E736DA2F11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40AAF45-F3D0-489F-B66D-1393CD63F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Vyživovací povinnost mezi manžely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459EEB-A69B-4574-87B8-373EE2CAE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8545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kdy vzniká: uzavřením manželství a 				             po celou dobu trvání manželství</a:t>
            </a:r>
          </a:p>
          <a:p>
            <a:r>
              <a:rPr lang="cs-CZ" dirty="0"/>
              <a:t>životní úroveň manželů není stejná</a:t>
            </a:r>
          </a:p>
          <a:p>
            <a:r>
              <a:rPr lang="cs-CZ" dirty="0"/>
              <a:t>musí jít o soulad s dobrými mravy – nezneužívá se právo</a:t>
            </a:r>
          </a:p>
          <a:p>
            <a:r>
              <a:rPr lang="cs-CZ" dirty="0"/>
              <a:t>rozsah? Tak, aby </a:t>
            </a:r>
            <a:r>
              <a:rPr lang="cs-CZ" dirty="0">
                <a:solidFill>
                  <a:schemeClr val="tx2"/>
                </a:solidFill>
              </a:rPr>
              <a:t>hmotná a kulturní úroveň obou manželů byla zásadně stejná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5AD2DE1-9D33-444C-8E0E-DFF72059E47D}"/>
              </a:ext>
            </a:extLst>
          </p:cNvPr>
          <p:cNvSpPr/>
          <p:nvPr/>
        </p:nvSpPr>
        <p:spPr bwMode="auto">
          <a:xfrm>
            <a:off x="7001601" y="1296002"/>
            <a:ext cx="4529666" cy="128096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n-lt"/>
              </a:rPr>
              <a:t>§ 697, 910 a násl.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accent2">
                    <a:lumMod val="50000"/>
                  </a:schemeClr>
                </a:solidFill>
              </a:rPr>
              <a:t>občanského zákoníku</a:t>
            </a: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329131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B8E0610-9715-4756-B510-2AEE4CDB82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252EDF3-8973-4F42-8064-A940A8C355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EAC7FAF-4DA0-4925-BD2D-43B3A15D9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manželství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2E545C3-03E8-42E8-B44C-6F90B5552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405865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smrt</a:t>
            </a:r>
          </a:p>
          <a:p>
            <a:r>
              <a:rPr lang="cs-CZ" dirty="0">
                <a:solidFill>
                  <a:schemeClr val="tx2"/>
                </a:solidFill>
              </a:rPr>
              <a:t>prohlášením </a:t>
            </a:r>
            <a:r>
              <a:rPr lang="cs-CZ" dirty="0"/>
              <a:t>jednoho manžela </a:t>
            </a:r>
            <a:r>
              <a:rPr lang="cs-CZ" dirty="0">
                <a:solidFill>
                  <a:schemeClr val="tx2"/>
                </a:solidFill>
              </a:rPr>
              <a:t>za mrtvého</a:t>
            </a:r>
          </a:p>
          <a:p>
            <a:r>
              <a:rPr lang="cs-CZ" dirty="0">
                <a:solidFill>
                  <a:schemeClr val="tx2"/>
                </a:solidFill>
              </a:rPr>
              <a:t>prohlášením</a:t>
            </a:r>
            <a:r>
              <a:rPr lang="cs-CZ" dirty="0"/>
              <a:t> manželství </a:t>
            </a:r>
            <a:r>
              <a:rPr lang="cs-CZ" dirty="0">
                <a:solidFill>
                  <a:schemeClr val="tx2"/>
                </a:solidFill>
              </a:rPr>
              <a:t>za neplatné</a:t>
            </a:r>
          </a:p>
          <a:p>
            <a:r>
              <a:rPr lang="cs-CZ" dirty="0">
                <a:solidFill>
                  <a:schemeClr val="tx2"/>
                </a:solidFill>
              </a:rPr>
              <a:t>změnou pohlaví</a:t>
            </a:r>
          </a:p>
          <a:p>
            <a:r>
              <a:rPr lang="cs-CZ" dirty="0"/>
              <a:t>zrušení </a:t>
            </a:r>
            <a:r>
              <a:rPr lang="cs-CZ" dirty="0">
                <a:solidFill>
                  <a:schemeClr val="tx2"/>
                </a:solidFill>
              </a:rPr>
              <a:t>rozvodem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4217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513C860-19A6-4311-9880-AC36D68D2E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420720-3E23-45D0-854D-5EC68270AC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5C2C153-FC4D-480E-BB8D-CF83D4508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Zrušení manželství rozvodem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CB0582C-3AFE-42E3-BAA5-98A299E5D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484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2 varianty: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rozvod se zjišťováním příčin rozvratu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rozvod bez zjišťování příčin rozvratu (tzv. smluvený rozvod)</a:t>
            </a:r>
          </a:p>
          <a:p>
            <a:pPr marL="72000" indent="0">
              <a:buNone/>
            </a:pPr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8D93C41-943F-4FD4-AFA1-E6A5A4BE1018}"/>
              </a:ext>
            </a:extLst>
          </p:cNvPr>
          <p:cNvSpPr/>
          <p:nvPr/>
        </p:nvSpPr>
        <p:spPr bwMode="auto">
          <a:xfrm>
            <a:off x="7357201" y="945788"/>
            <a:ext cx="4529666" cy="128096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n-lt"/>
              </a:rPr>
              <a:t>§ 755 a násl.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accent2">
                    <a:lumMod val="50000"/>
                  </a:schemeClr>
                </a:solidFill>
              </a:rPr>
              <a:t>občanského zákoníku</a:t>
            </a: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4B8928-4021-4221-8F5B-7895FD74E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2199" y="3318932"/>
            <a:ext cx="4461934" cy="3331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099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44D1CB2-04F5-47BD-822F-FD15A919DA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05DB30-6A6A-4F9D-9637-85488BF786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45A2B4C-B465-4464-A597-1DE296BF3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91400"/>
            <a:ext cx="10753200" cy="451576"/>
          </a:xfrm>
        </p:spPr>
        <p:txBody>
          <a:bodyPr/>
          <a:lstStyle/>
          <a:p>
            <a:r>
              <a:rPr lang="cs-CZ" dirty="0"/>
              <a:t>Právní úprava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8E24A08-6CFB-44B6-86E6-813895CB4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17488"/>
            <a:ext cx="10753200" cy="491051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občanský zákoník (zákon č. 89/2012 Sb.)</a:t>
            </a:r>
          </a:p>
          <a:p>
            <a:r>
              <a:rPr lang="cs-CZ" dirty="0"/>
              <a:t>zákon o registrovaném partnerství (zákon č. 115/2006 Sb.)</a:t>
            </a:r>
          </a:p>
          <a:p>
            <a:r>
              <a:rPr lang="cs-CZ" dirty="0"/>
              <a:t>zákon o matrikách, jménu a příjmení (zákon č. 301/2000 Sb.)</a:t>
            </a:r>
          </a:p>
          <a:p>
            <a:r>
              <a:rPr lang="cs-CZ" dirty="0"/>
              <a:t>celá řada dalších vnitrostátních předpisů – návaznost na školství</a:t>
            </a:r>
          </a:p>
          <a:p>
            <a:pPr lvl="1"/>
            <a:r>
              <a:rPr lang="cs-CZ" u="sng" dirty="0"/>
              <a:t>školský zákon </a:t>
            </a:r>
            <a:r>
              <a:rPr lang="cs-CZ" dirty="0"/>
              <a:t>(zákon č. 561/2004 Sb.) – souvisí – součástí rodičovské odpovědnosti je výchova a vzdělávání, zahrnuje i povinnou školní docházku</a:t>
            </a:r>
          </a:p>
          <a:p>
            <a:pPr lvl="1"/>
            <a:r>
              <a:rPr lang="cs-CZ" u="sng" dirty="0"/>
              <a:t>zákon o sociálně-právní ochraně dětí </a:t>
            </a:r>
            <a:r>
              <a:rPr lang="cs-CZ" dirty="0"/>
              <a:t>(zákon č. 359/1999 Sb.) – zajišťuje ochranu práv dětí státem – okruh dětí, které je potřeba chránit (týrané děti, děti v nebezpečí apod.)</a:t>
            </a:r>
          </a:p>
          <a:p>
            <a:r>
              <a:rPr lang="cs-CZ" dirty="0"/>
              <a:t>Listina základních práv a svobod ČR, Ústava ČR</a:t>
            </a:r>
          </a:p>
          <a:p>
            <a:r>
              <a:rPr lang="cs-CZ" dirty="0"/>
              <a:t>mezinárodní lidskoprávní úmluvy</a:t>
            </a:r>
          </a:p>
          <a:p>
            <a:r>
              <a:rPr lang="cs-CZ" dirty="0"/>
              <a:t>procesní úprava – občanský soudní řád, zákon o zvláštních řízeních soudních</a:t>
            </a:r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4765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1C7B086-5078-4C2A-82D8-4C30CF015E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73348C-C7BD-44E7-B56A-2C0E4272AE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D5A24C5-CDA4-4D31-B8FF-D1ADF4AB0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Rozvod</a:t>
            </a:r>
            <a:br>
              <a:rPr lang="cs-CZ" dirty="0"/>
            </a:b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6A6FDAA-0097-478E-A482-4985BE449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3"/>
            <a:ext cx="10753200" cy="37435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rozvod se zjišťováním příčin rozvratu</a:t>
            </a:r>
          </a:p>
          <a:p>
            <a:pPr lvl="1"/>
            <a:r>
              <a:rPr lang="cs-CZ" dirty="0"/>
              <a:t>nezjišťuje se vina</a:t>
            </a:r>
          </a:p>
          <a:p>
            <a:r>
              <a:rPr lang="cs-CZ" dirty="0">
                <a:solidFill>
                  <a:schemeClr val="tx2"/>
                </a:solidFill>
              </a:rPr>
              <a:t>rozvod bez zjišťování příčin rozvratu </a:t>
            </a:r>
            <a:r>
              <a:rPr lang="cs-CZ" dirty="0"/>
              <a:t>(tzv. smluvený rozvod)</a:t>
            </a:r>
          </a:p>
          <a:p>
            <a:pPr lvl="1"/>
            <a:r>
              <a:rPr lang="cs-CZ" dirty="0"/>
              <a:t>manželství trvá alespoň jeden rok</a:t>
            </a:r>
          </a:p>
          <a:p>
            <a:pPr lvl="1"/>
            <a:r>
              <a:rPr lang="cs-CZ" dirty="0"/>
              <a:t>manželé spolu více jak 6 měsíců nežijí</a:t>
            </a:r>
          </a:p>
          <a:p>
            <a:pPr lvl="1"/>
            <a:r>
              <a:rPr lang="cs-CZ" dirty="0"/>
              <a:t>předloží se dohoda o poměrech k nezletilému dítěti – musí být před rozvodem schválena dohoda o péči o nezletilé (úprava poměrů dítěte po rozvodu – výkon rodičovské odpovědnosti, vyživovací povinnost dítěte)</a:t>
            </a:r>
          </a:p>
          <a:p>
            <a:pPr lvl="1"/>
            <a:r>
              <a:rPr lang="cs-CZ" dirty="0"/>
              <a:t>dohoda o majetkovém vypořádání – majetkové poměry, bydlení, výživné po rozvodu</a:t>
            </a:r>
          </a:p>
          <a:p>
            <a:pPr lvl="1"/>
            <a:r>
              <a:rPr lang="cs-CZ" dirty="0"/>
              <a:t>nutnost písemné formy s ověřenými (úředně) podpisy – veřejná listina, nejlépe notářský zápis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3161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2B2B131-18D6-4BD1-9929-2D509D330A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BFB8B4-D0B0-49A5-A71F-FE932CABEF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3A5C9A2-91CE-4DE1-A5C0-3B557B89C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Pamatuj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7C09449-67FC-4DA1-B934-A51E23063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515931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cs-CZ" dirty="0"/>
              <a:t>soud nikdy nerozvede manželství dříve,				   dokud nebudou vyřešeny děti</a:t>
            </a:r>
          </a:p>
          <a:p>
            <a:r>
              <a:rPr lang="cs-CZ" dirty="0"/>
              <a:t>až po právní moci rozsudku soudu péče o nezletilé – úprava poměrů k nezletilým dětem pro dobu po rozvodu – řízení ve věcech péče soudu o nezletilé</a:t>
            </a:r>
            <a:endParaRPr lang="en-US" dirty="0"/>
          </a:p>
        </p:txBody>
      </p:sp>
      <p:pic>
        <p:nvPicPr>
          <p:cNvPr id="2050" name="Picture 2" descr="Chování Dominika Feriho je veřejné tajemství.“ Ženy popsaly traumatizující  zkušenosti s mladým politikem">
            <a:extLst>
              <a:ext uri="{FF2B5EF4-FFF2-40B4-BE49-F238E27FC236}">
                <a16:creationId xmlns:a16="http://schemas.microsoft.com/office/drawing/2014/main" id="{025C34C8-3C90-4DF1-A740-05B9FFB24F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512398"/>
            <a:ext cx="2876021" cy="1913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09197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73E65C7-B6E0-4270-ADE0-57C99D5EF0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AFF517A-8832-426B-A2A4-33249CC738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52C1418-90D1-4BF0-9E13-E706D7EA2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 nemusí manželství rozvést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B369C7B-A34B-46E7-BAF7-63A6DFE79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6005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tzv. </a:t>
            </a:r>
            <a:r>
              <a:rPr lang="cs-CZ" dirty="0" err="1"/>
              <a:t>tvrdostní</a:t>
            </a:r>
            <a:r>
              <a:rPr lang="cs-CZ" dirty="0"/>
              <a:t> klauzule</a:t>
            </a:r>
          </a:p>
          <a:p>
            <a:r>
              <a:rPr lang="cs-CZ" dirty="0">
                <a:solidFill>
                  <a:schemeClr val="tx2"/>
                </a:solidFill>
              </a:rPr>
              <a:t>rozpor se zájmem nezletilého dítěte</a:t>
            </a:r>
          </a:p>
          <a:p>
            <a:pPr lvl="1"/>
            <a:r>
              <a:rPr lang="cs-CZ" dirty="0"/>
              <a:t>soud se může obrátit s dotazem na opatrovníka, který byl dítěti ustanoven v řízení o úpravě poměrů pro dobu po rozvodu, zda rozvodu „brání“ zájem dítě – například postižení</a:t>
            </a:r>
          </a:p>
          <a:p>
            <a:r>
              <a:rPr lang="cs-CZ" dirty="0">
                <a:solidFill>
                  <a:schemeClr val="tx2"/>
                </a:solidFill>
              </a:rPr>
              <a:t>rozpor se zájmem manžela</a:t>
            </a:r>
          </a:p>
          <a:p>
            <a:pPr lvl="1"/>
            <a:r>
              <a:rPr lang="cs-CZ" dirty="0"/>
              <a:t>při prokázání lze návrh na rozvod manželství zamítnout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3248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F440EA3-7956-417F-A353-9D5D164FF0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3870AA-8417-49C0-91C8-AD1918426A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F15D2FB-E383-442D-A990-62EB6A772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Důsledky rozvodu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8C7694-9595-410D-A65C-540592BBD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760531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manžel může </a:t>
            </a:r>
            <a:r>
              <a:rPr lang="cs-CZ" dirty="0">
                <a:solidFill>
                  <a:schemeClr val="tx2"/>
                </a:solidFill>
              </a:rPr>
              <a:t>změnit příjmení </a:t>
            </a:r>
            <a:r>
              <a:rPr lang="cs-CZ" dirty="0"/>
              <a:t>zpět na své dřívější příjmení (do 6 měsíců po rozvodu)</a:t>
            </a:r>
          </a:p>
          <a:p>
            <a:r>
              <a:rPr lang="cs-CZ" dirty="0">
                <a:solidFill>
                  <a:schemeClr val="tx2"/>
                </a:solidFill>
              </a:rPr>
              <a:t>vyživovací povinnost mezi rozvedenými manžely </a:t>
            </a:r>
            <a:r>
              <a:rPr lang="cs-CZ" dirty="0"/>
              <a:t>(rozvedený manžel se nedokáže sám živit, tato neschopnost má původ v manželství či v souvislosti s ním, nejde o zneužití práva, další předpoklady) – zánik smrtí, uzavřením nového manželství, u sankčního výživného – 3 roky od rozvodu či méně)</a:t>
            </a:r>
          </a:p>
          <a:p>
            <a:r>
              <a:rPr lang="cs-CZ" dirty="0"/>
              <a:t>otázka </a:t>
            </a:r>
            <a:r>
              <a:rPr lang="cs-CZ" dirty="0">
                <a:solidFill>
                  <a:schemeClr val="tx2"/>
                </a:solidFill>
              </a:rPr>
              <a:t>bydlení po rozvodu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0213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CC4F6A2-E811-8940-0696-E6493E70E8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F77B03-1A62-D96D-311E-2E54517297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81060161-784F-82F7-CDB7-2D46ACB51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Vztahy mezi rodiči/jinými osobami a dětmi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48498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E203FB-AD2A-4104-8358-0A554E103A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6C7B58-5BA8-4742-AAE5-0D99A68C91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7175E2-502F-47D3-8FC8-596F27867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Mateřství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359DFE9-92CF-423C-AAC1-0E3871D23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8451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matka </a:t>
            </a:r>
            <a:r>
              <a:rPr lang="cs-CZ" sz="2400" dirty="0"/>
              <a:t>= žena, která dítě porodila</a:t>
            </a:r>
          </a:p>
          <a:p>
            <a:r>
              <a:rPr lang="cs-CZ" sz="2400" i="1" dirty="0"/>
              <a:t>„mater </a:t>
            </a:r>
            <a:r>
              <a:rPr lang="cs-CZ" sz="2400" i="1" dirty="0" err="1"/>
              <a:t>semper</a:t>
            </a:r>
            <a:r>
              <a:rPr lang="cs-CZ" sz="2400" i="1" dirty="0"/>
              <a:t> </a:t>
            </a:r>
            <a:r>
              <a:rPr lang="cs-CZ" sz="2400" i="1" dirty="0" err="1"/>
              <a:t>certa</a:t>
            </a:r>
            <a:r>
              <a:rPr lang="cs-CZ" sz="2400" i="1" dirty="0"/>
              <a:t> </a:t>
            </a:r>
            <a:r>
              <a:rPr lang="cs-CZ" sz="2400" i="1" dirty="0" err="1"/>
              <a:t>est</a:t>
            </a:r>
            <a:r>
              <a:rPr lang="cs-CZ" sz="2400" i="1" dirty="0"/>
              <a:t>“</a:t>
            </a:r>
            <a:r>
              <a:rPr lang="cs-CZ" sz="2400" dirty="0"/>
              <a:t> – matka je vždy jistá</a:t>
            </a:r>
            <a:endParaRPr lang="cs-CZ" sz="2400" i="1" dirty="0"/>
          </a:p>
          <a:p>
            <a:r>
              <a:rPr lang="cs-CZ" sz="2400" dirty="0">
                <a:solidFill>
                  <a:schemeClr val="tx2"/>
                </a:solidFill>
              </a:rPr>
              <a:t>po porodu </a:t>
            </a:r>
            <a:r>
              <a:rPr lang="cs-CZ" sz="2400" dirty="0"/>
              <a:t>– poskytovatel zdravotních služeb / lékař u porodu mimo zdravotnické zařízení / jeden z rodičů – nahlášení matričnímu úřadu – do 3 dnů do matriční knihy, vystaví se rodný list </a:t>
            </a:r>
          </a:p>
          <a:p>
            <a:r>
              <a:rPr lang="cs-CZ" sz="2400" dirty="0">
                <a:solidFill>
                  <a:schemeClr val="tx2"/>
                </a:solidFill>
              </a:rPr>
              <a:t>asistovaná reprodukce </a:t>
            </a:r>
            <a:r>
              <a:rPr lang="cs-CZ" sz="2400" dirty="0"/>
              <a:t>– možná</a:t>
            </a:r>
          </a:p>
          <a:p>
            <a:r>
              <a:rPr lang="cs-CZ" sz="2400" dirty="0">
                <a:solidFill>
                  <a:schemeClr val="tx2"/>
                </a:solidFill>
              </a:rPr>
              <a:t>náhradní mateřství </a:t>
            </a:r>
            <a:r>
              <a:rPr lang="cs-CZ" sz="2400" dirty="0"/>
              <a:t>(</a:t>
            </a:r>
            <a:r>
              <a:rPr lang="cs-CZ" sz="2400" dirty="0" err="1"/>
              <a:t>surogační</a:t>
            </a:r>
            <a:r>
              <a:rPr lang="cs-CZ" sz="2400" dirty="0"/>
              <a:t>) – legální cesta je získání dítěte </a:t>
            </a:r>
            <a:r>
              <a:rPr lang="cs-CZ" sz="2400" dirty="0" err="1"/>
              <a:t>objednatelským</a:t>
            </a:r>
            <a:r>
              <a:rPr lang="cs-CZ" sz="2400" dirty="0"/>
              <a:t> párem od ženy, která dítě donosila a porodila, je osvojení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63991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CC3CBA7-3C44-4353-B7B5-0232F47D6F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A94B3E-1118-41E0-A37D-5242D3F27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07A977-1873-4428-AFEF-6B4375977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Otcovství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3EAA6D4-8A6F-407F-9403-8FC3D765A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93702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800" i="1" dirty="0"/>
              <a:t>„mater </a:t>
            </a:r>
            <a:r>
              <a:rPr lang="cs-CZ" sz="2800" i="1" dirty="0" err="1"/>
              <a:t>semper</a:t>
            </a:r>
            <a:r>
              <a:rPr lang="cs-CZ" sz="2800" i="1" dirty="0"/>
              <a:t> </a:t>
            </a:r>
            <a:r>
              <a:rPr lang="cs-CZ" sz="2800" i="1" dirty="0" err="1"/>
              <a:t>certa</a:t>
            </a:r>
            <a:r>
              <a:rPr lang="cs-CZ" sz="2800" i="1" dirty="0"/>
              <a:t> </a:t>
            </a:r>
            <a:r>
              <a:rPr lang="cs-CZ" sz="2800" i="1" dirty="0" err="1"/>
              <a:t>est</a:t>
            </a:r>
            <a:r>
              <a:rPr lang="cs-CZ" i="1" dirty="0"/>
              <a:t>, pater </a:t>
            </a:r>
            <a:r>
              <a:rPr lang="cs-CZ" i="1" dirty="0" err="1"/>
              <a:t>incertus</a:t>
            </a:r>
            <a:r>
              <a:rPr lang="cs-CZ" i="1" dirty="0"/>
              <a:t>“ </a:t>
            </a:r>
            <a:r>
              <a:rPr lang="cs-CZ" dirty="0"/>
              <a:t>– otec je nejistý</a:t>
            </a:r>
          </a:p>
          <a:p>
            <a:r>
              <a:rPr lang="cs-CZ" dirty="0"/>
              <a:t>dítě se stane příbuzným se svými prarodiči, sourozenci atd.</a:t>
            </a:r>
          </a:p>
          <a:p>
            <a:r>
              <a:rPr lang="cs-CZ" dirty="0"/>
              <a:t>vznik nositele rodičovské zodpovědnosti</a:t>
            </a:r>
          </a:p>
          <a:p>
            <a:r>
              <a:rPr lang="cs-CZ" sz="2800" dirty="0"/>
              <a:t>3 domněnky otcovství </a:t>
            </a:r>
          </a:p>
        </p:txBody>
      </p:sp>
    </p:spTree>
    <p:extLst>
      <p:ext uri="{BB962C8B-B14F-4D97-AF65-F5344CB8AC3E}">
        <p14:creationId xmlns:p14="http://schemas.microsoft.com/office/powerpoint/2010/main" val="12423486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0B178A-ABF1-47C6-9E3B-E24689019B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0ABF46E-BF2D-4CA2-92AC-3B94BB8459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CA468D-2396-40AE-A14D-99BAA5701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domněnka otcovství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D87562E-21B2-44E0-AF20-7EDF17319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otec = manžel matky, pokud se dítě narodí do manželství </a:t>
            </a:r>
          </a:p>
          <a:p>
            <a:r>
              <a:rPr lang="cs-CZ" dirty="0">
                <a:solidFill>
                  <a:schemeClr val="tx2"/>
                </a:solidFill>
              </a:rPr>
              <a:t>od uzavření manželství do zániku manželství + ochranná doba 300 dnů po zániku manželství </a:t>
            </a:r>
            <a:r>
              <a:rPr lang="cs-CZ" dirty="0"/>
              <a:t>(ledaže se žena během této doby znovu provdá)</a:t>
            </a:r>
          </a:p>
          <a:p>
            <a:r>
              <a:rPr lang="cs-CZ" sz="2400" dirty="0"/>
              <a:t>lze to </a:t>
            </a:r>
            <a:r>
              <a:rPr lang="cs-CZ" sz="2400" dirty="0">
                <a:solidFill>
                  <a:schemeClr val="tx2"/>
                </a:solidFill>
              </a:rPr>
              <a:t>prolomit</a:t>
            </a:r>
            <a:r>
              <a:rPr lang="cs-CZ" sz="2400" dirty="0"/>
              <a:t>: </a:t>
            </a:r>
            <a:r>
              <a:rPr lang="cs-CZ" sz="2400" i="1" dirty="0"/>
              <a:t>„…sejdou se matka, matrikový otec a jiný muž u soudu…“</a:t>
            </a:r>
            <a:r>
              <a:rPr lang="cs-CZ" sz="2400" dirty="0"/>
              <a:t>, aby prohlásili, že jiný muž je otcem („první a </a:t>
            </a:r>
            <a:r>
              <a:rPr lang="cs-CZ" sz="2400" dirty="0" err="1"/>
              <a:t>půltá</a:t>
            </a:r>
            <a:r>
              <a:rPr lang="cs-CZ" sz="2400" dirty="0"/>
              <a:t> domněnka“)</a:t>
            </a:r>
          </a:p>
          <a:p>
            <a:r>
              <a:rPr lang="cs-CZ" sz="2400" dirty="0"/>
              <a:t>muži mohou </a:t>
            </a:r>
            <a:r>
              <a:rPr lang="cs-CZ" sz="2400" dirty="0">
                <a:solidFill>
                  <a:schemeClr val="tx2"/>
                </a:solidFill>
              </a:rPr>
              <a:t>popřít otcovství u soudu </a:t>
            </a:r>
            <a:r>
              <a:rPr lang="cs-CZ" sz="2400" dirty="0"/>
              <a:t>– do 6 měsíců, kdy se dozví (pochybnost), že nejsou otcem, max. 6 let od narození dítěte, a to u soudu (soud může zmeškání lhůty prominout)</a:t>
            </a:r>
          </a:p>
          <a:p>
            <a:r>
              <a:rPr lang="cs-CZ" sz="2400" dirty="0"/>
              <a:t>popřít může i matka dítěte – do 6 měsíců od narození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183173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F6888B2-3E44-477C-9A19-B12F31692B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FB59E4-6331-4ABA-9039-01096CC68D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13E486-A8C8-44B7-9473-866586C08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domněnka otcovství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C8C3D82-99DB-453B-8270-D2048F206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matka a muž – souhlasné prohlášení </a:t>
            </a:r>
          </a:p>
          <a:p>
            <a:r>
              <a:rPr lang="cs-CZ" sz="2400" dirty="0"/>
              <a:t>před soudem nebo matričním úřadem</a:t>
            </a:r>
          </a:p>
          <a:p>
            <a:r>
              <a:rPr lang="cs-CZ" sz="2400" dirty="0"/>
              <a:t>typicky tam, kde se dítě rodí </a:t>
            </a:r>
            <a:r>
              <a:rPr lang="cs-CZ" sz="2400" dirty="0">
                <a:solidFill>
                  <a:schemeClr val="tx2"/>
                </a:solidFill>
              </a:rPr>
              <a:t>mimo manželství </a:t>
            </a:r>
          </a:p>
          <a:p>
            <a:r>
              <a:rPr lang="cs-CZ" sz="2400" dirty="0"/>
              <a:t>lze i před narozením dítěte</a:t>
            </a:r>
          </a:p>
          <a:p>
            <a:r>
              <a:rPr lang="cs-CZ" sz="2400" dirty="0">
                <a:solidFill>
                  <a:schemeClr val="tx2"/>
                </a:solidFill>
              </a:rPr>
              <a:t>popření? </a:t>
            </a:r>
            <a:r>
              <a:rPr lang="cs-CZ" sz="2400" dirty="0"/>
              <a:t>ano, do 6 měsíců ode dne, kdy bylo otcovství takto určeno</a:t>
            </a:r>
          </a:p>
          <a:p>
            <a:r>
              <a:rPr lang="cs-CZ" sz="2400" dirty="0">
                <a:solidFill>
                  <a:schemeClr val="tx2"/>
                </a:solidFill>
              </a:rPr>
              <a:t>soud</a:t>
            </a:r>
            <a:r>
              <a:rPr lang="cs-CZ" sz="2400" dirty="0"/>
              <a:t> může i z úřední povinnosti zahájit řízení o popření otcovství – pokud jde o lidská práva a zájem dítěte – př. únos do ciziny, aby se obešlo osvojení atd.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2320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F4288F5-43E5-463C-921B-5ACEF13C68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10577F-C40E-4BAD-AB47-A5C9B66732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5AEA332-8575-4555-8418-C21F9A9EE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domněnka otcovství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CF54E99-7830-4432-9638-C6C8E44BB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otec = muž, který s matkou souložil v době, od které neprošlo od narození dítěte méně jak 160 a více jak 300 dní, ledaže otcovství vylučují závažné okolnosti</a:t>
            </a:r>
          </a:p>
          <a:p>
            <a:r>
              <a:rPr lang="cs-CZ" sz="2400" dirty="0">
                <a:solidFill>
                  <a:schemeClr val="tx2"/>
                </a:solidFill>
              </a:rPr>
              <a:t>soulož v kritické/rozhodné době</a:t>
            </a:r>
          </a:p>
          <a:p>
            <a:r>
              <a:rPr lang="cs-CZ" sz="2400" dirty="0"/>
              <a:t>jen u soudu – návrh matky, muže i dítěte</a:t>
            </a:r>
          </a:p>
          <a:p>
            <a:r>
              <a:rPr lang="cs-CZ" sz="2400" dirty="0"/>
              <a:t>lze i ke zletilému dítěti</a:t>
            </a:r>
          </a:p>
          <a:p>
            <a:r>
              <a:rPr lang="cs-CZ" sz="2400" dirty="0"/>
              <a:t>prokázání znaleckými posudky – otázka překonanosti domněnky v dnešní době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0843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BC1D8B7-262D-4BF9-95AD-BBC8AC806C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454739B-FA04-4171-945C-B54E1D9DF9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84F78E3-2904-4330-9DF0-8B3895637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Vztahy mezi manžely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3672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BFEA5EF-1A63-4BA0-B2FE-D9A552D2FB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EB39FA-CC5E-471E-8DCC-F8116A8C06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6BF6B0-4865-4C1C-AB8B-984A60CE3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F9AF65E-B008-422E-B647-FD583AA30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11026"/>
            <a:ext cx="10753200" cy="462697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200" dirty="0"/>
              <a:t>Petra a Pavel nemohli mít spolu dítě, rozhodli se pro možnost náhradního mateřství. Paní Dvořáková se nabídla, že jim dítě donosí a porodí a podstoupila tak otěhotnění umělé (implantace embrya z genetického materiálů Petry a Pavla). Kdo bude matkou dítěte?</a:t>
            </a:r>
          </a:p>
          <a:p>
            <a:pPr algn="just">
              <a:lnSpc>
                <a:spcPct val="100000"/>
              </a:lnSpc>
            </a:pPr>
            <a:endParaRPr lang="cs-CZ" sz="2200" dirty="0"/>
          </a:p>
          <a:p>
            <a:pPr algn="just">
              <a:lnSpc>
                <a:spcPct val="100000"/>
              </a:lnSpc>
            </a:pPr>
            <a:r>
              <a:rPr lang="cs-CZ" sz="2200" dirty="0"/>
              <a:t>Adam a Eva jsou manželé, ale již rok a půl spolu nežijí a ani se nevídají, přesto se prozatím nerozešli (rozvodové řízení není ukončeno). Eva se seznámila s novým přítelem, Lukášem, se kterým čekala dítě, které včera porodila. Kdo bude zapsán jako otec dítěte do matriky?</a:t>
            </a:r>
          </a:p>
          <a:p>
            <a:pPr algn="just">
              <a:lnSpc>
                <a:spcPct val="100000"/>
              </a:lnSpc>
            </a:pPr>
            <a:endParaRPr lang="cs-CZ" sz="2200" dirty="0"/>
          </a:p>
          <a:p>
            <a:pPr algn="just">
              <a:lnSpc>
                <a:spcPct val="100000"/>
              </a:lnSpc>
            </a:pPr>
            <a:r>
              <a:rPr lang="cs-CZ" sz="2200" dirty="0"/>
              <a:t>Kristýna a Jakub žili jako nesezdaný pár a čekali spolu dítě. Hned během prvního měsíce těhotenství Jakub nešťastnou náhodou zahynul při autonehodě. Kristýna dlouho neváhala, protože chtěla, aby dítě mělo „tatínka“. Krátce před porodem uzavřela nové manželství s Ondrou. Kdo bude zaspán jako otec dítěte matky?</a:t>
            </a:r>
          </a:p>
        </p:txBody>
      </p:sp>
    </p:spTree>
    <p:extLst>
      <p:ext uri="{BB962C8B-B14F-4D97-AF65-F5344CB8AC3E}">
        <p14:creationId xmlns:p14="http://schemas.microsoft.com/office/powerpoint/2010/main" val="31337192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0BDFBDF-F091-6883-05E4-129E49281B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7E26F2-8B27-6959-5A63-7F21F1E76D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04D217E-15B2-CCE2-2CBE-B053C7826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Práva a povinnosti</a:t>
            </a:r>
          </a:p>
        </p:txBody>
      </p:sp>
    </p:spTree>
    <p:extLst>
      <p:ext uri="{BB962C8B-B14F-4D97-AF65-F5344CB8AC3E}">
        <p14:creationId xmlns:p14="http://schemas.microsoft.com/office/powerpoint/2010/main" val="17880153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A52F2D-F2B6-63B5-704D-21F814B123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422C45-4C8F-B084-F857-6848E8FCEB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968A43-D913-34CD-85B5-F22E81C9A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na úvod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E6ED3A7-FAD6-FD30-49D1-778866C65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359174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cs-CZ" sz="2000" i="1" dirty="0"/>
              <a:t>Vnučka Kamila (13 let) zdědila po dědečkovi byt v Brně, protože byla dědečkovou oblíbenkyní a dědeček chtěl, ať je zajištěna. Rodiče Kamily však byt chtějí prodat. Mohou? </a:t>
            </a:r>
          </a:p>
          <a:p>
            <a:pPr marL="72000" lvl="0" indent="0">
              <a:lnSpc>
                <a:spcPct val="100000"/>
              </a:lnSpc>
              <a:buNone/>
            </a:pPr>
            <a:r>
              <a:rPr lang="cs-CZ" sz="2000" i="1" dirty="0"/>
              <a:t> </a:t>
            </a:r>
          </a:p>
          <a:p>
            <a:pPr lvl="0">
              <a:lnSpc>
                <a:spcPct val="100000"/>
              </a:lnSpc>
            </a:pPr>
            <a:r>
              <a:rPr lang="cs-CZ" sz="2000" i="1" dirty="0"/>
              <a:t>Petr (13 let) dostal od rodičů trest od rodičů za poznámku ve škole a trojku z občanské výchovy. Rodiče mu zakázali na týden sledovat televizi. Mohou? </a:t>
            </a:r>
          </a:p>
          <a:p>
            <a:pPr>
              <a:lnSpc>
                <a:spcPct val="100000"/>
              </a:lnSpc>
            </a:pPr>
            <a:r>
              <a:rPr lang="cs-CZ" sz="2000" i="1" dirty="0"/>
              <a:t>a. Doplňková otázka: Co zákaz sledování televize po 22 hodině?</a:t>
            </a:r>
          </a:p>
          <a:p>
            <a:pPr>
              <a:lnSpc>
                <a:spcPct val="100000"/>
              </a:lnSpc>
            </a:pPr>
            <a:endParaRPr lang="cs-CZ" sz="2000" i="1" dirty="0"/>
          </a:p>
          <a:p>
            <a:pPr lvl="0">
              <a:lnSpc>
                <a:spcPct val="100000"/>
              </a:lnSpc>
            </a:pPr>
            <a:r>
              <a:rPr lang="cs-CZ" sz="2000" i="1" dirty="0"/>
              <a:t>Kdo může vyzvednout dítě ze školní družiny?</a:t>
            </a:r>
          </a:p>
          <a:p>
            <a:pPr marL="72000" lvl="0" indent="0">
              <a:lnSpc>
                <a:spcPct val="100000"/>
              </a:lnSpc>
              <a:buNone/>
            </a:pPr>
            <a:endParaRPr lang="cs-CZ" sz="2000" i="1" dirty="0"/>
          </a:p>
          <a:p>
            <a:pPr lvl="0">
              <a:lnSpc>
                <a:spcPct val="100000"/>
              </a:lnSpc>
            </a:pPr>
            <a:r>
              <a:rPr lang="cs-CZ" sz="2000" i="1" dirty="0"/>
              <a:t>Eliška (8 let) měla úraz na kole. Zlomila si klíční kost a lékaři ji chtěli operovat, protože kost začala špatně srůstat. Zatímco otec s lékařským zákrokem souhlasí, matka se brání a za žádnou cenu na operaci dítě „nepustí.“ Co s tím?</a:t>
            </a:r>
          </a:p>
          <a:p>
            <a:pPr>
              <a:lnSpc>
                <a:spcPct val="100000"/>
              </a:lnSpc>
            </a:pPr>
            <a:r>
              <a:rPr lang="cs-CZ" sz="2000" i="1" dirty="0"/>
              <a:t>a. Změnila by se odpověď, kdyby Eliška spadla z kola a hrozilo jí, že bez lékařského zákroku zemře?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507080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12531C3-7629-F4EC-FD6A-FB0E133D71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B99DC4-8939-E67C-41FA-03A547DC12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FE02C1-A6B8-7833-B577-1EC0ADD2A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B2CBA82-21E3-97A3-3121-DDD47E967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50348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„Rodiče a dítě mají vůči sobě navzájem povinnosti a práva. Těchto vzájemných povinností a práv se nemohou vzdát; učiní-li tak nepřihlíží se k tomu.</a:t>
            </a:r>
            <a:r>
              <a:rPr lang="cs-CZ" i="1" dirty="0">
                <a:solidFill>
                  <a:srgbClr val="000000"/>
                </a:solidFill>
                <a:latin typeface="Arial" panose="020B0604020202020204" pitchFamily="34" charset="0"/>
              </a:rPr>
              <a:t>“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(§ 855 OZ)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ne vše je vzájemné – jméno a příjmení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co když se jedná o dítě v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babyboxu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 – nezjistí-li se totožnost, status nalezence, jméno a příjmení určuje soud</a:t>
            </a:r>
            <a:endParaRPr lang="cs-CZ" dirty="0"/>
          </a:p>
        </p:txBody>
      </p:sp>
      <p:pic>
        <p:nvPicPr>
          <p:cNvPr id="1026" name="Picture 2" descr="Brněnský babybox má deset let. Za dobu své existence zachránil patnáct dětí  - Brněnský deník">
            <a:extLst>
              <a:ext uri="{FF2B5EF4-FFF2-40B4-BE49-F238E27FC236}">
                <a16:creationId xmlns:a16="http://schemas.microsoft.com/office/drawing/2014/main" id="{5178D09D-4741-1D7E-AA47-F5FF4AE050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971" y="4010304"/>
            <a:ext cx="4611461" cy="259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6422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703D591-A863-A018-26FB-2685535F30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4504A8-1D07-C8E2-7570-40FEFA449C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8821EE-4138-9735-94FD-A409B877E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Rodičovská odpovědnost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4045E0E-767F-33C4-FB57-89B0F34B5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3836"/>
            <a:ext cx="10753200" cy="526658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vzniká rodiči </a:t>
            </a:r>
            <a:r>
              <a:rPr lang="cs-CZ" sz="2400" dirty="0">
                <a:solidFill>
                  <a:schemeClr val="tx2"/>
                </a:solidFill>
              </a:rPr>
              <a:t>narozením</a:t>
            </a:r>
            <a:r>
              <a:rPr lang="cs-CZ" sz="2400" dirty="0"/>
              <a:t> dítěte a zaniká dosažením </a:t>
            </a:r>
            <a:r>
              <a:rPr lang="cs-CZ" sz="2400" dirty="0">
                <a:solidFill>
                  <a:schemeClr val="tx2"/>
                </a:solidFill>
              </a:rPr>
              <a:t>plné svéprávnosti</a:t>
            </a:r>
          </a:p>
          <a:p>
            <a:pPr lvl="1"/>
            <a:r>
              <a:rPr lang="cs-CZ" sz="1600" dirty="0"/>
              <a:t>plná svéprávnost: zletilost (18 let), výjimečně nejdříve od 16 let (uzavření manželství, přiznání svéprávnosti)</a:t>
            </a:r>
          </a:p>
          <a:p>
            <a:pPr lvl="1"/>
            <a:r>
              <a:rPr lang="cs-CZ" sz="1600" dirty="0"/>
              <a:t>rodičům také může zaniknout </a:t>
            </a:r>
            <a:r>
              <a:rPr lang="cs-CZ" sz="1600" dirty="0">
                <a:solidFill>
                  <a:schemeClr val="tx2"/>
                </a:solidFill>
              </a:rPr>
              <a:t>osvojením dítěte</a:t>
            </a:r>
          </a:p>
          <a:p>
            <a:r>
              <a:rPr lang="cs-CZ" sz="2400" dirty="0"/>
              <a:t>každý rodič – výjimky – výkon může být pozastaven, rodič zbaven</a:t>
            </a:r>
          </a:p>
          <a:p>
            <a:r>
              <a:rPr lang="cs-CZ" sz="2400" dirty="0"/>
              <a:t>co zahrnuje: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péče o dítě </a:t>
            </a:r>
            <a:r>
              <a:rPr lang="cs-CZ" dirty="0"/>
              <a:t>(tělesný, mravní, citový a rozumový vývoj vč. péče o zdraví)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ochrana dítěte </a:t>
            </a:r>
            <a:r>
              <a:rPr lang="cs-CZ" dirty="0"/>
              <a:t>(před „nástrahami“ vnějšího světa – podle vývoje, zralosti, věku …) 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správa majetku dítěte </a:t>
            </a:r>
          </a:p>
          <a:p>
            <a:pPr lvl="2"/>
            <a:r>
              <a:rPr lang="cs-CZ" dirty="0"/>
              <a:t>jako tzv. řádní hospodáři – pokud ne, podle zákona mají nahradit dítěti škodu</a:t>
            </a:r>
          </a:p>
          <a:p>
            <a:pPr lvl="2" algn="just"/>
            <a:r>
              <a:rPr lang="cs-CZ" dirty="0"/>
              <a:t>někdy schválení soudem</a:t>
            </a:r>
          </a:p>
          <a:p>
            <a:pPr lvl="2" algn="just"/>
            <a:r>
              <a:rPr lang="cs-CZ" sz="1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(1) K právnímu jednání, které se týká existujícího i budoucího jmění dítěte nebo jednotlivé součásti tohoto jmění, </a:t>
            </a:r>
            <a:r>
              <a:rPr lang="cs-CZ" sz="1000" i="1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potřebují rodiče souhlas soudu</a:t>
            </a:r>
            <a:r>
              <a:rPr lang="cs-CZ" sz="1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ledaže se jedná o běžné záležitosti, nebo o záležitosti sice výjimečné, ale týkající se zanedbatelné majetkové hodnoty.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(2) Souhlasu soudu je vždy třeba k právnímu jednání, kterým dítě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a) nabývá, zcizuje nebo zatěžuje nemovitou věc nebo podíl na ní,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b) zcizuje nebo zatěžuje majetek jako celek, ledaže jeho hodnota nepřevyšuje částku odpovídající dvacetinásobku životního minima jednotlivce podle jiného právního 	předpisu, nebo nabývá, zcizuje nebo zatěžuje majetek v hodnotě převyšující částku odpovídající stonásobku životního minima jednotlivce podle jiného právního předpisu,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c) uzavírá dohodu dědiců o výši dědických podílů nebo rozdělení pozůstalosti, odmítá dědictví nebo prohlašuje, že nechce odkaz, nebo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d) uzavírá smlouvu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1. zavazující k trvajícímu nebo opětovnému plnění nebo smlouvu týkající se jeho bydlení na dobu delší než tři roky nebo na dobu trvající i po nabytí zletilosti  dítětem, 	nebo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2. úvěrovou nebo obdobnou.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(3) Je-li to v zájmu dítěte, může soud zúžit okruh právních jednání, která podléhají souhlasu soudu.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(4) Jednal-li rodič za dítě bez souhlasu soudu, lze právní jednání prohlásit za neplatné, jen působí-li dítěti újmu.</a:t>
            </a:r>
          </a:p>
          <a:p>
            <a:pPr lvl="2"/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A6DE973F-81F1-7E3A-AE07-9E121F2CFB28}"/>
              </a:ext>
            </a:extLst>
          </p:cNvPr>
          <p:cNvSpPr/>
          <p:nvPr/>
        </p:nvSpPr>
        <p:spPr bwMode="auto">
          <a:xfrm>
            <a:off x="9287434" y="2587800"/>
            <a:ext cx="2734236" cy="6753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Zájem dítěte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761EFCED-97EE-1F68-A86E-F222F946BF9A}"/>
              </a:ext>
            </a:extLst>
          </p:cNvPr>
          <p:cNvSpPr/>
          <p:nvPr/>
        </p:nvSpPr>
        <p:spPr bwMode="auto">
          <a:xfrm>
            <a:off x="7955361" y="438049"/>
            <a:ext cx="3707721" cy="96362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865 a násl.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občanského zákoníku</a:t>
            </a:r>
          </a:p>
        </p:txBody>
      </p:sp>
    </p:spTree>
    <p:extLst>
      <p:ext uri="{BB962C8B-B14F-4D97-AF65-F5344CB8AC3E}">
        <p14:creationId xmlns:p14="http://schemas.microsoft.com/office/powerpoint/2010/main" val="9743991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179A70-D7A8-3282-6355-82BAB54B19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F7815F-2854-EF19-CB15-14C245D19A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899E4DD-56B8-2E53-B0C3-DA7322AC6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87506"/>
            <a:ext cx="10753200" cy="330812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lvl="1"/>
            <a:r>
              <a:rPr lang="cs-CZ" dirty="0">
                <a:solidFill>
                  <a:schemeClr val="tx2"/>
                </a:solidFill>
              </a:rPr>
              <a:t>osobní styk s dítětem </a:t>
            </a:r>
            <a:r>
              <a:rPr lang="cs-CZ" dirty="0"/>
              <a:t>(soud takový styk může omezit či zakázat)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zastupuje dítě</a:t>
            </a:r>
          </a:p>
          <a:p>
            <a:pPr lvl="2"/>
            <a:r>
              <a:rPr lang="cs-CZ" dirty="0"/>
              <a:t>při právních jednáních – zastoupení ze zákona</a:t>
            </a:r>
          </a:p>
          <a:p>
            <a:pPr lvl="2"/>
            <a:r>
              <a:rPr lang="cs-CZ" dirty="0"/>
              <a:t>nezletilí – částečná svéprávnost – rozumová a volní vyspělost (samostatné jednání) vs. jednání se souhlasem zákonného zástupce (někdy je potřeba i souhlas soudu)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výchova a vzdělávání </a:t>
            </a:r>
            <a:endParaRPr lang="cs-CZ" i="1" dirty="0">
              <a:solidFill>
                <a:schemeClr val="tx2"/>
              </a:solidFill>
            </a:endParaRPr>
          </a:p>
          <a:p>
            <a:pPr lvl="2"/>
            <a:r>
              <a:rPr lang="cs-CZ" i="1" dirty="0"/>
              <a:t>„Dítě je povinno dbát svých rodičů. </a:t>
            </a:r>
          </a:p>
          <a:p>
            <a:pPr lvl="2"/>
            <a:r>
              <a:rPr lang="cs-CZ" i="1" dirty="0"/>
              <a:t>Dokud se dítě nestane svéprávným, mají rodiče právo usměrňovat své dítě výchovnými opatřeními, jak to odpovídá jeho rozvíjejícím se schopnostem, včetně omezení sledujících ochranu morálky, zdraví a práv dítěte, jakož i práv jiných osob a veřejného pořádku. Dítě je povinno se těmto opatřením podřídit.“</a:t>
            </a:r>
          </a:p>
          <a:p>
            <a:pPr lvl="2"/>
            <a:r>
              <a:rPr lang="cs-CZ" dirty="0"/>
              <a:t>Vzdělání (dohoda rodičů) 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určuje bydliště </a:t>
            </a:r>
            <a:r>
              <a:rPr lang="cs-CZ" dirty="0"/>
              <a:t>(dohodou rodičů)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endParaRPr lang="cs-CZ" dirty="0"/>
          </a:p>
        </p:txBody>
      </p:sp>
      <p:sp>
        <p:nvSpPr>
          <p:cNvPr id="4" name="Zástupný obsah 4">
            <a:extLst>
              <a:ext uri="{FF2B5EF4-FFF2-40B4-BE49-F238E27FC236}">
                <a16:creationId xmlns:a16="http://schemas.microsoft.com/office/drawing/2014/main" id="{7DD02F82-D38A-FD8E-3136-680BAC421F45}"/>
              </a:ext>
            </a:extLst>
          </p:cNvPr>
          <p:cNvSpPr txBox="1">
            <a:spLocks/>
          </p:cNvSpPr>
          <p:nvPr/>
        </p:nvSpPr>
        <p:spPr>
          <a:xfrm>
            <a:off x="720000" y="4318661"/>
            <a:ext cx="10753200" cy="17863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None/>
            </a:pPr>
            <a:r>
              <a:rPr lang="cs-CZ" sz="24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Zákonný zástupce je povinen přihlásit dítě k zápisu k povinné školní docházce, a to v době od 1. dubna do 30. dubna kalendářního roku, v němž má dítě zahájit povinnou školní docházku. (§ 36 odst. 4 </a:t>
            </a:r>
            <a:r>
              <a:rPr lang="cs-CZ" sz="24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ŠkZ</a:t>
            </a:r>
            <a:r>
              <a:rPr lang="cs-CZ" sz="24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kern="0" dirty="0">
                <a:solidFill>
                  <a:srgbClr val="000000"/>
                </a:solidFill>
                <a:latin typeface="Arial" panose="020B0604020202020204" pitchFamily="34" charset="0"/>
              </a:rPr>
              <a:t>	? Musí se shodnout oba rodiče na výběru vzdělání ?</a:t>
            </a:r>
            <a:endParaRPr lang="cs-CZ" sz="2400" kern="0" dirty="0"/>
          </a:p>
        </p:txBody>
      </p:sp>
    </p:spTree>
    <p:extLst>
      <p:ext uri="{BB962C8B-B14F-4D97-AF65-F5344CB8AC3E}">
        <p14:creationId xmlns:p14="http://schemas.microsoft.com/office/powerpoint/2010/main" val="131287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B2CF49B-88ED-26BA-5DE0-079BC024E6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E2341D-A6B8-C2B2-B691-0572B62B28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873570-2815-9264-ECFE-11805E38E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Dítě – tzv. participační práva dítěte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CCB094B-5EC4-1528-7394-0E32A355C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lnSpc>
                <a:spcPct val="100000"/>
              </a:lnSpc>
              <a:buNone/>
            </a:pPr>
            <a:r>
              <a:rPr lang="cs-CZ" sz="2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 rozhodnutím, které se dotýká zájmu dítěte, sdělí rodiče dítěti vše potřebné, aby si mohlo vytvořit vlastní názor o dané záležitosti a rodičům jej sdělit; to neplatí, není-li dítě schopno sdělení náležitě přijmout nebo není schopno vytvořit si vlastní názor nebo není schopno tento názor rodičům sdělit. Názoru dítěte rodiče věnují patřičnou pozornost a berou názor dítěte při rozhodování v úvahu.</a:t>
            </a:r>
          </a:p>
          <a:p>
            <a:pPr marL="72000" indent="0" algn="ctr">
              <a:lnSpc>
                <a:spcPct val="100000"/>
              </a:lnSpc>
              <a:buNone/>
            </a:pPr>
            <a:endParaRPr lang="cs-CZ" sz="2400" i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0910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546E3CD-E0B6-7322-B7D8-D4C8D63515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72B5FC-5017-43F6-B80B-0E7B44DDB7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1FDCD06-8140-B090-E849-EA4D9625F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Rozvod rodičů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356CD3-086D-E894-EC45-6956BC0BE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98350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soud určí, kdo o dítě pečuje – opět zájem dítěte</a:t>
            </a:r>
          </a:p>
          <a:p>
            <a:r>
              <a:rPr lang="cs-CZ" dirty="0">
                <a:solidFill>
                  <a:schemeClr val="tx2"/>
                </a:solidFill>
              </a:rPr>
              <a:t>preference dohody rodičů </a:t>
            </a:r>
            <a:r>
              <a:rPr lang="cs-CZ" dirty="0"/>
              <a:t>– v konečném důsledku rozhoduje </a:t>
            </a:r>
            <a:r>
              <a:rPr lang="cs-CZ" dirty="0">
                <a:solidFill>
                  <a:schemeClr val="tx2"/>
                </a:solidFill>
              </a:rPr>
              <a:t>soud </a:t>
            </a:r>
            <a:r>
              <a:rPr lang="cs-CZ" dirty="0"/>
              <a:t>(i když se nedohodnou)</a:t>
            </a:r>
          </a:p>
          <a:p>
            <a:r>
              <a:rPr lang="cs-CZ" dirty="0">
                <a:solidFill>
                  <a:schemeClr val="tx2"/>
                </a:solidFill>
              </a:rPr>
              <a:t>soud</a:t>
            </a:r>
            <a:r>
              <a:rPr lang="cs-CZ" dirty="0"/>
              <a:t> může dohodu rodičů </a:t>
            </a:r>
            <a:r>
              <a:rPr lang="cs-CZ" dirty="0">
                <a:solidFill>
                  <a:schemeClr val="tx2"/>
                </a:solidFill>
              </a:rPr>
              <a:t>změnit</a:t>
            </a:r>
            <a:r>
              <a:rPr lang="cs-CZ" dirty="0"/>
              <a:t> – podstatná změna poměrů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DB2E574-8FC0-0B9D-7EC5-C06CF9CF16B6}"/>
              </a:ext>
            </a:extLst>
          </p:cNvPr>
          <p:cNvGraphicFramePr/>
          <p:nvPr/>
        </p:nvGraphicFramePr>
        <p:xfrm>
          <a:off x="2032000" y="3765176"/>
          <a:ext cx="6385859" cy="2373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19743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3777588-A0C5-E79D-F43C-8E036FD50C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B55B34-893D-CD70-24F1-5A66F067F6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A98CC2-B521-927D-A958-C01D0B112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Rozvod rodičů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711C38-8943-2690-488A-A80600A13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014469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individuální osobní péče</a:t>
            </a:r>
          </a:p>
          <a:p>
            <a:pPr lvl="1"/>
            <a:r>
              <a:rPr lang="cs-CZ" dirty="0"/>
              <a:t>svěřeno do péče matky nebo otce</a:t>
            </a:r>
          </a:p>
          <a:p>
            <a:pPr lvl="1"/>
            <a:r>
              <a:rPr lang="cs-CZ" dirty="0"/>
              <a:t>druhý rodič – má pořád rodičovskou odpovědnost, má vyživovací povinnost</a:t>
            </a:r>
          </a:p>
          <a:p>
            <a:r>
              <a:rPr lang="cs-CZ" dirty="0">
                <a:solidFill>
                  <a:schemeClr val="tx2"/>
                </a:solidFill>
              </a:rPr>
              <a:t>střídavá osobní péče</a:t>
            </a:r>
          </a:p>
          <a:p>
            <a:pPr lvl="1"/>
            <a:r>
              <a:rPr lang="cs-CZ" dirty="0"/>
              <a:t>péče nemusí být rovnoměrná – mohou být různě dlouhé intervaly</a:t>
            </a:r>
          </a:p>
          <a:p>
            <a:pPr lvl="1"/>
            <a:r>
              <a:rPr lang="cs-CZ" dirty="0"/>
              <a:t>nutno dbát na potřeby a přání dítěte</a:t>
            </a:r>
          </a:p>
          <a:p>
            <a:r>
              <a:rPr lang="cs-CZ" dirty="0">
                <a:solidFill>
                  <a:schemeClr val="tx2"/>
                </a:solidFill>
              </a:rPr>
              <a:t>společná osobní péče</a:t>
            </a:r>
          </a:p>
          <a:p>
            <a:pPr lvl="1"/>
            <a:r>
              <a:rPr lang="cs-CZ" dirty="0"/>
              <a:t>společná rovnoměrná péče obou rodičů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47369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27F4D0C-30ED-A1C7-DEE3-B650D7B758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E018C5-A05E-AB3A-9114-35FA92A667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1528FD-9CA7-3064-F815-FF83E2B63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Vyživovací povinnost k dětem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C2348AD-53C9-6B2D-90AA-82FE0B4FC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503152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nesouvisí s rodičovskou odpovědností</a:t>
            </a:r>
          </a:p>
          <a:p>
            <a:r>
              <a:rPr lang="cs-CZ" dirty="0">
                <a:solidFill>
                  <a:schemeClr val="tx2"/>
                </a:solidFill>
              </a:rPr>
              <a:t>neschopnost dítěte </a:t>
            </a:r>
            <a:r>
              <a:rPr lang="cs-CZ" dirty="0"/>
              <a:t>se samostatně živit</a:t>
            </a:r>
          </a:p>
          <a:p>
            <a:r>
              <a:rPr lang="cs-CZ" dirty="0">
                <a:solidFill>
                  <a:schemeClr val="tx2"/>
                </a:solidFill>
              </a:rPr>
              <a:t>povinný</a:t>
            </a:r>
            <a:r>
              <a:rPr lang="cs-CZ" dirty="0"/>
              <a:t> (ten, kdo musí vyživovat) – majetek, schopnost a možnost</a:t>
            </a:r>
          </a:p>
          <a:p>
            <a:r>
              <a:rPr lang="cs-CZ" dirty="0">
                <a:solidFill>
                  <a:schemeClr val="tx2"/>
                </a:solidFill>
              </a:rPr>
              <a:t>soulad s dobrými mravy</a:t>
            </a:r>
          </a:p>
          <a:p>
            <a:r>
              <a:rPr lang="cs-CZ" dirty="0"/>
              <a:t>rozsah: není dán (min., max.)</a:t>
            </a:r>
          </a:p>
          <a:p>
            <a:r>
              <a:rPr lang="cs-CZ" dirty="0">
                <a:solidFill>
                  <a:schemeClr val="tx2"/>
                </a:solidFill>
              </a:rPr>
              <a:t>zásadně stejná životní úroveň </a:t>
            </a:r>
            <a:r>
              <a:rPr lang="cs-CZ" dirty="0"/>
              <a:t>jako rodiče, odůvodněné potřeby dítěte (tvorba úspor)</a:t>
            </a:r>
          </a:p>
          <a:p>
            <a:r>
              <a:rPr lang="cs-CZ" dirty="0"/>
              <a:t>doporučení</a:t>
            </a:r>
          </a:p>
          <a:p>
            <a:pPr lvl="1"/>
            <a:r>
              <a:rPr lang="cs-CZ" dirty="0"/>
              <a:t>0-5 let: 11-15 % z příjmu připadá na výživné</a:t>
            </a:r>
          </a:p>
          <a:p>
            <a:pPr lvl="1"/>
            <a:r>
              <a:rPr lang="cs-CZ" dirty="0"/>
              <a:t>6-9 let: 13-17 % z příjmu připadá na výživné</a:t>
            </a:r>
          </a:p>
          <a:p>
            <a:pPr lvl="1"/>
            <a:r>
              <a:rPr lang="cs-CZ" dirty="0"/>
              <a:t>18 let a více: 19-25 % z příjmu připadá na výživné</a:t>
            </a:r>
          </a:p>
          <a:p>
            <a:r>
              <a:rPr lang="cs-CZ" dirty="0">
                <a:solidFill>
                  <a:schemeClr val="tx2"/>
                </a:solidFill>
              </a:rPr>
              <a:t>kdy zaniká? </a:t>
            </a:r>
            <a:r>
              <a:rPr lang="cs-CZ" dirty="0"/>
              <a:t>Absolutně vlastně smrtí / osvojením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7C66B844-3D14-063B-3EC8-B2BC4312F209}"/>
              </a:ext>
            </a:extLst>
          </p:cNvPr>
          <p:cNvSpPr/>
          <p:nvPr/>
        </p:nvSpPr>
        <p:spPr bwMode="auto">
          <a:xfrm>
            <a:off x="8143621" y="505108"/>
            <a:ext cx="3707721" cy="96362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910 a násl.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občanského zákoníku</a:t>
            </a:r>
          </a:p>
        </p:txBody>
      </p:sp>
    </p:spTree>
    <p:extLst>
      <p:ext uri="{BB962C8B-B14F-4D97-AF65-F5344CB8AC3E}">
        <p14:creationId xmlns:p14="http://schemas.microsoft.com/office/powerpoint/2010/main" val="3886552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D95CCCD-275E-4AF8-9825-4D0E305107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B3A581-0B2D-494A-86C9-BD77B97EF1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4A0BE89-C390-4E2C-B667-8D5A6A16E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Manželství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E3A0E8FC-0F05-5500-8AD0-E6C179081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40493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trvalý svazek </a:t>
            </a:r>
            <a:r>
              <a:rPr lang="cs-CZ" dirty="0"/>
              <a:t>muže a ženy vzniklý způsobem, který stanoví tento zákon</a:t>
            </a:r>
          </a:p>
          <a:p>
            <a:r>
              <a:rPr lang="cs-CZ" dirty="0">
                <a:solidFill>
                  <a:schemeClr val="tx2"/>
                </a:solidFill>
              </a:rPr>
              <a:t>hlavní účel: </a:t>
            </a:r>
            <a:r>
              <a:rPr lang="cs-CZ" dirty="0"/>
              <a:t>založení rodiny, řádná výchova dětí a vzájemná podpora a pomoc</a:t>
            </a:r>
          </a:p>
          <a:p>
            <a:r>
              <a:rPr lang="cs-CZ" dirty="0"/>
              <a:t>jedná se o statusový právní vztah</a:t>
            </a:r>
          </a:p>
          <a:p>
            <a:r>
              <a:rPr lang="cs-CZ" dirty="0">
                <a:solidFill>
                  <a:schemeClr val="tx2"/>
                </a:solidFill>
              </a:rPr>
              <a:t>zákonné překážky manželství </a:t>
            </a:r>
            <a:r>
              <a:rPr lang="cs-CZ" dirty="0"/>
              <a:t>– nesmí být dány, aby mohlo být manželství platně uzavřeno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5BD4AF7-A0B4-40D4-9E85-A6DC25F8023D}"/>
              </a:ext>
            </a:extLst>
          </p:cNvPr>
          <p:cNvSpPr/>
          <p:nvPr/>
        </p:nvSpPr>
        <p:spPr bwMode="auto">
          <a:xfrm>
            <a:off x="6460068" y="319233"/>
            <a:ext cx="4529666" cy="128096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n-lt"/>
              </a:rPr>
              <a:t>§ 655 a násl.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accent2">
                    <a:lumMod val="50000"/>
                  </a:schemeClr>
                </a:solidFill>
              </a:rPr>
              <a:t>občanského zákoníku</a:t>
            </a: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90229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E1C5CBF-1E38-13A5-D09A-C89F50C46B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A230248-5A60-5576-CB2B-B1470538B9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F1DB5A-86F4-08B9-9460-9F2C9E357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 dětí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1D1E14-0597-5C52-E4E2-A4A2E0FDA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6402"/>
            <a:ext cx="10753200" cy="50135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pomoc, podpora a ohled na důstojnost</a:t>
            </a:r>
          </a:p>
          <a:p>
            <a:r>
              <a:rPr lang="cs-CZ" dirty="0"/>
              <a:t>podřídit se výchovným opatřením </a:t>
            </a:r>
          </a:p>
          <a:p>
            <a:r>
              <a:rPr lang="cs-CZ" dirty="0"/>
              <a:t>§ 886 OZ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solidFill>
                  <a:schemeClr val="tx2"/>
                </a:solidFill>
              </a:rPr>
              <a:t>vyživovací povinnost vůči rodičům </a:t>
            </a:r>
            <a:r>
              <a:rPr lang="cs-CZ" dirty="0"/>
              <a:t>(subsidiární) – ze zákona</a:t>
            </a:r>
          </a:p>
          <a:p>
            <a:pPr lvl="1"/>
            <a:r>
              <a:rPr lang="cs-CZ" dirty="0"/>
              <a:t>rodiče se nejsou schopny samy živit</a:t>
            </a:r>
          </a:p>
          <a:p>
            <a:pPr lvl="1"/>
            <a:r>
              <a:rPr lang="cs-CZ" dirty="0"/>
              <a:t>dítě – majetkové poměry, schopnost a možnost</a:t>
            </a:r>
          </a:p>
          <a:p>
            <a:pPr lvl="1"/>
            <a:r>
              <a:rPr lang="cs-CZ" dirty="0"/>
              <a:t>soulad s dobrými mravy</a:t>
            </a:r>
          </a:p>
          <a:p>
            <a:pPr lvl="1"/>
            <a:r>
              <a:rPr lang="cs-CZ" dirty="0"/>
              <a:t>slušná výživa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6EDC303-10AF-FC5C-F290-1F768332D1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23" y="2952759"/>
            <a:ext cx="11961754" cy="1636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72212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60430D-A036-D74C-5635-34836C95DD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C8AEC9E-36E6-9C94-BC0D-8BCA0A8D8F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66C4F6-34F6-3E2C-E548-E9EC6F39E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Vyživovací povinnost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8528A2E-1EE8-56F6-973E-234E2D8A8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51736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může přejít na předky rodičů (je to vzájemné, subsidiarita)</a:t>
            </a:r>
          </a:p>
          <a:p>
            <a:r>
              <a:rPr lang="cs-CZ" dirty="0"/>
              <a:t>sourozenci – nemají </a:t>
            </a:r>
          </a:p>
          <a:p>
            <a:r>
              <a:rPr lang="cs-CZ" dirty="0"/>
              <a:t>nevlastní rodič – nemá </a:t>
            </a:r>
          </a:p>
        </p:txBody>
      </p:sp>
    </p:spTree>
    <p:extLst>
      <p:ext uri="{BB962C8B-B14F-4D97-AF65-F5344CB8AC3E}">
        <p14:creationId xmlns:p14="http://schemas.microsoft.com/office/powerpoint/2010/main" val="39850489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9B82D12-35AC-4A3A-9A26-AAE50D83C6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71D30A-0648-4D3A-A8A5-31BA723B5F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0200ED64-9AA2-47FE-A2A0-9CC3D0B95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Osvojení </a:t>
            </a:r>
          </a:p>
        </p:txBody>
      </p:sp>
    </p:spTree>
    <p:extLst>
      <p:ext uri="{BB962C8B-B14F-4D97-AF65-F5344CB8AC3E}">
        <p14:creationId xmlns:p14="http://schemas.microsoft.com/office/powerpoint/2010/main" val="377648075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3E08A0B-D7D2-4F87-A6CC-1DBC6979F9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E7C51E-848E-4A4D-A779-0BE04F6390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AB457DB-C842-4276-8364-042B8A8F8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Osvojení nezletilého nesvéprávného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574C926-38CC-42CD-8FF4-70E845765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58652"/>
            <a:ext cx="10753200" cy="3783815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statusová změna </a:t>
            </a:r>
            <a:r>
              <a:rPr lang="cs-CZ" sz="2400" dirty="0"/>
              <a:t>– „nová rodina“ a s tím související práva/povinnosti osvojitelského páru (rodičovská odpovědnost atd.)</a:t>
            </a:r>
          </a:p>
          <a:p>
            <a:r>
              <a:rPr lang="cs-CZ" sz="2400" dirty="0"/>
              <a:t>pokud </a:t>
            </a:r>
            <a:r>
              <a:rPr lang="cs-CZ" sz="2400" dirty="0">
                <a:solidFill>
                  <a:schemeClr val="tx2"/>
                </a:solidFill>
              </a:rPr>
              <a:t>existuje blízký příbuzný</a:t>
            </a:r>
            <a:r>
              <a:rPr lang="cs-CZ" sz="2400" dirty="0"/>
              <a:t>, který je schopen/ochoten se o dítě starat a pečovat, tak se osvojení nepovolí</a:t>
            </a:r>
          </a:p>
          <a:p>
            <a:r>
              <a:rPr lang="cs-CZ" sz="2400" dirty="0"/>
              <a:t>problém osvojení následně zrušit (viz dále)</a:t>
            </a:r>
          </a:p>
          <a:p>
            <a:r>
              <a:rPr lang="cs-CZ" sz="2400" dirty="0"/>
              <a:t>dítě nad 12 let – souhlas</a:t>
            </a:r>
          </a:p>
          <a:p>
            <a:r>
              <a:rPr lang="cs-CZ" sz="2400" dirty="0"/>
              <a:t>dítě pod 12 let – vyslechne se a zohlední se </a:t>
            </a:r>
          </a:p>
          <a:p>
            <a:r>
              <a:rPr lang="cs-CZ" sz="2400" dirty="0"/>
              <a:t>osvojitelé nesmí mít zisk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2C2746E-C66F-4025-A664-E404DCC113D7}"/>
              </a:ext>
            </a:extLst>
          </p:cNvPr>
          <p:cNvSpPr/>
          <p:nvPr/>
        </p:nvSpPr>
        <p:spPr bwMode="auto">
          <a:xfrm>
            <a:off x="7951258" y="3254375"/>
            <a:ext cx="3076575" cy="13525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Vždy se zkoumá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latin typeface="+mn-lt"/>
              </a:rPr>
              <a:t>nejlepší zájem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dítěte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1EE580B1-5E6B-850F-C14E-7F818D0BC58E}"/>
              </a:ext>
            </a:extLst>
          </p:cNvPr>
          <p:cNvSpPr/>
          <p:nvPr/>
        </p:nvSpPr>
        <p:spPr bwMode="auto">
          <a:xfrm>
            <a:off x="6601691" y="5131036"/>
            <a:ext cx="3707721" cy="96362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794 a násl.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občanského zákoníku</a:t>
            </a:r>
          </a:p>
        </p:txBody>
      </p:sp>
    </p:spTree>
    <p:extLst>
      <p:ext uri="{BB962C8B-B14F-4D97-AF65-F5344CB8AC3E}">
        <p14:creationId xmlns:p14="http://schemas.microsoft.com/office/powerpoint/2010/main" val="35058785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FA5D685-CE72-46F7-A4B1-7E3491C906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1DB87D3-1638-431C-905C-DB2F38471D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ED4678-BF03-40B6-A8E8-18410371F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Osvojení nezletilého nesvéprávného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7984FA-19F8-4DD5-B870-85315CB0F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879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dítě má </a:t>
            </a:r>
            <a:r>
              <a:rPr lang="cs-CZ" dirty="0">
                <a:solidFill>
                  <a:schemeClr val="tx2"/>
                </a:solidFill>
              </a:rPr>
              <a:t>právo znát svůj původ</a:t>
            </a:r>
          </a:p>
          <a:p>
            <a:r>
              <a:rPr lang="cs-CZ" dirty="0"/>
              <a:t>do </a:t>
            </a:r>
            <a:r>
              <a:rPr lang="cs-CZ" dirty="0">
                <a:solidFill>
                  <a:schemeClr val="tx2"/>
                </a:solidFill>
              </a:rPr>
              <a:t>zahájení školní docházky </a:t>
            </a:r>
            <a:r>
              <a:rPr lang="cs-CZ" dirty="0"/>
              <a:t>– osvojitelé informují</a:t>
            </a:r>
          </a:p>
          <a:p>
            <a:r>
              <a:rPr lang="cs-CZ" dirty="0"/>
              <a:t>nad 12 let – dítě může nahlížet do matriční knihy</a:t>
            </a:r>
          </a:p>
          <a:p>
            <a:r>
              <a:rPr lang="cs-CZ" dirty="0"/>
              <a:t>po nabytí svéprávnosti – nahlížet do spisu o osvojení</a:t>
            </a:r>
          </a:p>
          <a:p>
            <a:r>
              <a:rPr lang="cs-CZ" dirty="0"/>
              <a:t>osvojení úplné a </a:t>
            </a:r>
            <a:r>
              <a:rPr lang="cs-CZ" dirty="0">
                <a:solidFill>
                  <a:schemeClr val="tx2"/>
                </a:solidFill>
              </a:rPr>
              <a:t>jen manželům</a:t>
            </a:r>
          </a:p>
          <a:p>
            <a:r>
              <a:rPr lang="cs-CZ" dirty="0">
                <a:solidFill>
                  <a:schemeClr val="tx2"/>
                </a:solidFill>
              </a:rPr>
              <a:t>individuální osvojení </a:t>
            </a:r>
            <a:r>
              <a:rPr lang="cs-CZ" dirty="0"/>
              <a:t>jen výjimečně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907663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F29666-5CA1-4582-A5AD-BF7F9890F6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A78920-FAF5-4325-8C10-793489128F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FE03F7-B182-41A4-98E7-6363657F4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potřeba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527B85E-52E5-4E18-8CD4-2A4639AEB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7532"/>
            <a:ext cx="10753200" cy="492246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000" dirty="0">
                <a:solidFill>
                  <a:schemeClr val="tx2"/>
                </a:solidFill>
              </a:rPr>
              <a:t>dítě </a:t>
            </a:r>
            <a:r>
              <a:rPr lang="cs-CZ" sz="2000" dirty="0"/>
              <a:t>(bez rodinného prostředí)</a:t>
            </a:r>
          </a:p>
          <a:p>
            <a:r>
              <a:rPr lang="cs-CZ" sz="2000" dirty="0">
                <a:solidFill>
                  <a:srgbClr val="0000DC"/>
                </a:solidFill>
              </a:rPr>
              <a:t>osvojitele</a:t>
            </a:r>
            <a:r>
              <a:rPr lang="cs-CZ" sz="2000" dirty="0"/>
              <a:t> (přiměřený věk, nesmí být příbuzný v přímé linii a sourozenec, osobní vlastnosti, zdravotní stav, majetkové, sociální poměry, skutečná vůle/důvody a motivy)</a:t>
            </a:r>
            <a:endParaRPr lang="cs-CZ" sz="2000" dirty="0">
              <a:solidFill>
                <a:srgbClr val="0000DC"/>
              </a:solidFill>
            </a:endParaRPr>
          </a:p>
          <a:p>
            <a:r>
              <a:rPr lang="cs-CZ" sz="2000" dirty="0"/>
              <a:t>zásadně </a:t>
            </a:r>
            <a:r>
              <a:rPr lang="cs-CZ" sz="2000" dirty="0">
                <a:solidFill>
                  <a:schemeClr val="tx2"/>
                </a:solidFill>
              </a:rPr>
              <a:t>souhlas rodičů</a:t>
            </a:r>
          </a:p>
          <a:p>
            <a:pPr lvl="1"/>
            <a:r>
              <a:rPr lang="cs-CZ" sz="1600" dirty="0"/>
              <a:t>nesmí rodič mladší 16 let, nelze plná moc</a:t>
            </a:r>
          </a:p>
          <a:p>
            <a:pPr lvl="1"/>
            <a:r>
              <a:rPr lang="cs-CZ" sz="1600" dirty="0"/>
              <a:t>výjimky, kdy ne (zdravotní stav rodiče, trestněprávní postih, neznámý rodič, trvale neprojevuje zájem o dítě - zjevný)</a:t>
            </a:r>
          </a:p>
          <a:p>
            <a:pPr lvl="1"/>
            <a:r>
              <a:rPr lang="cs-CZ" sz="1600" dirty="0"/>
              <a:t>otec po porodu, matka – 6 týdnů po porodu</a:t>
            </a:r>
          </a:p>
          <a:p>
            <a:pPr lvl="1"/>
            <a:r>
              <a:rPr lang="cs-CZ" sz="1600" dirty="0"/>
              <a:t>lze odvolat do 3 měsíců</a:t>
            </a:r>
          </a:p>
          <a:p>
            <a:r>
              <a:rPr lang="cs-CZ" sz="2000" dirty="0">
                <a:solidFill>
                  <a:schemeClr val="tx2"/>
                </a:solidFill>
              </a:rPr>
              <a:t>není zájem blízkého příbuzného</a:t>
            </a:r>
          </a:p>
          <a:p>
            <a:r>
              <a:rPr lang="cs-CZ" sz="2000" dirty="0">
                <a:solidFill>
                  <a:schemeClr val="tx2"/>
                </a:solidFill>
              </a:rPr>
              <a:t>zásadně souhlas dítěte </a:t>
            </a:r>
          </a:p>
          <a:p>
            <a:pPr lvl="1"/>
            <a:r>
              <a:rPr lang="cs-CZ" sz="1400" dirty="0"/>
              <a:t>od 12 let</a:t>
            </a:r>
          </a:p>
          <a:p>
            <a:pPr lvl="1"/>
            <a:r>
              <a:rPr lang="cs-CZ" sz="1400" dirty="0"/>
              <a:t>pod 12 let – dává dítě vyjádření (opatrovník pak souhlas)</a:t>
            </a:r>
          </a:p>
          <a:p>
            <a:r>
              <a:rPr lang="cs-CZ" sz="2000" dirty="0">
                <a:solidFill>
                  <a:schemeClr val="tx2"/>
                </a:solidFill>
              </a:rPr>
              <a:t>nejlepší zájem </a:t>
            </a:r>
            <a:r>
              <a:rPr lang="cs-CZ" sz="2000" dirty="0"/>
              <a:t>dítěte (předchozí rodiče, věk atd.)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0629837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4AC7432-D915-E69D-D665-B8D94295E6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208FBD-8FD1-AA0D-C74B-A7002B8098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ECBE28-10C7-D2A9-ACA1-6B9A6BF67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Dokončení osvojení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903BCB-70F7-CFDE-A062-06FBE8A23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89705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nutná </a:t>
            </a:r>
            <a:r>
              <a:rPr lang="cs-CZ" dirty="0" err="1">
                <a:solidFill>
                  <a:schemeClr val="tx2"/>
                </a:solidFill>
              </a:rPr>
              <a:t>předadopční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/>
              <a:t>péče – povinně</a:t>
            </a:r>
          </a:p>
          <a:p>
            <a:pPr lvl="1"/>
            <a:r>
              <a:rPr lang="cs-CZ" dirty="0"/>
              <a:t>trvá po dobu dostatečnou pro přesvědčivé zjištění, že se mezi osvojitelem a dítětem vytvořil takový poměr, jaký je smyslem a cílem osvojení; tato péče neskončí dříve než uplynutím šesti měsíc</a:t>
            </a:r>
          </a:p>
          <a:p>
            <a:pPr lvl="1"/>
            <a:r>
              <a:rPr lang="cs-CZ" dirty="0"/>
              <a:t>budoucí osvojitele – pečující osoby na svůj náklad </a:t>
            </a:r>
          </a:p>
          <a:p>
            <a:r>
              <a:rPr lang="cs-CZ" dirty="0"/>
              <a:t>rozhoduje se </a:t>
            </a:r>
            <a:r>
              <a:rPr lang="cs-CZ" dirty="0">
                <a:solidFill>
                  <a:schemeClr val="tx2"/>
                </a:solidFill>
              </a:rPr>
              <a:t>rozsudkem </a:t>
            </a:r>
            <a:r>
              <a:rPr lang="cs-CZ" dirty="0"/>
              <a:t>o osvojení – právní účinky</a:t>
            </a:r>
          </a:p>
          <a:p>
            <a:pPr lvl="1"/>
            <a:r>
              <a:rPr lang="cs-CZ" dirty="0"/>
              <a:t>jako by se dítě narodilo osvojiteli </a:t>
            </a:r>
          </a:p>
          <a:p>
            <a:pPr lvl="1"/>
            <a:r>
              <a:rPr lang="cs-CZ" dirty="0"/>
              <a:t>dochází ke změně příjmení </a:t>
            </a:r>
          </a:p>
          <a:p>
            <a:pPr lvl="1"/>
            <a:r>
              <a:rPr lang="cs-CZ" dirty="0"/>
              <a:t>vznikají práva a povinnosti jako rodičům a dětem – vyživovací povinnost, rodičovská zodpovědnost</a:t>
            </a:r>
          </a:p>
          <a:p>
            <a:pPr lvl="1"/>
            <a:r>
              <a:rPr lang="cs-CZ" dirty="0"/>
              <a:t>až je to vhodné, informovat o osvojení, max. se zahájením školní docházky</a:t>
            </a:r>
          </a:p>
          <a:p>
            <a:pPr lvl="1"/>
            <a:r>
              <a:rPr lang="cs-CZ" dirty="0"/>
              <a:t>může být nařízení dohled OSPOD</a:t>
            </a:r>
          </a:p>
          <a:p>
            <a:r>
              <a:rPr lang="cs-CZ" dirty="0">
                <a:solidFill>
                  <a:schemeClr val="tx2"/>
                </a:solidFill>
              </a:rPr>
              <a:t>zrušení </a:t>
            </a:r>
            <a:r>
              <a:rPr lang="cs-CZ" dirty="0"/>
              <a:t>– výjimečné, do 3 let od PM rozsudku o osvojení</a:t>
            </a:r>
          </a:p>
          <a:p>
            <a:pPr lvl="1"/>
            <a:r>
              <a:rPr lang="cs-CZ" dirty="0"/>
              <a:t>vrací se vše do „původních kolejí“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48138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4AF5655-772F-A953-FC4D-4452CDA500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8B86B0-150C-22FE-0424-61D58334EA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C7775B5-3547-EB7D-2B9D-E650C3E28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/>
              <a:t>K zamyšlení</a:t>
            </a:r>
          </a:p>
        </p:txBody>
      </p:sp>
      <p:pic>
        <p:nvPicPr>
          <p:cNvPr id="6" name="Picture 2" descr="Brainstorming Training, Techniques, &amp; Activities – Brainstorming  Facilitation Training">
            <a:extLst>
              <a:ext uri="{FF2B5EF4-FFF2-40B4-BE49-F238E27FC236}">
                <a16:creationId xmlns:a16="http://schemas.microsoft.com/office/drawing/2014/main" id="{759B26AE-66F8-F31D-0BEA-FE8B3ED0A20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857" y="3048473"/>
            <a:ext cx="4073905" cy="275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D7CC033-75D2-C607-155F-E206DC891654}"/>
              </a:ext>
            </a:extLst>
          </p:cNvPr>
          <p:cNvSpPr txBox="1">
            <a:spLocks/>
          </p:cNvSpPr>
          <p:nvPr/>
        </p:nvSpPr>
        <p:spPr>
          <a:xfrm>
            <a:off x="720000" y="1692002"/>
            <a:ext cx="10753200" cy="83604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/>
              <a:t>Může si tedy osvojená osoba v budoucnu vzít například svou biologickou matku či sestru?</a:t>
            </a:r>
          </a:p>
          <a:p>
            <a:r>
              <a:rPr lang="cs-CZ" kern="0" dirty="0"/>
              <a:t>Můžete být osvojeni i Vy?</a:t>
            </a:r>
          </a:p>
          <a:p>
            <a:endParaRPr lang="cs-CZ" kern="0" dirty="0"/>
          </a:p>
          <a:p>
            <a:endParaRPr lang="cs-CZ" kern="0" dirty="0"/>
          </a:p>
          <a:p>
            <a:endParaRPr lang="cs-CZ" kern="0" dirty="0"/>
          </a:p>
          <a:p>
            <a:endParaRPr lang="cs-CZ" kern="0" dirty="0"/>
          </a:p>
          <a:p>
            <a:endParaRPr lang="cs-CZ" kern="0" dirty="0"/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76936494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450B02-D793-40B8-AC9D-F04DDDC420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36C8A4-42C9-4D29-B906-ED6317373B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E2F25252-7CC2-427D-BA4B-E9D649511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Sociálně-právní ochrana dětí. OSPOD.</a:t>
            </a:r>
          </a:p>
        </p:txBody>
      </p:sp>
    </p:spTree>
    <p:extLst>
      <p:ext uri="{BB962C8B-B14F-4D97-AF65-F5344CB8AC3E}">
        <p14:creationId xmlns:p14="http://schemas.microsoft.com/office/powerpoint/2010/main" val="42209715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31396E-6C49-4780-B955-7265B30A6C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D92919-E438-444B-91C9-36C07D162E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1C6B3-2B5F-488B-9045-CFD3821F6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dítěte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2FFD8AD-5FA3-4771-9FE6-A44D643A6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9602"/>
            <a:ext cx="10753200" cy="4598398"/>
          </a:xfrm>
        </p:spPr>
        <p:txBody>
          <a:bodyPr/>
          <a:lstStyle/>
          <a:p>
            <a:r>
              <a:rPr lang="cs-CZ" dirty="0"/>
              <a:t>zákon č. 359/1999 Sb., </a:t>
            </a:r>
            <a:r>
              <a:rPr lang="cs-CZ" dirty="0">
                <a:solidFill>
                  <a:schemeClr val="tx2"/>
                </a:solidFill>
              </a:rPr>
              <a:t>o sociálně-právní ochraně dětí</a:t>
            </a:r>
          </a:p>
          <a:p>
            <a:r>
              <a:rPr lang="cs-CZ" dirty="0"/>
              <a:t>zásah státu do rodiny, která </a:t>
            </a:r>
            <a:r>
              <a:rPr lang="cs-CZ" dirty="0">
                <a:solidFill>
                  <a:schemeClr val="tx2"/>
                </a:solidFill>
              </a:rPr>
              <a:t>nezajišťuje nejlepší zájem dítěte </a:t>
            </a:r>
            <a:r>
              <a:rPr lang="cs-CZ" dirty="0"/>
              <a:t>či blaho/prospěch dítěte</a:t>
            </a:r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základem by měla být </a:t>
            </a:r>
            <a:r>
              <a:rPr lang="cs-CZ" dirty="0">
                <a:solidFill>
                  <a:schemeClr val="tx2"/>
                </a:solidFill>
              </a:rPr>
              <a:t>preventivní činnost</a:t>
            </a:r>
            <a:r>
              <a:rPr lang="cs-CZ" dirty="0"/>
              <a:t>, příp. </a:t>
            </a:r>
            <a:r>
              <a:rPr lang="cs-CZ" dirty="0">
                <a:solidFill>
                  <a:schemeClr val="tx2"/>
                </a:solidFill>
              </a:rPr>
              <a:t>náprava</a:t>
            </a:r>
          </a:p>
          <a:p>
            <a:r>
              <a:rPr lang="cs-CZ" dirty="0"/>
              <a:t>dítě = nezletilá osoba</a:t>
            </a:r>
          </a:p>
          <a:p>
            <a:r>
              <a:rPr lang="cs-CZ" dirty="0">
                <a:solidFill>
                  <a:schemeClr val="tx2"/>
                </a:solidFill>
              </a:rPr>
              <a:t>přední hledisko: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zájem a blaho dítěte, ochrana rodičovství a rodiny a vzájemné právo rodičů a dětí na rodičovskou výchovu a péči</a:t>
            </a:r>
            <a:endParaRPr lang="cs-CZ" dirty="0"/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C14B2B8-1FF5-4690-A016-8BA983532A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633" y="3150177"/>
            <a:ext cx="7621064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149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60DD28A-3785-425D-BA5B-A023369B49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3ED3B5-62AA-4A24-B0E9-5F708F1EE4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E907517-9CCC-4C13-8647-295FCE367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Zákonné překážky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FFB2AF-E20C-472E-9F5B-B97C8646D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7268"/>
            <a:ext cx="10753200" cy="4640732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nezletilost a nesvéprávnost </a:t>
            </a:r>
            <a:r>
              <a:rPr lang="cs-CZ" dirty="0"/>
              <a:t>(tj. </a:t>
            </a:r>
            <a:r>
              <a:rPr lang="cs-CZ" dirty="0" err="1"/>
              <a:t>sňatečný</a:t>
            </a:r>
            <a:r>
              <a:rPr lang="cs-CZ" dirty="0"/>
              <a:t> věk)</a:t>
            </a:r>
          </a:p>
          <a:p>
            <a:pPr lvl="1"/>
            <a:r>
              <a:rPr lang="cs-CZ" dirty="0" err="1"/>
              <a:t>sňatečný</a:t>
            </a:r>
            <a:r>
              <a:rPr lang="cs-CZ" dirty="0"/>
              <a:t> věk: 18 let (zletilost), výjimečně 16 let – soud povolil uzavřít manželství NEBO soud přiznal osobám svéprávnost </a:t>
            </a:r>
          </a:p>
          <a:p>
            <a:r>
              <a:rPr lang="cs-CZ" dirty="0">
                <a:solidFill>
                  <a:schemeClr val="tx2"/>
                </a:solidFill>
              </a:rPr>
              <a:t>omezená svéprávnost</a:t>
            </a:r>
          </a:p>
          <a:p>
            <a:pPr lvl="1"/>
            <a:r>
              <a:rPr lang="cs-CZ" dirty="0"/>
              <a:t>nelze, pokud soud v této věci omezil svéprávnost</a:t>
            </a:r>
          </a:p>
          <a:p>
            <a:r>
              <a:rPr lang="cs-CZ" dirty="0">
                <a:solidFill>
                  <a:schemeClr val="tx2"/>
                </a:solidFill>
              </a:rPr>
              <a:t>jiné manželství, registrované partnerství či jiný obdobný svazek uzavřený v zahraničí</a:t>
            </a:r>
          </a:p>
          <a:p>
            <a:pPr lvl="1"/>
            <a:r>
              <a:rPr lang="cs-CZ" dirty="0"/>
              <a:t>bigamie</a:t>
            </a:r>
          </a:p>
          <a:p>
            <a:r>
              <a:rPr lang="cs-CZ" dirty="0">
                <a:solidFill>
                  <a:schemeClr val="tx2"/>
                </a:solidFill>
              </a:rPr>
              <a:t>příbuzenství</a:t>
            </a:r>
          </a:p>
          <a:p>
            <a:pPr lvl="1"/>
            <a:r>
              <a:rPr lang="cs-CZ" dirty="0"/>
              <a:t>mezi předky a potomky, mezi sourozenci – jak pokrevní, v rámci osvojení</a:t>
            </a:r>
          </a:p>
          <a:p>
            <a:r>
              <a:rPr lang="cs-CZ" dirty="0">
                <a:solidFill>
                  <a:schemeClr val="tx2"/>
                </a:solidFill>
              </a:rPr>
              <a:t>existence poručenství, pěstounství či svěřenectví</a:t>
            </a:r>
          </a:p>
          <a:p>
            <a:pPr lvl="1"/>
            <a:r>
              <a:rPr lang="cs-CZ" dirty="0"/>
              <a:t>stav závislosti </a:t>
            </a:r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F84A545-1CD2-458A-8B9D-23CD54FC54A6}"/>
              </a:ext>
            </a:extLst>
          </p:cNvPr>
          <p:cNvSpPr/>
          <p:nvPr/>
        </p:nvSpPr>
        <p:spPr bwMode="auto">
          <a:xfrm>
            <a:off x="6460068" y="319233"/>
            <a:ext cx="4529666" cy="128096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n-lt"/>
              </a:rPr>
              <a:t>§ 671 a násl.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accent2">
                    <a:lumMod val="50000"/>
                  </a:schemeClr>
                </a:solidFill>
              </a:rPr>
              <a:t>občanského zákoníku</a:t>
            </a: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8009883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F1E624C-5F1D-4101-92E1-C2E782DD43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52A2D1-B80F-4C43-AE9F-314865D39A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C5FEB44-A629-4A42-B013-B9622D48A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koho upozorňuje?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F76E23A-550C-45D9-BEF0-C7B2DCF01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602002"/>
            <a:ext cx="10753200" cy="4535998"/>
          </a:xfrm>
        </p:spPr>
        <p:txBody>
          <a:bodyPr/>
          <a:lstStyle/>
          <a:p>
            <a:r>
              <a:rPr lang="cs-CZ" dirty="0"/>
              <a:t>§ 7 zákona o sociálně-právní ochraně dětí</a:t>
            </a:r>
          </a:p>
          <a:p>
            <a:r>
              <a:rPr lang="cs-CZ" dirty="0">
                <a:solidFill>
                  <a:schemeClr val="tx2"/>
                </a:solidFill>
              </a:rPr>
              <a:t>každý</a:t>
            </a:r>
            <a:r>
              <a:rPr lang="cs-CZ" dirty="0"/>
              <a:t> – právo upozornit na závadné chování dětí jejich rodiče</a:t>
            </a:r>
          </a:p>
          <a:p>
            <a:r>
              <a:rPr lang="cs-CZ" dirty="0">
                <a:solidFill>
                  <a:schemeClr val="tx2"/>
                </a:solidFill>
              </a:rPr>
              <a:t>každý </a:t>
            </a:r>
            <a:r>
              <a:rPr lang="cs-CZ" dirty="0"/>
              <a:t>– právo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upozornit OSPOD na porušení povinností nebo zneužití práv vyplývajících z rodičovské odpovědnosti, na skutečnost, že rodiče nemohou plnit povinnosti vyplývající z rodičovské odpovědnosti</a:t>
            </a:r>
          </a:p>
          <a:p>
            <a:pPr lvl="1"/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může být relevantní pro pedagogy</a:t>
            </a:r>
          </a:p>
          <a:p>
            <a:r>
              <a:rPr lang="cs-CZ" dirty="0">
                <a:solidFill>
                  <a:schemeClr val="tx2"/>
                </a:solidFill>
              </a:rPr>
              <a:t>dítě</a:t>
            </a:r>
            <a:r>
              <a:rPr lang="cs-CZ" dirty="0"/>
              <a:t> – může požádat OSPOD, ale i školy a školská zařízení o pomoc – a to i bez vědomí rodičů či odpovědných osob za výchovu (§ 8 zákona), možnost požádání </a:t>
            </a:r>
            <a:r>
              <a:rPr lang="cs-CZ" dirty="0">
                <a:solidFill>
                  <a:schemeClr val="tx2"/>
                </a:solidFill>
              </a:rPr>
              <a:t>rodičů</a:t>
            </a:r>
            <a:r>
              <a:rPr lang="cs-CZ" dirty="0"/>
              <a:t> (§ 9)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24000" lvl="1" indent="0">
              <a:buNone/>
            </a:pPr>
            <a:endParaRPr lang="cs-CZ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89573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4251C0F-C9E8-4ED4-8AB6-58627AB51C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CFBC819-1F1C-491F-B690-B71845C80C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B59741-1683-4956-9185-3A5D11663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OSPOD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99D519-F895-4E39-B003-0809F649A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správní orgány – výkon státní správy </a:t>
            </a:r>
            <a:r>
              <a:rPr lang="cs-CZ" dirty="0"/>
              <a:t>(veřejné právo, správní řád)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 krajské úřady,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 obecní úřady obcí s rozšířenou působností,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 obecní úřady a újezdní úřady; 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 ministerstvo (= MPSV)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 Úřad (= Úřad pro mezinárodněprávní ochranu dětí)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f) Úřad práce České republiky</a:t>
            </a:r>
          </a:p>
          <a:p>
            <a:pPr algn="just"/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zajišťují dále: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obce a kraje v samostatné působnosti, komise pro SPOD, pověřené osoby (fyzické, právnické) MPSV</a:t>
            </a:r>
            <a:endParaRPr lang="cs-CZ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302328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A00CF89-F8F3-4B78-96EE-D92F191ED8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E3B909-2036-4410-B7F5-0D7FF03803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BA6077-DAE7-422C-91D2-4F38CEEA8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SPOD se zaměřuje na: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751919B-605A-485D-964C-7DD64CF3F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nezletilé, plně nesprávné děti na území ČR</a:t>
            </a:r>
          </a:p>
          <a:p>
            <a:r>
              <a:rPr lang="cs-CZ" dirty="0"/>
              <a:t>výčet (demonstrativní) v § 6 zákona o SPOD – například:</a:t>
            </a:r>
          </a:p>
          <a:p>
            <a:pPr lvl="1"/>
            <a:r>
              <a:rPr lang="cs-CZ" dirty="0"/>
              <a:t>děti, jejichž rodiče: zemřeli / neplní povinnosti plynoucí z rodičovské odpovědnosti / nevykonávají nebo zneužívají práva plynoucí z rodičovské odpovědnosti</a:t>
            </a:r>
          </a:p>
          <a:p>
            <a:pPr lvl="1"/>
            <a:r>
              <a:rPr lang="cs-CZ" dirty="0"/>
              <a:t>děti svěřené do výchovy jiné osoby a tato osoba neplní povinnosti z toho vyplývající</a:t>
            </a:r>
          </a:p>
          <a:p>
            <a:pPr lvl="1"/>
            <a:r>
              <a:rPr lang="cs-CZ" dirty="0"/>
              <a:t>děti, které vedou zahálčivý/nemravný život (zanedbávají školní docházku, požívají alkohol či návykové látky, prostituce, spáchaly trestný čin či čin, který by byl trestným činem, …)</a:t>
            </a:r>
          </a:p>
          <a:p>
            <a:pPr lvl="1"/>
            <a:r>
              <a:rPr lang="cs-CZ" dirty="0"/>
              <a:t>děti, které opakovaně utíkají od rodičů / osob odpovědných za výchovu</a:t>
            </a:r>
          </a:p>
          <a:p>
            <a:pPr lvl="1"/>
            <a:r>
              <a:rPr lang="cs-CZ" dirty="0"/>
              <a:t>děti, na kterých byl spáchán trestný čin</a:t>
            </a:r>
          </a:p>
          <a:p>
            <a:pPr lvl="1"/>
            <a:r>
              <a:rPr lang="cs-CZ" dirty="0"/>
              <a:t>děti opakovaně umísťované do zařízení zajišťujících nepřetržitou péči o děti</a:t>
            </a:r>
          </a:p>
          <a:p>
            <a:pPr lvl="1"/>
            <a:r>
              <a:rPr lang="cs-CZ" dirty="0"/>
              <a:t>děti, které jsou ohrožovány násilím mezi rodiči či osobami odpovědných za výchovu</a:t>
            </a:r>
          </a:p>
          <a:p>
            <a:pPr lvl="1"/>
            <a:r>
              <a:rPr lang="cs-CZ" dirty="0"/>
              <a:t>děti, které jsou žadateli o udělení mezinárodní ochrany, azylanty</a:t>
            </a:r>
          </a:p>
        </p:txBody>
      </p:sp>
    </p:spTree>
    <p:extLst>
      <p:ext uri="{BB962C8B-B14F-4D97-AF65-F5344CB8AC3E}">
        <p14:creationId xmlns:p14="http://schemas.microsoft.com/office/powerpoint/2010/main" val="265628564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2DA73A6-F459-4399-8623-E62D595798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B48138-7944-4783-8E60-D4EC161BB7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4EDC1B-FE25-458A-9EF8-1FF04DC35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88C647F-F8DC-482D-BB78-DFEFBE91D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preventivní činnost OSPOD </a:t>
            </a:r>
            <a:r>
              <a:rPr lang="cs-CZ" dirty="0"/>
              <a:t>(§ 10)</a:t>
            </a:r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dirty="0"/>
              <a:t>vyhledávání děti uvedené na předchozím slide</a:t>
            </a:r>
          </a:p>
          <a:p>
            <a:pPr lvl="1"/>
            <a:r>
              <a:rPr lang="cs-CZ" dirty="0"/>
              <a:t>působí na rodiče, aby plnili povinnosti vyplývající z rodičovské odpovědnosti</a:t>
            </a:r>
          </a:p>
          <a:p>
            <a:pPr lvl="1"/>
            <a:r>
              <a:rPr lang="cs-CZ" dirty="0"/>
              <a:t>projednávají s rodiči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odstranění nedostatků ve výchově dítěte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projednávají s dítětem nedostatky v jeho chování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sledování, zda je zamezováno v přístupu dětí do prostředí, které je z hlediska jejich vývoje a výchovy ohrožující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sledování nepříznivých vlivů působících na děti a zjišťování příčin jejich vzniku, činí opatření k omezení působení těchto vlivů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pravidelné vyhodnocování situace dítěte a jeho rodiny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zpracovává individuální plán ochrany dítěte – překrývá s poradenskou činností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pořádání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případových konferencí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 řešení konkrétních situací ohrožených dětí –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přizváni jsou mj. zástupci škol a školských zařízení </a:t>
            </a:r>
            <a:r>
              <a:rPr lang="cs-CZ" b="0" i="0" dirty="0">
                <a:effectLst/>
                <a:latin typeface="Arial" panose="020B0604020202020204" pitchFamily="34" charset="0"/>
              </a:rPr>
              <a:t>(dále i § 14)</a:t>
            </a:r>
            <a:endParaRPr lang="cs-CZ" dirty="0">
              <a:latin typeface="Arial" panose="020B0604020202020204" pitchFamily="34" charset="0"/>
            </a:endParaRP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…..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10608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06DC868-F147-4899-B1D1-AC8CCBF779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ACB539-9769-4897-8FD4-B12C7F97EA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E910B0-187C-4549-B984-6E4D77EA2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10/4 zákona o SPOD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7D9B731-1BD5-4B07-8210-DC8F5CDF9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956633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cs-CZ" dirty="0"/>
              <a:t>školy a školská zařízení (mj.) – </a:t>
            </a:r>
            <a:r>
              <a:rPr lang="cs-CZ" b="0" i="0" dirty="0">
                <a:effectLst/>
                <a:latin typeface="Arial" panose="020B0604020202020204" pitchFamily="34" charset="0"/>
              </a:rPr>
              <a:t>povinni oznámit obecnímu úřadu obce s rozšířenou působností skutečnosti, které nasvědčují tomu, že jde o děti uvedené o 2 slide dříve (§ 6 zákona), a to bez zbytečného odkladu poté, kdy se o takové skutečnosti dozví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098214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BA4BB24-22C5-4847-B60F-5B488549B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2DEC74-DD47-4056-8A99-0CB129FB6D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7B6B2C-D08A-4857-AD6F-00A95BB89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 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D6D51DA-16E8-4751-8C7B-A20053869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poradenská činnost OSPOD </a:t>
            </a:r>
            <a:r>
              <a:rPr lang="cs-CZ" dirty="0"/>
              <a:t>(§ 11)</a:t>
            </a:r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pomáhá rodičům při řešení výchovných nebo jiných problémů souvisejících s péčí o dítě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poskytuje nebo zprostředkovává rodičům poradenství při výchově a vzdělávání dítěte a při péči o dítě zdravotně postižené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pořádá v rámci poradenské činnosti přednášky a kurzy </a:t>
            </a:r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poskytuje osobám vhodným stát se osvojiteli nebo pěstouny poradenskou pomoc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poskytuje pomoc při uplatňování nároku dítěte na výživné a při vymáhání plnění vyživovací povinnosti k dítěti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zajišťuje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přípravu fyzických osob vhodných stát se osvojiteli nebo pěstouny k přijetí dítěte do rodiny a poskytuje těmto osobám poradenskou pomoc 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50825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29D455E-68C9-443C-96FF-0408F715B9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09B7019-1387-4BB7-AC5A-BDDBD2CCC9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E1C4FF1-8573-425B-A481-C19519D24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 III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B192D16-BC4E-428A-ADD5-ABE3530B4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27767"/>
            <a:ext cx="10753200" cy="4852233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výchovná opatření </a:t>
            </a:r>
            <a:r>
              <a:rPr lang="cs-CZ" dirty="0"/>
              <a:t>(§ 13) + § 924 občanského zákoníku!</a:t>
            </a:r>
          </a:p>
          <a:p>
            <a:r>
              <a:rPr lang="cs-CZ" dirty="0"/>
              <a:t>rozhoduje OSPOD (obecní úřad s rozšířenou působností), pokud tak neučiní, tak soud (ruší orgán, který rozhodl)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Napomenutí </a:t>
            </a:r>
            <a:r>
              <a:rPr lang="cs-CZ" sz="2400" dirty="0"/>
              <a:t>(dítěte, rodiče, pečující osoby)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Dohled nad dítětem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/>
              <a:t>provádí za součinnosti školy/OSPOD/dalších institucí 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Uložení </a:t>
            </a:r>
            <a:r>
              <a:rPr lang="cs-CZ" sz="2400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omezení bránící škodlivým vlivům na jeho výchovu, zejména zákazem určitých činnost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dítěti, rodiči, pečující osobě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  <a:latin typeface="Arial" panose="020B0604020202020204" pitchFamily="34" charset="0"/>
              </a:rPr>
              <a:t>Uložení </a:t>
            </a:r>
            <a:r>
              <a:rPr lang="cs-CZ" sz="2400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povinnosti využít odbornou poradenskou pomoc nebo uložit povinnost účastnit se prvního setkání se zapsaným mediátorem 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(jen v zákoně SPOD)</a:t>
            </a:r>
            <a:endParaRPr lang="cs-CZ" sz="24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938378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A3173C0-0154-4626-95C1-5DAD0CD456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438382-6901-47D7-BF65-3A831C8BEB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163750-51B9-4937-8BCB-23F1784E7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 IV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8B648A8-07B0-441C-B7C4-212F28CEF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dočasné odejmutí dítěte z péče </a:t>
            </a:r>
            <a:r>
              <a:rPr lang="cs-CZ" dirty="0"/>
              <a:t>(§ 13a)</a:t>
            </a:r>
          </a:p>
          <a:p>
            <a:pPr lvl="1"/>
            <a:r>
              <a:rPr lang="cs-CZ" dirty="0"/>
              <a:t>výchovná opatření nevedou k nápravě a vyžaduje to zájem dítěte</a:t>
            </a:r>
          </a:p>
          <a:p>
            <a:pPr lvl="1"/>
            <a:r>
              <a:rPr lang="cs-CZ" dirty="0"/>
              <a:t>není možné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zajistit dítěti potřebnou ochranu a pomoc jiným výchovným opatřením nebo opatřením SPO a zároveň není možné zajistit péči o dítě náhradní rodinnou péčí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rozhoduje soud – max. na 3 měsíce (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středisko výchovné péče/zařízení pro děti vyžadující okamžitou pomoc/zařízení poskytovatele zdravotních služeb nebo v domově pro osoby se zdravotním postižením), výjimečné prodloužení na 6 měs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íců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840655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B9A9B2-A0C5-45BA-9996-0478F20F24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107FFA-911B-49BA-BD05-5EF8E27686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4FDC7B-BD89-4071-9709-C6AC8337D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 V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2F8492-4F26-4130-9285-941B64FF2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návrh soudu (§ 14) </a:t>
            </a:r>
            <a:r>
              <a:rPr lang="cs-CZ" dirty="0"/>
              <a:t>– jen příklady, ne vše</a:t>
            </a:r>
          </a:p>
          <a:p>
            <a:pPr lvl="1"/>
            <a:r>
              <a:rPr lang="cs-CZ" dirty="0"/>
              <a:t>rozhodnutí, zda je potřeba souhlasu rodiče k osvojení dítěte</a:t>
            </a:r>
          </a:p>
          <a:p>
            <a:pPr lvl="1"/>
            <a:r>
              <a:rPr lang="cs-CZ" dirty="0"/>
              <a:t>omezení/zbavení rodičovské odpovědnosti či pozastavení jejího výkonu</a:t>
            </a:r>
          </a:p>
          <a:p>
            <a:pPr lvl="1"/>
            <a:r>
              <a:rPr lang="cs-CZ" dirty="0"/>
              <a:t>nařízení/prodloužení/zrušení ústavní výchovy</a:t>
            </a:r>
          </a:p>
          <a:p>
            <a:pPr lvl="1"/>
            <a:r>
              <a:rPr lang="cs-CZ" dirty="0"/>
              <a:t>svěření dítěte do pěstounské péče na přechodnou dobu a jeho zrušení</a:t>
            </a:r>
          </a:p>
          <a:p>
            <a:pPr lvl="1"/>
            <a:r>
              <a:rPr lang="cs-CZ" dirty="0"/>
              <a:t>svěření dítěte do péče zařízení pro děti vyžadující okamžitou pomoc</a:t>
            </a:r>
          </a:p>
          <a:p>
            <a:pPr lvl="1"/>
            <a:r>
              <a:rPr lang="cs-CZ" dirty="0"/>
              <a:t>nařízení výchovného opatření</a:t>
            </a:r>
          </a:p>
          <a:p>
            <a:pPr lvl="1"/>
            <a:r>
              <a:rPr lang="cs-CZ" dirty="0"/>
              <a:t>zrušení pěstounské péče</a:t>
            </a:r>
          </a:p>
          <a:p>
            <a:pPr lvl="1"/>
            <a:r>
              <a:rPr lang="cs-CZ" dirty="0"/>
              <a:t>odvolání poručníka</a:t>
            </a:r>
          </a:p>
          <a:p>
            <a:pPr lvl="1"/>
            <a:r>
              <a:rPr lang="cs-CZ" dirty="0"/>
              <a:t>na </a:t>
            </a:r>
            <a:r>
              <a:rPr lang="cs-CZ" dirty="0">
                <a:solidFill>
                  <a:schemeClr val="tx2"/>
                </a:solidFill>
              </a:rPr>
              <a:t>vydání předběžného opatření </a:t>
            </a:r>
            <a:r>
              <a:rPr lang="cs-CZ" dirty="0"/>
              <a:t>(obecní úřad s rozšířenou působností, § 16) – zákon o zvláštních řízení soudních – povinný návrh a fakultativní – velmi krátké lhůty, ve kterých soud rozhoduje (do 24 hodin/do 48 hodin)</a:t>
            </a:r>
          </a:p>
        </p:txBody>
      </p:sp>
    </p:spTree>
    <p:extLst>
      <p:ext uri="{BB962C8B-B14F-4D97-AF65-F5344CB8AC3E}">
        <p14:creationId xmlns:p14="http://schemas.microsoft.com/office/powerpoint/2010/main" val="417330229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5C51E9F-8A32-48DC-9260-863C35E4A7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A33919A-64F6-4D1D-9063-A0B994677E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4E62AF-89EB-468D-A67E-F0DEDB286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Ochranná opatření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30D5FA-211F-490B-ABFD-293949FE3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984086"/>
          </a:xfrm>
        </p:spPr>
        <p:txBody>
          <a:bodyPr/>
          <a:lstStyle/>
          <a:p>
            <a:r>
              <a:rPr lang="cs-CZ" dirty="0"/>
              <a:t>dle zákona č. 218/2003 Sb., o odpovědnosti mládeže za protiprávní činy a o soudnictví ve věcech mládeže</a:t>
            </a:r>
          </a:p>
        </p:txBody>
      </p:sp>
    </p:spTree>
    <p:extLst>
      <p:ext uri="{BB962C8B-B14F-4D97-AF65-F5344CB8AC3E}">
        <p14:creationId xmlns:p14="http://schemas.microsoft.com/office/powerpoint/2010/main" val="3708298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F179E51-CCB1-4338-B801-8E555A9D1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3B3F213-80BE-4F9B-8D63-49B1A62259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FCBB4A2-8EF3-4900-99A8-052DA0CAE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Zákonné překážky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F94AB7-F2EC-480B-9036-A506A6C41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371998"/>
          </a:xfrm>
        </p:spPr>
        <p:txBody>
          <a:bodyPr/>
          <a:lstStyle/>
          <a:p>
            <a:r>
              <a:rPr lang="cs-CZ" dirty="0"/>
              <a:t>důsledek: </a:t>
            </a:r>
            <a:r>
              <a:rPr lang="cs-CZ" dirty="0">
                <a:solidFill>
                  <a:schemeClr val="tx2"/>
                </a:solidFill>
              </a:rPr>
              <a:t>neplatnost</a:t>
            </a:r>
            <a:r>
              <a:rPr lang="cs-CZ" dirty="0"/>
              <a:t> manželství</a:t>
            </a:r>
          </a:p>
          <a:p>
            <a:r>
              <a:rPr lang="cs-CZ" dirty="0" err="1">
                <a:solidFill>
                  <a:schemeClr val="tx2"/>
                </a:solidFill>
              </a:rPr>
              <a:t>předoddavkové</a:t>
            </a:r>
            <a:r>
              <a:rPr lang="cs-CZ" dirty="0">
                <a:solidFill>
                  <a:schemeClr val="tx2"/>
                </a:solidFill>
              </a:rPr>
              <a:t> řízení</a:t>
            </a:r>
            <a:r>
              <a:rPr lang="cs-CZ" dirty="0"/>
              <a:t> – zkoumají se zákonné překážky</a:t>
            </a:r>
          </a:p>
          <a:p>
            <a:pPr lvl="1"/>
            <a:r>
              <a:rPr lang="cs-CZ" dirty="0"/>
              <a:t>povinné u matričního úřadu, v jehož obvodu má být manželství uzavřeno</a:t>
            </a:r>
          </a:p>
          <a:p>
            <a:pPr lvl="1"/>
            <a:r>
              <a:rPr lang="cs-CZ" dirty="0"/>
              <a:t>končí se: stanovením termínu u občanského sňatku, vydáním osvědčení u církevního sňatku</a:t>
            </a:r>
          </a:p>
          <a:p>
            <a:pPr lvl="1"/>
            <a:r>
              <a:rPr lang="cs-CZ" dirty="0"/>
              <a:t>nemusí se konat, pokud jde o uzavření manželství v přímém ohrožení života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88310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48FBD61-E261-4F1E-AEB4-C45F7E7BC5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4AA81A-2C0D-4AA8-BDBB-A8BD96FAF2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24597D-0497-48AD-AC7B-DF1EF3DD4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Školy a školská zařízení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A41189B-B371-4652-8C3D-D7B6FAF4FE9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viz předchozí slide</a:t>
            </a:r>
          </a:p>
          <a:p>
            <a:pPr lvl="1"/>
            <a:r>
              <a:rPr lang="cs-CZ" sz="1800" b="0" i="0" dirty="0">
                <a:effectLst/>
                <a:latin typeface="Arial" panose="020B0604020202020204" pitchFamily="34" charset="0"/>
              </a:rPr>
              <a:t>upozorňují OSPOD na porušení povinností nebo zneužití práv vyplývajících z rodičovské odpovědnosti, na skutečnost, že rodiče nemohou plnit povinnosti vyplývající z rodičovské odpovědnosti</a:t>
            </a:r>
          </a:p>
          <a:p>
            <a:pPr lvl="1"/>
            <a:r>
              <a:rPr lang="cs-CZ" sz="1800" b="0" i="0" dirty="0">
                <a:effectLst/>
                <a:latin typeface="Arial" panose="020B0604020202020204" pitchFamily="34" charset="0"/>
              </a:rPr>
              <a:t>povinny oznámit obecnímu úřadu obce s rozšířenou působností skutečnosti, které nasvědčují tomu, že jde o děti uvedené § 6 zákona, a to bez zbytečného odkladu poté, kdy se o takové skutečnosti dozví</a:t>
            </a:r>
            <a:endParaRPr lang="cs-CZ" sz="1800" dirty="0"/>
          </a:p>
          <a:p>
            <a:r>
              <a:rPr lang="cs-CZ" sz="2400" dirty="0"/>
              <a:t>dále:</a:t>
            </a:r>
          </a:p>
          <a:p>
            <a:pPr lvl="1"/>
            <a:r>
              <a:rPr lang="cs-CZ" sz="1600" dirty="0"/>
              <a:t>OSPOD spolupracuje se školami (§ 32)</a:t>
            </a:r>
          </a:p>
          <a:p>
            <a:pPr lvl="1"/>
            <a:r>
              <a:rPr lang="cs-CZ" sz="1600" dirty="0"/>
              <a:t>Komise pro SPOD (zvláštní orgán obce) – může přizvat zástupce školy k jednání (§ 38/5 c)</a:t>
            </a:r>
          </a:p>
          <a:p>
            <a:pPr lvl="1"/>
            <a:r>
              <a:rPr lang="cs-CZ" sz="1600" dirty="0"/>
              <a:t>Poradní sbor (krajské úřady) – tvoří i zástupci škol (§ 38a/3)</a:t>
            </a:r>
          </a:p>
          <a:p>
            <a:pPr lvl="1"/>
            <a:r>
              <a:rPr lang="cs-CZ" sz="1600" dirty="0"/>
              <a:t>zvláštní pravidla pro školská zařízení pro výkon ústavní výchovy (§ 42aa)</a:t>
            </a:r>
          </a:p>
          <a:p>
            <a:pPr lvl="1"/>
            <a:r>
              <a:rPr lang="cs-CZ" sz="1600" dirty="0"/>
              <a:t>povinnost sdělit příslušné údaje (§ 53) – pokud nesdělíte – </a:t>
            </a:r>
            <a:r>
              <a:rPr lang="cs-CZ" sz="1600" dirty="0">
                <a:solidFill>
                  <a:schemeClr val="tx2"/>
                </a:solidFill>
              </a:rPr>
              <a:t>přestupek</a:t>
            </a:r>
            <a:r>
              <a:rPr lang="cs-CZ" sz="1600" dirty="0"/>
              <a:t> (§59b) – pokuta až 50 000 Kč, stejně tak při neoznámení skutečnosti, když se dozvíte o situaci dítěte podléhající tomuto zákonu (§ 59c)</a:t>
            </a:r>
          </a:p>
        </p:txBody>
      </p:sp>
    </p:spTree>
    <p:extLst>
      <p:ext uri="{BB962C8B-B14F-4D97-AF65-F5344CB8AC3E}">
        <p14:creationId xmlns:p14="http://schemas.microsoft.com/office/powerpoint/2010/main" val="333023699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F91E644-8FB9-488E-8C1B-DC4D22F032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4B26F4-4A96-4CB2-B6D3-04A7A8BA06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61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614CC6DC-8779-44D4-AE17-18BA0C1BA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Poručenství</a:t>
            </a:r>
          </a:p>
        </p:txBody>
      </p:sp>
    </p:spTree>
    <p:extLst>
      <p:ext uri="{BB962C8B-B14F-4D97-AF65-F5344CB8AC3E}">
        <p14:creationId xmlns:p14="http://schemas.microsoft.com/office/powerpoint/2010/main" val="284038804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750DCF7-7FD2-4184-82C5-B0BE4EDE2B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769185-CBE3-4B86-A799-4623CFECD7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9FC399-0B38-47C7-AF29-1EF39F18E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Poručenství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C48A7C-5BD0-4EB6-ABAB-F669F9C4F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731645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§ 928 až 942 </a:t>
            </a:r>
            <a:r>
              <a:rPr lang="cs-CZ" dirty="0">
                <a:solidFill>
                  <a:schemeClr val="tx2"/>
                </a:solidFill>
              </a:rPr>
              <a:t>občanského zákoníku</a:t>
            </a:r>
          </a:p>
          <a:p>
            <a:r>
              <a:rPr lang="cs-CZ" dirty="0"/>
              <a:t>pro nezletilé, plně nesprávné osoby (děti), kteří potřebují </a:t>
            </a:r>
            <a:r>
              <a:rPr lang="cs-CZ" dirty="0">
                <a:solidFill>
                  <a:schemeClr val="tx2"/>
                </a:solidFill>
              </a:rPr>
              <a:t>zákonného zástupce</a:t>
            </a:r>
          </a:p>
          <a:p>
            <a:r>
              <a:rPr lang="cs-CZ" dirty="0"/>
              <a:t>jmenuje soud, pokud není žádný z rodičů, který má a vůči svému dítěti vykonává rodičovskou odpovědnost v plném rozsahu</a:t>
            </a:r>
          </a:p>
          <a:p>
            <a:r>
              <a:rPr lang="cs-CZ" u="sng" dirty="0"/>
              <a:t>vykonává</a:t>
            </a:r>
            <a:r>
              <a:rPr lang="cs-CZ" dirty="0"/>
              <a:t> </a:t>
            </a:r>
            <a:r>
              <a:rPr lang="cs-CZ" dirty="0">
                <a:solidFill>
                  <a:schemeClr val="tx2"/>
                </a:solidFill>
              </a:rPr>
              <a:t>rodičovskou zodpovědnost </a:t>
            </a:r>
          </a:p>
          <a:p>
            <a:r>
              <a:rPr lang="cs-CZ" dirty="0">
                <a:solidFill>
                  <a:schemeClr val="tx2"/>
                </a:solidFill>
              </a:rPr>
              <a:t>co to znamená: </a:t>
            </a:r>
            <a:r>
              <a:rPr lang="cs-CZ" dirty="0"/>
              <a:t>v zásadě to, jako by to byl rodič pro tyto účely</a:t>
            </a:r>
          </a:p>
        </p:txBody>
      </p:sp>
    </p:spTree>
    <p:extLst>
      <p:ext uri="{BB962C8B-B14F-4D97-AF65-F5344CB8AC3E}">
        <p14:creationId xmlns:p14="http://schemas.microsoft.com/office/powerpoint/2010/main" val="180238093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337521C-58B9-4F38-9B7D-25354BBE7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9A7F572-DA8A-45BE-B2E4-DC687C7F45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892E342-BA15-4427-860C-05086A5FA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7A38791-EE59-458F-B62C-C2560C19C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12355"/>
            <a:ext cx="10753200" cy="4099551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rodiče zemřou/prohlášení za mrtvého/nejsou známi (viz ony </a:t>
            </a:r>
            <a:r>
              <a:rPr lang="cs-CZ" sz="2400" dirty="0" err="1"/>
              <a:t>babyboxy</a:t>
            </a:r>
            <a:r>
              <a:rPr lang="cs-CZ" sz="2400" dirty="0"/>
              <a:t>)</a:t>
            </a:r>
          </a:p>
          <a:p>
            <a:r>
              <a:rPr lang="cs-CZ" sz="2400" dirty="0"/>
              <a:t>zbavení či pozastavení výkonu rodičovské odpovědnosti rodičům</a:t>
            </a:r>
          </a:p>
          <a:p>
            <a:r>
              <a:rPr lang="cs-CZ" sz="2400" dirty="0"/>
              <a:t>rodič není zletilý a plně svéprávný (má jen péči o dítě)</a:t>
            </a:r>
          </a:p>
          <a:p>
            <a:r>
              <a:rPr lang="cs-CZ" sz="2400" dirty="0"/>
              <a:t>soudem omezena svéprávnost vč. zásahu do rod. odpovědnosti</a:t>
            </a:r>
          </a:p>
          <a:p>
            <a:r>
              <a:rPr lang="cs-CZ" sz="2400" dirty="0"/>
              <a:t>rodiče dali souhlas k osvojení – pak po 3 měsících pozastaven výkon rod. odpovědnosti </a:t>
            </a:r>
          </a:p>
          <a:p>
            <a:r>
              <a:rPr lang="cs-CZ" sz="2400" dirty="0"/>
              <a:t>příp. varianty výše uvedeného</a:t>
            </a:r>
          </a:p>
          <a:p>
            <a:r>
              <a:rPr lang="cs-CZ" sz="2400" dirty="0"/>
              <a:t>ani jeden z rodičů nemá rodičovskou odpovědnost (pokud jeden, poručník se nejmenuje)</a:t>
            </a:r>
          </a:p>
        </p:txBody>
      </p:sp>
    </p:spTree>
    <p:extLst>
      <p:ext uri="{BB962C8B-B14F-4D97-AF65-F5344CB8AC3E}">
        <p14:creationId xmlns:p14="http://schemas.microsoft.com/office/powerpoint/2010/main" val="124776811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3C33060-D6B1-4DCF-A7CD-27AE1D8C85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65E207C-92BE-4A0D-BDE3-6D0927F198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50C945-71B5-4CD9-9CE8-3CBE1D00E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E0A9531-A43B-436D-8D22-FEDF212A2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38214"/>
            <a:ext cx="10753200" cy="347166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fyzická osoba (§ 931)</a:t>
            </a:r>
          </a:p>
          <a:p>
            <a:pPr lvl="1"/>
            <a:r>
              <a:rPr lang="cs-CZ" dirty="0"/>
              <a:t>ta, kterou naznačili rodiče (návrh je ale pro soud nezávazný, zájem dítěte)</a:t>
            </a:r>
          </a:p>
          <a:p>
            <a:pPr lvl="1"/>
            <a:r>
              <a:rPr lang="cs-CZ" dirty="0"/>
              <a:t>osoby příbuzné nebo blízké dítěti</a:t>
            </a:r>
          </a:p>
          <a:p>
            <a:pPr lvl="1"/>
            <a:r>
              <a:rPr lang="cs-CZ" dirty="0"/>
              <a:t>jiná vhodná osoba (např. zájemci o osvojení či pěstounské péče)</a:t>
            </a:r>
          </a:p>
          <a:p>
            <a:pPr lvl="1"/>
            <a:r>
              <a:rPr lang="cs-CZ" dirty="0"/>
              <a:t>osoba může jmenování do funkce odmítnout – pak soud jmenuje jinou osobu</a:t>
            </a:r>
          </a:p>
          <a:p>
            <a:pPr lvl="1"/>
            <a:r>
              <a:rPr lang="cs-CZ" dirty="0"/>
              <a:t>lze i manžele/nesezdaný pár – tedy 2 osoby</a:t>
            </a:r>
          </a:p>
          <a:p>
            <a:r>
              <a:rPr lang="cs-CZ" dirty="0"/>
              <a:t>OSPOD (§ 929, 930)</a:t>
            </a:r>
          </a:p>
          <a:p>
            <a:pPr lvl="1"/>
            <a:r>
              <a:rPr lang="cs-CZ" dirty="0"/>
              <a:t>výkon jako veřejný poručník, než se jmenuje poručník, který se ujme funkce, příp. pokud poručník zemře</a:t>
            </a:r>
          </a:p>
          <a:p>
            <a:pPr lvl="1"/>
            <a:r>
              <a:rPr lang="cs-CZ" dirty="0"/>
              <a:t>nenajde-li se vhodná osoba – pak OSPOD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408411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03CFDD0-1DC4-4187-8A47-1B266C47A6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31844A-DE06-44A0-92CA-9269D6290E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AFD45D-7213-4B51-9658-9D96854BC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04213"/>
            <a:ext cx="10753200" cy="451576"/>
          </a:xfrm>
        </p:spPr>
        <p:txBody>
          <a:bodyPr/>
          <a:lstStyle/>
          <a:p>
            <a:r>
              <a:rPr lang="cs-CZ" dirty="0"/>
              <a:t>Poručník ale není rodič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F90FA50-01CC-48B8-84BE-C6496C60D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04118"/>
            <a:ext cx="10753200" cy="5475882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všechny povinnosti a práva jako rodič, ale</a:t>
            </a:r>
          </a:p>
          <a:p>
            <a:r>
              <a:rPr lang="cs-CZ" sz="2400" dirty="0">
                <a:solidFill>
                  <a:schemeClr val="tx2"/>
                </a:solidFill>
              </a:rPr>
              <a:t>není nositel rodičovské odpovědnosti, jen ji vykonává</a:t>
            </a:r>
          </a:p>
          <a:p>
            <a:r>
              <a:rPr lang="cs-CZ" sz="2400" dirty="0">
                <a:solidFill>
                  <a:schemeClr val="tx2"/>
                </a:solidFill>
              </a:rPr>
              <a:t>nemá vyživovací povinnost </a:t>
            </a:r>
            <a:r>
              <a:rPr lang="cs-CZ" sz="2400" dirty="0"/>
              <a:t>(výjimka: příbuzní)</a:t>
            </a:r>
          </a:p>
          <a:p>
            <a:r>
              <a:rPr lang="cs-CZ" sz="2400" dirty="0">
                <a:solidFill>
                  <a:schemeClr val="tx2"/>
                </a:solidFill>
              </a:rPr>
              <a:t>nemusí o dítě pečovat osobně </a:t>
            </a:r>
            <a:r>
              <a:rPr lang="cs-CZ" sz="2400" dirty="0"/>
              <a:t>(ústavní výchova, pěstounská péče, péče na přechodnou dobu atd.) – samozřejmě může – pak hmotné zabezpečení jako pěstoun (§ 939) </a:t>
            </a:r>
          </a:p>
          <a:p>
            <a:r>
              <a:rPr lang="cs-CZ" sz="2400" dirty="0"/>
              <a:t>sepisuje jmění dítěte po jmenování (§ 933)</a:t>
            </a:r>
          </a:p>
          <a:p>
            <a:r>
              <a:rPr lang="cs-CZ" sz="2400" dirty="0"/>
              <a:t>běžné záležitosti – jedná poručník</a:t>
            </a:r>
          </a:p>
          <a:p>
            <a:r>
              <a:rPr lang="cs-CZ" sz="2400" dirty="0"/>
              <a:t>nikoliv běžné – souhlas soudu (a to i otázka vzdělávání), pokud není souhlas soudu, k právnímu jednání se nepřihlíží </a:t>
            </a:r>
          </a:p>
          <a:p>
            <a:r>
              <a:rPr lang="cs-CZ" sz="2400" dirty="0"/>
              <a:t>informuje soud - zprávy o osobě dítěte a o jeho vývoji a předkládá účty ze správy jeho jmění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873821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F339496-A4F2-456C-9BED-E4D311ED84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D6D720B-6280-4026-B344-71353BD894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8D6FCFD-598C-49C4-8B93-52075A878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8093ABB-2333-47A5-8206-B7887DEBC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76849"/>
            <a:ext cx="10753200" cy="4139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analogicky k tomu, kdy vzniká (rodičům či jednomu z nich je navrácen výkon rodičovské odpovědnost, nebo je obnovena)</a:t>
            </a:r>
          </a:p>
          <a:p>
            <a:r>
              <a:rPr lang="cs-CZ" dirty="0"/>
              <a:t>nezletilý rodič – dosáhne 18 let, uzavře manželství, je mu přiznána svéprávnost (obojí od 16 let), navrácena plná svéprávnost</a:t>
            </a:r>
          </a:p>
          <a:p>
            <a:r>
              <a:rPr lang="cs-CZ" dirty="0"/>
              <a:t>u nalezenců – určení mateřství/otcovství</a:t>
            </a:r>
          </a:p>
          <a:p>
            <a:r>
              <a:rPr lang="cs-CZ" dirty="0"/>
              <a:t>poručenec – dosáhne 18 let, uzavře manželství/přiznána svéprávnost (obojí od 16 let), bude osvojen či zemře</a:t>
            </a:r>
          </a:p>
          <a:p>
            <a:r>
              <a:rPr lang="cs-CZ" dirty="0"/>
              <a:t>poručník – smrt, zproštěn na jeho návrh, odvolán – soud pak jmenuje nového</a:t>
            </a:r>
          </a:p>
        </p:txBody>
      </p:sp>
    </p:spTree>
    <p:extLst>
      <p:ext uri="{BB962C8B-B14F-4D97-AF65-F5344CB8AC3E}">
        <p14:creationId xmlns:p14="http://schemas.microsoft.com/office/powerpoint/2010/main" val="76506115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0E49DD7-9204-45F7-AD11-FA680181BF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F65AFB-0037-41BA-8205-224F11A194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55C5A0-8F2E-45EC-8A4D-B9E6CE738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Který soud?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5A4BAF-FEC4-44C8-8133-60E5D62AB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52632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řízení ve věcech péče soudu o nezletilé dle zákona o zvláštních řízení soudních</a:t>
            </a:r>
          </a:p>
          <a:p>
            <a:r>
              <a:rPr lang="cs-CZ" dirty="0"/>
              <a:t>obecný soud nezletilého dítěte</a:t>
            </a:r>
          </a:p>
        </p:txBody>
      </p:sp>
    </p:spTree>
    <p:extLst>
      <p:ext uri="{BB962C8B-B14F-4D97-AF65-F5344CB8AC3E}">
        <p14:creationId xmlns:p14="http://schemas.microsoft.com/office/powerpoint/2010/main" val="41382290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5C0498-754B-4B22-B07F-B6485BF530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DC4840-8AF7-4710-A874-DFD1203B24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68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E259877-4E71-4300-BBB3-3F7420CAB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Opatrovnictví</a:t>
            </a:r>
          </a:p>
        </p:txBody>
      </p:sp>
    </p:spTree>
    <p:extLst>
      <p:ext uri="{BB962C8B-B14F-4D97-AF65-F5344CB8AC3E}">
        <p14:creationId xmlns:p14="http://schemas.microsoft.com/office/powerpoint/2010/main" val="300052877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DC3A8C-4946-44A1-B057-B84554C946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2773B8-6609-4745-9AFF-F1DC7C73E6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AD1260-482B-4412-B842-2F7E9C344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Opatrovnictví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2D75A7-DFC0-4795-93E5-8483906D0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435810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§ 943 až 952 občanského zákoníku</a:t>
            </a:r>
          </a:p>
          <a:p>
            <a:r>
              <a:rPr lang="cs-CZ" dirty="0"/>
              <a:t>základní rozdíl od poručníka: </a:t>
            </a:r>
            <a:r>
              <a:rPr lang="cs-CZ" dirty="0">
                <a:solidFill>
                  <a:schemeClr val="tx2"/>
                </a:solidFill>
              </a:rPr>
              <a:t>nevykonává celou rodičovskou odpovědnost, ale jen část určenou soudem</a:t>
            </a:r>
          </a:p>
          <a:p>
            <a:r>
              <a:rPr lang="cs-CZ" dirty="0"/>
              <a:t>jen některá práva a povinnosti místo rodičů (určuje soud), určuje se i doba</a:t>
            </a:r>
          </a:p>
          <a:p>
            <a:r>
              <a:rPr lang="cs-CZ" dirty="0"/>
              <a:t>netýká se jen dětí (nezletilé, plně nesvéprávné osoby), ale i dalších</a:t>
            </a:r>
          </a:p>
        </p:txBody>
      </p:sp>
    </p:spTree>
    <p:extLst>
      <p:ext uri="{BB962C8B-B14F-4D97-AF65-F5344CB8AC3E}">
        <p14:creationId xmlns:p14="http://schemas.microsoft.com/office/powerpoint/2010/main" val="899591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4D10FC0-D94F-422B-B3E2-8ABA756C3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9BE375-F7D3-4AD7-9855-821655C942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32CCBAC-DA65-4172-B6B6-8066AFBB0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ze zákona vzniká manželství?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B2D65E3-D5F6-4CF7-80E8-E363A4376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101065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svobodným a úplným </a:t>
            </a:r>
            <a:r>
              <a:rPr lang="cs-CZ" dirty="0">
                <a:solidFill>
                  <a:schemeClr val="tx2"/>
                </a:solidFill>
              </a:rPr>
              <a:t>souhlasným projevem vůle snoubenců</a:t>
            </a:r>
            <a:r>
              <a:rPr lang="cs-CZ" dirty="0"/>
              <a:t>, že spolu vstupují do manželství</a:t>
            </a:r>
          </a:p>
          <a:p>
            <a:pPr lvl="1"/>
            <a:r>
              <a:rPr lang="cs-CZ" dirty="0"/>
              <a:t>před tím: prohlášení, že nejsou známy zákonné překážky, znají svůj zdravotní stav a zvážili majetkové poměry</a:t>
            </a:r>
          </a:p>
          <a:p>
            <a:pPr lvl="1"/>
            <a:r>
              <a:rPr lang="cs-CZ" dirty="0"/>
              <a:t>dohoda o příjmení – v rámci </a:t>
            </a:r>
            <a:r>
              <a:rPr lang="cs-CZ" dirty="0" err="1"/>
              <a:t>předoddavkového</a:t>
            </a:r>
            <a:r>
              <a:rPr lang="cs-CZ" dirty="0"/>
              <a:t> řízení, je možné napravit i dodatečně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4E8941-CB5D-404B-9F90-CB7BEBEF8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734" y="4051417"/>
            <a:ext cx="6354062" cy="111458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E7E1C48-0CB5-4DB0-BA51-AAEDDB5006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6456" y="4955174"/>
            <a:ext cx="5994943" cy="1182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53481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24AEC84-99A8-4ED8-941A-B9419DFA39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4CCDB-5353-43D7-9EC4-4203DCCD1E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805C747-DA96-4987-B633-4986C2948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a kdo?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8406E9-2886-4041-B4A4-E261DD8CC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81232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KDY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hrozí-li střet zájmů dítěte na straně jedné a jiné osoby na straně druhé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nehájí-li zákonný zástupce dostatečně zájmy dítěte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je-li toho v zájmu dítěte zapotřebí z jiného důvodu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stanoví-li tak zákon 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typicky soudní řízení (o osvojení, svěření péče do dítě atd.)</a:t>
            </a:r>
          </a:p>
          <a:p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KDO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fyzická osoba po souhlasu s převzetím funkce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OSPOD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zánik: smrt dítěte/opatrovníka; opatrovník pro řízení – ukončením/právní mocí; pokud už netrvá překážka, pro kterou byl jmenován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76488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2A64C7-AB33-4166-98A1-21AFCFC33E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D11D7D-DF10-4DBF-B037-F88E9ED6C3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FB839F-500C-4CBC-8D04-A5998A10E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Opatrovník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28E5609-48BF-436C-84F0-89B7F25B9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03976"/>
            <a:ext cx="10753200" cy="411411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kolizní </a:t>
            </a:r>
          </a:p>
          <a:p>
            <a:pPr lvl="1"/>
            <a:r>
              <a:rPr lang="cs-CZ" dirty="0"/>
              <a:t>hrozí střet zájmů</a:t>
            </a:r>
          </a:p>
          <a:p>
            <a:pPr lvl="1"/>
            <a:r>
              <a:rPr lang="cs-CZ" dirty="0"/>
              <a:t>řízení péče soudu o nezletilé, o osvojení, o určení/popření otcovství, o pozůstalosti</a:t>
            </a:r>
          </a:p>
          <a:p>
            <a:r>
              <a:rPr lang="cs-CZ" dirty="0">
                <a:solidFill>
                  <a:schemeClr val="tx2"/>
                </a:solidFill>
              </a:rPr>
              <a:t>nečinní rodiče</a:t>
            </a:r>
          </a:p>
          <a:p>
            <a:pPr lvl="1"/>
            <a:r>
              <a:rPr lang="cs-CZ" dirty="0"/>
              <a:t>řada důvodů, nevyřizují například školní záležitosti (nezájem, neznalost), dlouhodobá nemoc </a:t>
            </a:r>
          </a:p>
          <a:p>
            <a:r>
              <a:rPr lang="cs-CZ" dirty="0">
                <a:solidFill>
                  <a:schemeClr val="tx2"/>
                </a:solidFill>
              </a:rPr>
              <a:t>tam, kde je omezena rodičovská odpovědnost</a:t>
            </a:r>
          </a:p>
          <a:p>
            <a:pPr lvl="1"/>
            <a:r>
              <a:rPr lang="cs-CZ" dirty="0"/>
              <a:t>soud stanoví rozsah práv a povinností</a:t>
            </a:r>
          </a:p>
          <a:p>
            <a:r>
              <a:rPr lang="cs-CZ" dirty="0">
                <a:solidFill>
                  <a:schemeClr val="tx2"/>
                </a:solidFill>
              </a:rPr>
              <a:t>pro správu jmění dítěte</a:t>
            </a:r>
          </a:p>
          <a:p>
            <a:pPr lvl="1"/>
            <a:r>
              <a:rPr lang="cs-CZ" dirty="0"/>
              <a:t>soud stanoví rozsah jmění, které opatrovník bude spravovat + způsob spravování</a:t>
            </a:r>
          </a:p>
          <a:p>
            <a:r>
              <a:rPr lang="cs-CZ" dirty="0">
                <a:solidFill>
                  <a:schemeClr val="tx2"/>
                </a:solidFill>
              </a:rPr>
              <a:t>další případy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402754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0F488F0-C526-495A-86C8-745EBF141B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B12DCE-04DD-477C-9192-44D266DF14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263B57DE-E883-4769-B341-522A3E8D8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Svěření dítěte do péče jiné osoby</a:t>
            </a:r>
          </a:p>
        </p:txBody>
      </p:sp>
    </p:spTree>
    <p:extLst>
      <p:ext uri="{BB962C8B-B14F-4D97-AF65-F5344CB8AC3E}">
        <p14:creationId xmlns:p14="http://schemas.microsoft.com/office/powerpoint/2010/main" val="141069125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89CEDEE-DC45-4FDB-9974-00AF7C0A26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4D248D-B038-409A-B840-8055D9FF87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4862E-6E27-4349-A008-03E9893DE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Svěřenectví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15C07B2-FB04-4120-AA0C-871FC10F8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283410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jedna z forem </a:t>
            </a:r>
            <a:r>
              <a:rPr lang="cs-CZ" dirty="0">
                <a:solidFill>
                  <a:schemeClr val="tx2"/>
                </a:solidFill>
              </a:rPr>
              <a:t>náhradní rodinné péče </a:t>
            </a:r>
            <a:r>
              <a:rPr lang="cs-CZ" dirty="0"/>
              <a:t>(2 – pěstounská péče, 3 – poručenství)</a:t>
            </a:r>
          </a:p>
          <a:p>
            <a:r>
              <a:rPr lang="cs-CZ" dirty="0"/>
              <a:t>dočasná péče</a:t>
            </a:r>
          </a:p>
          <a:p>
            <a:r>
              <a:rPr lang="cs-CZ" dirty="0"/>
              <a:t>rodiče nemohou o dítě pečovat, ale mají rodičovskou odpovědnost; nebo nelze svěřit rodičům při rozhodování o rozvodu; poručník nemůže pečovat (nemusí)</a:t>
            </a:r>
          </a:p>
          <a:p>
            <a:r>
              <a:rPr lang="cs-CZ" dirty="0"/>
              <a:t>soud péče o nezletilé rozhoduje</a:t>
            </a:r>
          </a:p>
        </p:txBody>
      </p:sp>
    </p:spTree>
    <p:extLst>
      <p:ext uri="{BB962C8B-B14F-4D97-AF65-F5344CB8AC3E}">
        <p14:creationId xmlns:p14="http://schemas.microsoft.com/office/powerpoint/2010/main" val="42674167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6C66810-C5A6-479F-80D2-2B43E75448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634DBF-E03C-445C-8091-3326BB6BB0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68C74A-8C82-4C81-B12B-9723575B4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Svěřenectví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F2A860D-BA6F-40F6-852F-6DA3AC80438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pečující osoba </a:t>
            </a:r>
            <a:r>
              <a:rPr lang="cs-CZ" dirty="0"/>
              <a:t>– osoba příbuzná či dítěti blízká (pokud je to v zájmu dítěte), záruka řádné výchovy péče</a:t>
            </a:r>
          </a:p>
          <a:p>
            <a:r>
              <a:rPr lang="cs-CZ" dirty="0"/>
              <a:t>povinnosti a práva vymezuje soud (opět může mít vliv na povinnosti a práva související se školou – péče, zastupování), jinak péče, zástup v běžných záležitostech</a:t>
            </a:r>
          </a:p>
          <a:p>
            <a:r>
              <a:rPr lang="cs-CZ" dirty="0">
                <a:solidFill>
                  <a:schemeClr val="tx2"/>
                </a:solidFill>
              </a:rPr>
              <a:t>rodiče</a:t>
            </a:r>
            <a:r>
              <a:rPr lang="cs-CZ" dirty="0"/>
              <a:t> – nosí a vykonávají rodičovskou odpovědnost </a:t>
            </a:r>
            <a:r>
              <a:rPr lang="cs-CZ" i="1" dirty="0"/>
              <a:t>právně</a:t>
            </a:r>
            <a:r>
              <a:rPr lang="cs-CZ" dirty="0"/>
              <a:t>, ale </a:t>
            </a:r>
            <a:r>
              <a:rPr lang="cs-CZ" i="1" dirty="0"/>
              <a:t>fakticky omezeno</a:t>
            </a:r>
            <a:r>
              <a:rPr lang="cs-CZ" dirty="0"/>
              <a:t> – př. dlouhodobě nemocní; mají právo na styk s dítětem a platí výživné k rukám pečující osoby</a:t>
            </a:r>
          </a:p>
          <a:p>
            <a:r>
              <a:rPr lang="cs-CZ" dirty="0">
                <a:solidFill>
                  <a:schemeClr val="tx2"/>
                </a:solidFill>
              </a:rPr>
              <a:t>zánik</a:t>
            </a:r>
            <a:r>
              <a:rPr lang="cs-CZ" dirty="0"/>
              <a:t> – dítě 18 let (plně svéprávné), smrt, rozhodnutí soudu</a:t>
            </a:r>
          </a:p>
        </p:txBody>
      </p:sp>
    </p:spTree>
    <p:extLst>
      <p:ext uri="{BB962C8B-B14F-4D97-AF65-F5344CB8AC3E}">
        <p14:creationId xmlns:p14="http://schemas.microsoft.com/office/powerpoint/2010/main" val="337695807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3848941-4E0E-4A15-B394-DB92D530BC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EE9064-91AF-4B2F-8221-236F030A22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75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676582A9-A495-4DEC-860C-9BA3BC6FA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843210"/>
            <a:ext cx="11361600" cy="1171580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Pěstounská péče</a:t>
            </a:r>
          </a:p>
        </p:txBody>
      </p:sp>
    </p:spTree>
    <p:extLst>
      <p:ext uri="{BB962C8B-B14F-4D97-AF65-F5344CB8AC3E}">
        <p14:creationId xmlns:p14="http://schemas.microsoft.com/office/powerpoint/2010/main" val="54449332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99DF650-5F11-434F-BD59-46B75C9FDC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592130-1893-4EF4-A919-154D40BB9B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99AC8B8-5139-4951-BD42-C01785D65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Pěstounství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420E512-181F-44B7-8DA2-A6E096C0E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21672"/>
            <a:ext cx="10753200" cy="495832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§ 958 až 970 občanského zákoníku</a:t>
            </a:r>
          </a:p>
          <a:p>
            <a:r>
              <a:rPr lang="cs-CZ" sz="2400" dirty="0">
                <a:solidFill>
                  <a:schemeClr val="tx2"/>
                </a:solidFill>
              </a:rPr>
              <a:t>dočasná péče </a:t>
            </a:r>
            <a:r>
              <a:rPr lang="cs-CZ" sz="2400" dirty="0"/>
              <a:t>(ale krátko/středně/dlouhodobá)</a:t>
            </a:r>
          </a:p>
          <a:p>
            <a:r>
              <a:rPr lang="cs-CZ" sz="2400" dirty="0"/>
              <a:t>nemůže-li o dítě osobně pečovat žádný z rodičů ani poručník, může soud svěřit dítě do osobní péče pěstounovi</a:t>
            </a:r>
          </a:p>
          <a:p>
            <a:r>
              <a:rPr lang="cs-CZ" sz="2400" dirty="0"/>
              <a:t>příbuzná či blízká osoba (zájem dítěte), pokud ne, tak cizí (evidence u obce s rozšířenou působností, zprostředkování – krajský úřad); záruka řádné péče</a:t>
            </a:r>
          </a:p>
          <a:p>
            <a:r>
              <a:rPr lang="cs-CZ" sz="2400" dirty="0"/>
              <a:t>manželé společně (ale ne </a:t>
            </a:r>
            <a:r>
              <a:rPr lang="cs-CZ" sz="2400" dirty="0" err="1"/>
              <a:t>reg</a:t>
            </a:r>
            <a:r>
              <a:rPr lang="cs-CZ" sz="2400" dirty="0"/>
              <a:t>. partneři – jeden z nich ano)</a:t>
            </a:r>
          </a:p>
          <a:p>
            <a:r>
              <a:rPr lang="cs-CZ" sz="2400" dirty="0"/>
              <a:t>soud péče o nezletilé rozhoduje</a:t>
            </a:r>
          </a:p>
          <a:p>
            <a:r>
              <a:rPr lang="cs-CZ" sz="2400" dirty="0"/>
              <a:t>může být předpěstounská péče</a:t>
            </a:r>
          </a:p>
          <a:p>
            <a:r>
              <a:rPr lang="cs-CZ" sz="2400" dirty="0"/>
              <a:t>uzavírá se </a:t>
            </a:r>
            <a:r>
              <a:rPr lang="cs-CZ" sz="2400" dirty="0">
                <a:solidFill>
                  <a:schemeClr val="tx2"/>
                </a:solidFill>
              </a:rPr>
              <a:t>dohoda</a:t>
            </a:r>
            <a:r>
              <a:rPr lang="cs-CZ" sz="2400" dirty="0"/>
              <a:t> mezi pěstounem a obecním úřadem s rozšířenou působností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063194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FB3B301-4B88-4157-B82A-C4DB603AA9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AA1A4E-4E08-4CF1-9F88-FD691E7D52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EF6051-C075-4657-90A1-500E6EB06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Pěstounství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20A653-60F7-4FFB-8421-9DFED4723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pěstoun </a:t>
            </a:r>
            <a:r>
              <a:rPr lang="cs-CZ" sz="2400" dirty="0"/>
              <a:t>– osobní péče, přiměřený výkon práv a povinností rodičů, rozhoduje o běžných záležitostech dítěte (zastupuje, spravuje jmění), informuje rodiče o podstatných záležitostech, udržuje sounáležitost dítěte s rodiči a dalšími příbuznými (styk, rozvíjení rodinného pouta); má nárok na dávky</a:t>
            </a:r>
          </a:p>
          <a:p>
            <a:r>
              <a:rPr lang="cs-CZ" sz="2400" dirty="0">
                <a:solidFill>
                  <a:schemeClr val="tx2"/>
                </a:solidFill>
              </a:rPr>
              <a:t>rodiče</a:t>
            </a:r>
            <a:r>
              <a:rPr lang="cs-CZ" sz="2400" dirty="0"/>
              <a:t> – mohou chtít dítě zpět do péče, právo na styk s dítětem, vyživovací povinnost, podstatné záležitosti dítěte (pokud spor, lze podat návrh k soudu) </a:t>
            </a:r>
          </a:p>
          <a:p>
            <a:r>
              <a:rPr lang="cs-CZ" sz="2400" dirty="0">
                <a:solidFill>
                  <a:schemeClr val="tx2"/>
                </a:solidFill>
              </a:rPr>
              <a:t>dítě </a:t>
            </a:r>
            <a:r>
              <a:rPr lang="cs-CZ" sz="2400" dirty="0"/>
              <a:t>– podílí se na domácnosti, může si volit např. školu, povolání (pokud spor – návrh k soudu)</a:t>
            </a:r>
          </a:p>
          <a:p>
            <a:r>
              <a:rPr lang="cs-CZ" sz="2400" dirty="0">
                <a:solidFill>
                  <a:schemeClr val="tx2"/>
                </a:solidFill>
              </a:rPr>
              <a:t>zánik</a:t>
            </a:r>
            <a:r>
              <a:rPr lang="cs-CZ" sz="2400" dirty="0"/>
              <a:t> – obdobně, jako jsme už viděli (smrt osoby, zletilost/plná svéprávnost, rozhodnutí soudu, rozvod pěstounů, pěstují-li společně)</a:t>
            </a:r>
          </a:p>
        </p:txBody>
      </p:sp>
    </p:spTree>
    <p:extLst>
      <p:ext uri="{BB962C8B-B14F-4D97-AF65-F5344CB8AC3E}">
        <p14:creationId xmlns:p14="http://schemas.microsoft.com/office/powerpoint/2010/main" val="190948882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E78A11F-9F4B-4A3E-96B2-C4B11EE23E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5653E9-924E-4737-AFF7-48F086FF51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78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548144A1-B184-4359-91A2-A66CBCC76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Ústavní výchova</a:t>
            </a:r>
          </a:p>
        </p:txBody>
      </p:sp>
    </p:spTree>
    <p:extLst>
      <p:ext uri="{BB962C8B-B14F-4D97-AF65-F5344CB8AC3E}">
        <p14:creationId xmlns:p14="http://schemas.microsoft.com/office/powerpoint/2010/main" val="204142183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A8382FA-1F8E-4ADC-86DE-4F299ACD58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DB2B3C-F4D9-4484-B450-36B69A3C59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1D7604-4C30-433E-98F6-8A35D3C00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Ústavní výchova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6356848-584F-4515-8818-C40EFAC13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02002"/>
            <a:ext cx="10753200" cy="453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§ 971 až 975 občanského zákoníku</a:t>
            </a:r>
          </a:p>
          <a:p>
            <a:r>
              <a:rPr lang="cs-CZ" sz="2400" dirty="0">
                <a:solidFill>
                  <a:schemeClr val="tx2"/>
                </a:solidFill>
              </a:rPr>
              <a:t>dočasné </a:t>
            </a:r>
            <a:r>
              <a:rPr lang="cs-CZ" sz="2400" dirty="0"/>
              <a:t>opatření, kdy je dítě odejmuto z rodiny na základě </a:t>
            </a:r>
            <a:r>
              <a:rPr lang="cs-CZ" sz="2400" dirty="0">
                <a:solidFill>
                  <a:schemeClr val="tx2"/>
                </a:solidFill>
              </a:rPr>
              <a:t>soudního rozhodnutí</a:t>
            </a:r>
          </a:p>
          <a:p>
            <a:r>
              <a:rPr lang="cs-CZ" sz="2400" dirty="0"/>
              <a:t>„ultima ratio“ – </a:t>
            </a:r>
            <a:r>
              <a:rPr lang="cs-CZ" sz="2400" dirty="0">
                <a:solidFill>
                  <a:schemeClr val="tx2"/>
                </a:solidFill>
              </a:rPr>
              <a:t>pokud nelze využít žádný mírnější prostředek</a:t>
            </a:r>
          </a:p>
          <a:p>
            <a:r>
              <a:rPr lang="cs-CZ" sz="2400" dirty="0"/>
              <a:t>max. na 3 roky, lze prodloužit opakovaně vždy o max. 3 roky po přezkumu – soud péče o nezletilé</a:t>
            </a:r>
          </a:p>
          <a:p>
            <a:r>
              <a:rPr lang="cs-CZ" sz="2400" dirty="0"/>
              <a:t>tam, kde je vážně ohrožena/narušena výchova dítěte (tělesný, rozumový, duševní stav, řádný vývoj) – rozpor se zájmem dítěte</a:t>
            </a:r>
          </a:p>
          <a:p>
            <a:r>
              <a:rPr lang="cs-CZ" sz="2400" dirty="0"/>
              <a:t>tam, kde z vážných důvodů nemohou rodiče výchovu zabezpečit</a:t>
            </a:r>
          </a:p>
          <a:p>
            <a:r>
              <a:rPr lang="cs-CZ" sz="2400" dirty="0"/>
              <a:t>jen </a:t>
            </a:r>
            <a:r>
              <a:rPr lang="cs-CZ" sz="2400" dirty="0">
                <a:solidFill>
                  <a:schemeClr val="tx2"/>
                </a:solidFill>
              </a:rPr>
              <a:t>nedostatečné bytové či majetkové poměry </a:t>
            </a:r>
            <a:r>
              <a:rPr lang="cs-CZ" sz="2400" dirty="0"/>
              <a:t>nejsou důvodem samy o sobě</a:t>
            </a:r>
          </a:p>
        </p:txBody>
      </p:sp>
    </p:spTree>
    <p:extLst>
      <p:ext uri="{BB962C8B-B14F-4D97-AF65-F5344CB8AC3E}">
        <p14:creationId xmlns:p14="http://schemas.microsoft.com/office/powerpoint/2010/main" val="2241002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F1C1CA5-151D-4AD4-9DF5-2309BD0051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5CE4AE-FE6C-4E02-9733-38D72FDA79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661EA6-8AE3-4265-B9AA-0894B4BFF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2450B52-D83F-4B33-ACE0-B47A00724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84613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občanský sňatek</a:t>
            </a:r>
          </a:p>
          <a:p>
            <a:pPr lvl="1"/>
            <a:r>
              <a:rPr lang="cs-CZ" dirty="0"/>
              <a:t>oddávající osoba: starosta, místostarosta, pověřený člen zastupitelstva obce</a:t>
            </a:r>
          </a:p>
          <a:p>
            <a:pPr lvl="1"/>
            <a:r>
              <a:rPr lang="cs-CZ" dirty="0"/>
              <a:t>přítomnost matrikáře povinná</a:t>
            </a:r>
          </a:p>
          <a:p>
            <a:pPr lvl="1"/>
            <a:r>
              <a:rPr lang="cs-CZ" dirty="0"/>
              <a:t>prakticky kdekoliv (kterékoliv vhodné místo)</a:t>
            </a:r>
          </a:p>
          <a:p>
            <a:r>
              <a:rPr lang="cs-CZ" dirty="0">
                <a:solidFill>
                  <a:schemeClr val="tx2"/>
                </a:solidFill>
              </a:rPr>
              <a:t>církevní sňatek</a:t>
            </a:r>
          </a:p>
          <a:p>
            <a:pPr lvl="1"/>
            <a:r>
              <a:rPr lang="cs-CZ" dirty="0"/>
              <a:t>osoba pověřená oprávněnou církví – dle zákona o církvích a náboženských společnostech</a:t>
            </a:r>
          </a:p>
          <a:p>
            <a:pPr lvl="1"/>
            <a:r>
              <a:rPr lang="cs-CZ" dirty="0"/>
              <a:t>místo dle přepisů církve</a:t>
            </a:r>
          </a:p>
          <a:p>
            <a:pPr lvl="1"/>
            <a:r>
              <a:rPr lang="cs-CZ" dirty="0"/>
              <a:t>zajímavost: církevní sňatek je upraven v § 666 občanského zákoníku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BFEBF6-8DA2-4D8F-BB1D-F66EB8F3A3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95" y="4754329"/>
            <a:ext cx="8059275" cy="1257475"/>
          </a:xfrm>
          <a:prstGeom prst="rect">
            <a:avLst/>
          </a:prstGeom>
        </p:spPr>
      </p:pic>
      <p:pic>
        <p:nvPicPr>
          <p:cNvPr id="1026" name="Picture 2" descr="Bojíte se čísla 666? Asi zbytečně. Ten ďábel míval jméno a vy ho znáte |  popelky">
            <a:extLst>
              <a:ext uri="{FF2B5EF4-FFF2-40B4-BE49-F238E27FC236}">
                <a16:creationId xmlns:a16="http://schemas.microsoft.com/office/drawing/2014/main" id="{85060824-0D61-4A00-975F-2B5C7EC9D7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8370" y="4808775"/>
            <a:ext cx="3219450" cy="141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639266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79120A3-24E7-4A5B-8A51-59FB4C1334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4D28B5-8581-4259-A208-27046F4449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F86C042-0269-4904-8315-6C89506E5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Ústavní výchova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240124-9324-4178-B88A-ACA391854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KDE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/>
              <a:t>dětské zdravotnické obory (0-3 roky)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/>
              <a:t>školská zařízení (3-18/19 let) – diagnostický ústav, dětský domov, výchovný ústav – z důležitých důvodů může soud prodloužit o rok po dosažení zletilosti (§ 974)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/>
              <a:t>zařízení sociálních služeb (př. tělesně/mentálně postižené děti)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/>
              <a:t>zařízení pro děti vyžadující okamžitou pomoc – max. na 6 měsíců</a:t>
            </a:r>
          </a:p>
          <a:p>
            <a:pPr lvl="1"/>
            <a:r>
              <a:rPr lang="cs-CZ" dirty="0"/>
              <a:t>soud označuje v rozhodnutí (zájem dítěte, vyjádření OSPOD) + tak, aby byl co nejblíže rodičům/osobám blízkým + stanoví výši výživného rodičům</a:t>
            </a:r>
          </a:p>
          <a:p>
            <a:r>
              <a:rPr lang="cs-CZ" dirty="0">
                <a:solidFill>
                  <a:schemeClr val="tx2"/>
                </a:solidFill>
              </a:rPr>
              <a:t>ZÁNIK</a:t>
            </a:r>
          </a:p>
          <a:p>
            <a:pPr lvl="1"/>
            <a:r>
              <a:rPr lang="cs-CZ" dirty="0"/>
              <a:t>pominou-li důvody ustavení – neprodleně soud zruší</a:t>
            </a:r>
          </a:p>
          <a:p>
            <a:pPr lvl="1"/>
            <a:r>
              <a:rPr lang="cs-CZ" dirty="0"/>
              <a:t>zletilost/plná svéprávnost</a:t>
            </a:r>
          </a:p>
          <a:p>
            <a:pPr lvl="1"/>
            <a:r>
              <a:rPr lang="cs-CZ" dirty="0"/>
              <a:t>osvojením či jiná péče – svěřenectví, poručenství, pěstounská péče – přezkum každého půl roku, zda k tomuto nelze přistoupit</a:t>
            </a:r>
          </a:p>
        </p:txBody>
      </p:sp>
    </p:spTree>
    <p:extLst>
      <p:ext uri="{BB962C8B-B14F-4D97-AF65-F5344CB8AC3E}">
        <p14:creationId xmlns:p14="http://schemas.microsoft.com/office/powerpoint/2010/main" val="233915379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CC4F6A2-E811-8940-0696-E6493E70E8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F77B03-1A62-D96D-311E-2E54517297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81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81060161-784F-82F7-CDB7-2D46ACB51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011712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C1A7024-9D11-422D-8AA9-6720965AC2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E6684A-D07B-46E2-8988-625DDCE04E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308AD36-0ACD-4D64-9F78-5F8378D40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Zajímavosti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75B1F7E-B1EE-4CB1-AB05-AE0430F61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252531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cs-CZ" dirty="0"/>
              <a:t>Uzavření manželství v </a:t>
            </a:r>
            <a:r>
              <a:rPr lang="cs-CZ" dirty="0">
                <a:solidFill>
                  <a:srgbClr val="C00000"/>
                </a:solidFill>
              </a:rPr>
              <a:t>zastoupení</a:t>
            </a:r>
            <a:r>
              <a:rPr lang="cs-CZ" dirty="0"/>
              <a:t>? ANO</a:t>
            </a:r>
          </a:p>
          <a:p>
            <a:pPr lvl="1"/>
            <a:r>
              <a:rPr lang="cs-CZ" dirty="0"/>
              <a:t>plná moc, ale nenárokové</a:t>
            </a:r>
          </a:p>
          <a:p>
            <a:r>
              <a:rPr lang="cs-CZ" dirty="0"/>
              <a:t>Uzavření manželství v </a:t>
            </a:r>
            <a:r>
              <a:rPr lang="cs-CZ" dirty="0">
                <a:solidFill>
                  <a:srgbClr val="C00000"/>
                </a:solidFill>
              </a:rPr>
              <a:t>zahraničí</a:t>
            </a:r>
            <a:r>
              <a:rPr lang="cs-CZ" dirty="0"/>
              <a:t>? ANO</a:t>
            </a:r>
          </a:p>
          <a:p>
            <a:pPr lvl="1"/>
            <a:r>
              <a:rPr lang="cs-CZ" dirty="0"/>
              <a:t>Uznání: zvláštní matrika Brno-střed</a:t>
            </a:r>
          </a:p>
          <a:p>
            <a:r>
              <a:rPr lang="cs-CZ" dirty="0"/>
              <a:t>Uzavření v </a:t>
            </a:r>
            <a:r>
              <a:rPr lang="cs-CZ" dirty="0">
                <a:solidFill>
                  <a:srgbClr val="C00000"/>
                </a:solidFill>
              </a:rPr>
              <a:t>přímém ohrožení života</a:t>
            </a:r>
            <a:r>
              <a:rPr lang="cs-CZ" dirty="0"/>
              <a:t>? ANO</a:t>
            </a:r>
          </a:p>
          <a:p>
            <a:pPr lvl="1"/>
            <a:r>
              <a:rPr lang="cs-CZ" dirty="0"/>
              <a:t>v ČR: kterýkoliv organ veřejné moci (či organ oprávněné církve u církevního sňatku)</a:t>
            </a:r>
          </a:p>
          <a:p>
            <a:pPr lvl="1"/>
            <a:r>
              <a:rPr lang="cs-CZ" dirty="0"/>
              <a:t>v zahraničí: velitel lodi či letadla plující/letící pod vlajkou ČR, velitel vojenské jednotky v zahraničí</a:t>
            </a:r>
          </a:p>
        </p:txBody>
      </p:sp>
    </p:spTree>
    <p:extLst>
      <p:ext uri="{BB962C8B-B14F-4D97-AF65-F5344CB8AC3E}">
        <p14:creationId xmlns:p14="http://schemas.microsoft.com/office/powerpoint/2010/main" val="328766232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0</TotalTime>
  <Words>6165</Words>
  <Application>Microsoft Office PowerPoint</Application>
  <PresentationFormat>Widescreen</PresentationFormat>
  <Paragraphs>717</Paragraphs>
  <Slides>81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81</vt:i4>
      </vt:variant>
    </vt:vector>
  </HeadingPairs>
  <TitlesOfParts>
    <vt:vector size="85" baseType="lpstr">
      <vt:lpstr>Arial</vt:lpstr>
      <vt:lpstr>Tahoma</vt:lpstr>
      <vt:lpstr>Wingdings</vt:lpstr>
      <vt:lpstr>Prezentace_MU_CZ</vt:lpstr>
      <vt:lpstr>Rodinné právo – základy </vt:lpstr>
      <vt:lpstr>Právní úprava</vt:lpstr>
      <vt:lpstr>Vztahy mezi manžely</vt:lpstr>
      <vt:lpstr>Manželství</vt:lpstr>
      <vt:lpstr>Zákonné překážky</vt:lpstr>
      <vt:lpstr>Zákonné překážky</vt:lpstr>
      <vt:lpstr>Kdy ze zákona vzniká manželství?</vt:lpstr>
      <vt:lpstr>Formy</vt:lpstr>
      <vt:lpstr>Zajímavosti</vt:lpstr>
      <vt:lpstr>Vzájemná práva a povinnosti</vt:lpstr>
      <vt:lpstr>Společné jmění manželů </vt:lpstr>
      <vt:lpstr>Zákonný režim</vt:lpstr>
      <vt:lpstr>Co nespadá do SJM – výjimky </vt:lpstr>
      <vt:lpstr>Smluvený režim</vt:lpstr>
      <vt:lpstr>Režim založený rozhodnutím soudu</vt:lpstr>
      <vt:lpstr>Vypořádání SJM</vt:lpstr>
      <vt:lpstr>Vyživovací povinnost mezi manžely</vt:lpstr>
      <vt:lpstr>Zánik manželství</vt:lpstr>
      <vt:lpstr>Zrušení manželství rozvodem</vt:lpstr>
      <vt:lpstr>Rozvod </vt:lpstr>
      <vt:lpstr>Pamatuj</vt:lpstr>
      <vt:lpstr>Soud nemusí manželství rozvést</vt:lpstr>
      <vt:lpstr>Důsledky rozvodu</vt:lpstr>
      <vt:lpstr>Vztahy mezi rodiči/jinými osobami a dětmi</vt:lpstr>
      <vt:lpstr>Mateřství</vt:lpstr>
      <vt:lpstr>Otcovství </vt:lpstr>
      <vt:lpstr>1. domněnka otcovství </vt:lpstr>
      <vt:lpstr>2. domněnka otcovství </vt:lpstr>
      <vt:lpstr>3. domněnka otcovství</vt:lpstr>
      <vt:lpstr>Příklad</vt:lpstr>
      <vt:lpstr>Práva a povinnosti</vt:lpstr>
      <vt:lpstr>Příklady na úvod</vt:lpstr>
      <vt:lpstr>Práva a povinnosti </vt:lpstr>
      <vt:lpstr>Rodičovská odpovědnost</vt:lpstr>
      <vt:lpstr>PowerPoint Presentation</vt:lpstr>
      <vt:lpstr>Dítě – tzv. participační práva dítěte</vt:lpstr>
      <vt:lpstr>Rozvod rodičů</vt:lpstr>
      <vt:lpstr>Rozvod rodičů</vt:lpstr>
      <vt:lpstr>Vyživovací povinnost k dětem</vt:lpstr>
      <vt:lpstr>Povinnost dětí</vt:lpstr>
      <vt:lpstr>Vyživovací povinnost</vt:lpstr>
      <vt:lpstr>Osvojení </vt:lpstr>
      <vt:lpstr>Osvojení nezletilého nesvéprávného </vt:lpstr>
      <vt:lpstr>Osvojení nezletilého nesvéprávného</vt:lpstr>
      <vt:lpstr>Co je potřeba</vt:lpstr>
      <vt:lpstr>Dokončení osvojení </vt:lpstr>
      <vt:lpstr>K zamyšlení</vt:lpstr>
      <vt:lpstr>Sociálně-právní ochrana dětí. OSPOD.</vt:lpstr>
      <vt:lpstr>Ochrana dítěte</vt:lpstr>
      <vt:lpstr>Kdo koho upozorňuje?</vt:lpstr>
      <vt:lpstr>OSPOD</vt:lpstr>
      <vt:lpstr>SPOD se zaměřuje na:</vt:lpstr>
      <vt:lpstr>Opatření sociálně-právní ochrany</vt:lpstr>
      <vt:lpstr>§ 10/4 zákona o SPOD</vt:lpstr>
      <vt:lpstr>Opatření sociálně-právní ochrany II</vt:lpstr>
      <vt:lpstr>Opatření sociálně-právní ochrany III</vt:lpstr>
      <vt:lpstr>Opatření sociálně-právní ochrany IV</vt:lpstr>
      <vt:lpstr>Opatření sociálně-právní ochrany V</vt:lpstr>
      <vt:lpstr>Ochranná opatření</vt:lpstr>
      <vt:lpstr>Školy a školská zařízení</vt:lpstr>
      <vt:lpstr>Poručenství</vt:lpstr>
      <vt:lpstr>Poručenství </vt:lpstr>
      <vt:lpstr>Kdy?</vt:lpstr>
      <vt:lpstr>Kdo?</vt:lpstr>
      <vt:lpstr>Poručník ale není rodič</vt:lpstr>
      <vt:lpstr>Zánik</vt:lpstr>
      <vt:lpstr>Který soud?</vt:lpstr>
      <vt:lpstr>Opatrovnictví</vt:lpstr>
      <vt:lpstr>Opatrovnictví</vt:lpstr>
      <vt:lpstr>Kdy a kdo?</vt:lpstr>
      <vt:lpstr>Opatrovník</vt:lpstr>
      <vt:lpstr>Svěření dítěte do péče jiné osoby</vt:lpstr>
      <vt:lpstr>Svěřenectví</vt:lpstr>
      <vt:lpstr>Svěřenectví</vt:lpstr>
      <vt:lpstr>Pěstounská péče</vt:lpstr>
      <vt:lpstr>Pěstounství</vt:lpstr>
      <vt:lpstr>Pěstounství</vt:lpstr>
      <vt:lpstr>Ústavní výchova</vt:lpstr>
      <vt:lpstr>Ústavní výchova</vt:lpstr>
      <vt:lpstr>Ústavní výchova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Radovan Malachta</dc:creator>
  <cp:lastModifiedBy>Radovan Malachta</cp:lastModifiedBy>
  <cp:revision>179</cp:revision>
  <cp:lastPrinted>1601-01-01T00:00:00Z</cp:lastPrinted>
  <dcterms:created xsi:type="dcterms:W3CDTF">2022-09-19T06:49:37Z</dcterms:created>
  <dcterms:modified xsi:type="dcterms:W3CDTF">2022-12-03T14:07:41Z</dcterms:modified>
</cp:coreProperties>
</file>