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1" r:id="rId9"/>
    <p:sldId id="281" r:id="rId10"/>
    <p:sldId id="298" r:id="rId11"/>
    <p:sldId id="263" r:id="rId12"/>
    <p:sldId id="276" r:id="rId13"/>
    <p:sldId id="268" r:id="rId14"/>
    <p:sldId id="269" r:id="rId15"/>
    <p:sldId id="270" r:id="rId16"/>
    <p:sldId id="272" r:id="rId17"/>
    <p:sldId id="273" r:id="rId18"/>
    <p:sldId id="274" r:id="rId19"/>
    <p:sldId id="271" r:id="rId20"/>
    <p:sldId id="264" r:id="rId21"/>
    <p:sldId id="265" r:id="rId22"/>
    <p:sldId id="266" r:id="rId23"/>
    <p:sldId id="278" r:id="rId24"/>
    <p:sldId id="279" r:id="rId25"/>
    <p:sldId id="267" r:id="rId26"/>
    <p:sldId id="260" r:id="rId27"/>
    <p:sldId id="277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dcbarroco.wordpress.com/2013/08/26/erich-fromm-on-lov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CA1971B-4996-4EBE-8D6D-EC189ED2E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66BC19D-345B-44F1-9C83-BF33E813E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26EA66BE-BD48-45B8-BA7F-97F314939D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6647CFBB-2ACC-4077-A13D-1F2E0599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107EF9EE-3F33-4539-8177-D71E72F5E8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405E2397-F650-4C1C-B578-97FD6F393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42FE7DA1-B811-43C7-8E50-7B2DF23E6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B7616D0D-5794-485D-A9BE-5D92D7FD45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1D6E3048-78E5-408A-ABD8-9966C2C326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9CAAB673-869C-4A2D-835F-616193D02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92BB43A7-0A0F-44A7-869D-4DA8D6CC9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A0BB11D3-367D-410D-9269-BA113F3AF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290A697D-F22F-4C47-8B13-33D2CB9595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9C2DA68E-F04C-4BB8-80F9-F7BC04F9EF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4F6292C3-C924-4ADD-904C-2F58F2B488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A28BC4B6-8A2F-462B-904D-79A947AB69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7B8BFE53-E98F-4BCC-89B9-3E5AAC5C3A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0CCE652E-3498-4620-B8BE-125B957D7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DA5F56C4-1481-46BB-8BAD-A47481B3A4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13CD2C1A-95F0-40C9-A228-F1F953461F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C871B232-022C-40CA-B007-73D67288E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A081363-AC35-4BF9-8B41-8CF7992CDB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7084" y="1186483"/>
            <a:ext cx="5941686" cy="4477933"/>
            <a:chOff x="807084" y="1186483"/>
            <a:chExt cx="5941686" cy="4477933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FDA8BE6-2642-4704-AFE6-AC6E189506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780" y="1186483"/>
              <a:ext cx="5940295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Isosceles Triangle 39">
              <a:extLst>
                <a:ext uri="{FF2B5EF4-FFF2-40B4-BE49-F238E27FC236}">
                  <a16:creationId xmlns:a16="http://schemas.microsoft.com/office/drawing/2014/main" id="{ACEA5406-96E6-4D89-9116-BD47C4461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3574311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7BD49ABA-C707-47AE-A63B-183E861F9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5941686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CB050118-5902-40AC-8C96-A46853ABB6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414" y="2075504"/>
            <a:ext cx="5769989" cy="1748729"/>
          </a:xfrm>
        </p:spPr>
        <p:txBody>
          <a:bodyPr>
            <a:normAutofit/>
          </a:bodyPr>
          <a:lstStyle/>
          <a:p>
            <a:r>
              <a:rPr lang="sk-SK" sz="4200" err="1"/>
              <a:t>Erich</a:t>
            </a:r>
            <a:r>
              <a:rPr lang="sk-SK" sz="4200"/>
              <a:t> </a:t>
            </a:r>
            <a:r>
              <a:rPr lang="sk-SK" sz="4200" err="1"/>
              <a:t>Fromm</a:t>
            </a:r>
            <a:r>
              <a:rPr lang="sk-SK" sz="4200"/>
              <a:t> (1900-1980)</a:t>
            </a:r>
            <a:br>
              <a:rPr lang="sk-SK" sz="4200"/>
            </a:br>
            <a:r>
              <a:rPr lang="sk-SK" sz="4200"/>
              <a:t>Humanistická etika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B3862A-809A-4BCC-B03A-AF06D3333E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5416" y="3906266"/>
            <a:ext cx="5769988" cy="1322587"/>
          </a:xfrm>
        </p:spPr>
        <p:txBody>
          <a:bodyPr>
            <a:normAutofit/>
          </a:bodyPr>
          <a:lstStyle/>
          <a:p>
            <a:endParaRPr lang="sk-SK"/>
          </a:p>
        </p:txBody>
      </p:sp>
      <p:pic>
        <p:nvPicPr>
          <p:cNvPr id="5" name="Obrázok 4" descr="Obrázok, na ktorom je text, kniha&#10;&#10;Automaticky generovaný popis">
            <a:extLst>
              <a:ext uri="{FF2B5EF4-FFF2-40B4-BE49-F238E27FC236}">
                <a16:creationId xmlns:a16="http://schemas.microsoft.com/office/drawing/2014/main" id="{0AB09AFB-7E0B-4F3B-BA07-F4FDF46CBF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70" r="3668"/>
          <a:stretch/>
        </p:blipFill>
        <p:spPr>
          <a:xfrm>
            <a:off x="7557328" y="227"/>
            <a:ext cx="4634671" cy="6858000"/>
          </a:xfrm>
          <a:prstGeom prst="rect">
            <a:avLst/>
          </a:prstGeom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768102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7D64F6-9A18-475C-BA1B-C3CE5AC7F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Učení je mučení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556DA78-4852-4BB8-BB05-B096424DD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Modus mít ve škole: memorování, vlastnění poznámek, papouškování autorit, známky, tituly</a:t>
            </a:r>
          </a:p>
          <a:p>
            <a:r>
              <a:rPr lang="cs-CZ" dirty="0"/>
              <a:t>Místo toho: možnost seberealizace, tvoření vlastního názoru, hledání a rozvíjení sebe sama, naučit se učit a rozvíjet, trávit smysluplně čas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88910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AEB846-30DE-4F8E-8E92-1D9626DA7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Proti majetku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A5795C-3855-4EC8-AEEF-82382D4F7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modu bytí více než jeden člověk – ve skutečnosti miliony lidí </a:t>
            </a:r>
          </a:p>
          <a:p>
            <a:r>
              <a:rPr lang="cs-CZ" dirty="0"/>
              <a:t>může sdílet potěšení z téhož předmětu, protože nikdo nepotřebuje nebo nechce …ho </a:t>
            </a:r>
            <a:r>
              <a:rPr lang="cs-CZ" i="1" dirty="0"/>
              <a:t>mít. </a:t>
            </a:r>
          </a:p>
          <a:p>
            <a:r>
              <a:rPr lang="cs-CZ" i="1" dirty="0"/>
              <a:t>…</a:t>
            </a:r>
            <a:r>
              <a:rPr lang="cs-CZ" dirty="0"/>
              <a:t>sdílená radost…</a:t>
            </a:r>
          </a:p>
          <a:p>
            <a:r>
              <a:rPr lang="cs-CZ" dirty="0"/>
              <a:t>zážitek sdílení vytváří a udržuje živý vztah mezi dvěma lidmi…</a:t>
            </a:r>
          </a:p>
          <a:p>
            <a:r>
              <a:rPr lang="cs-CZ" dirty="0"/>
              <a:t>sdílení osvobozuje: víc času na seberealizaci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72443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4C96F-5321-4922-B96B-E8E65334B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Sklenice poloplná či poloprázdná?</a:t>
            </a:r>
            <a:endParaRPr lang="sk-SK" dirty="0"/>
          </a:p>
        </p:txBody>
      </p:sp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816D8BAF-CC3A-45A5-BE8E-A9BAB8EA6A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94648" y="1112368"/>
            <a:ext cx="6846159" cy="4566699"/>
          </a:xfrm>
        </p:spPr>
      </p:pic>
      <p:sp>
        <p:nvSpPr>
          <p:cNvPr id="6" name="Obdĺžnik 5">
            <a:extLst>
              <a:ext uri="{FF2B5EF4-FFF2-40B4-BE49-F238E27FC236}">
                <a16:creationId xmlns:a16="http://schemas.microsoft.com/office/drawing/2014/main" id="{98B05ED7-81A5-4639-9FE3-1B52DE12C20D}"/>
              </a:ext>
            </a:extLst>
          </p:cNvPr>
          <p:cNvSpPr/>
          <p:nvPr/>
        </p:nvSpPr>
        <p:spPr>
          <a:xfrm>
            <a:off x="3062067" y="6090362"/>
            <a:ext cx="767158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900" dirty="0"/>
              <a:t>https://www.pinterest.co.uk/pin/731201689481689749/?amp_client_id=CLIENT_ID(_)&amp;mweb_unauth_id={{default.session}}&amp;simplified=true</a:t>
            </a:r>
          </a:p>
        </p:txBody>
      </p:sp>
    </p:spTree>
    <p:extLst>
      <p:ext uri="{BB962C8B-B14F-4D97-AF65-F5344CB8AC3E}">
        <p14:creationId xmlns:p14="http://schemas.microsoft.com/office/powerpoint/2010/main" val="1954511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2BD95B-893F-465A-B7D1-DC4FAE7F7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Sdílení umožňuje život</a:t>
            </a:r>
            <a:endParaRPr lang="sk-SK" dirty="0"/>
          </a:p>
        </p:txBody>
      </p:sp>
      <p:pic>
        <p:nvPicPr>
          <p:cNvPr id="5" name="Zástupný objekt pre obsah 4" descr="Obrázok, na ktorom je rastlina, kvet&#10;&#10;Automaticky generovaný popis">
            <a:extLst>
              <a:ext uri="{FF2B5EF4-FFF2-40B4-BE49-F238E27FC236}">
                <a16:creationId xmlns:a16="http://schemas.microsoft.com/office/drawing/2014/main" id="{6E15F696-E244-43BE-A384-27CF3BA2CF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3016" y="1407025"/>
            <a:ext cx="7197969" cy="4043950"/>
          </a:xfrm>
        </p:spPr>
      </p:pic>
      <p:sp>
        <p:nvSpPr>
          <p:cNvPr id="6" name="Obdĺžnik 5">
            <a:extLst>
              <a:ext uri="{FF2B5EF4-FFF2-40B4-BE49-F238E27FC236}">
                <a16:creationId xmlns:a16="http://schemas.microsoft.com/office/drawing/2014/main" id="{D03E7FAA-6506-4E96-8567-FCB3E7C78807}"/>
              </a:ext>
            </a:extLst>
          </p:cNvPr>
          <p:cNvSpPr/>
          <p:nvPr/>
        </p:nvSpPr>
        <p:spPr>
          <a:xfrm>
            <a:off x="6096000" y="5877170"/>
            <a:ext cx="872900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000" dirty="0"/>
              <a:t>https://www.magazinzahrada.cz/kvetnata-louka-soucasti-vasi-zahrady/</a:t>
            </a:r>
          </a:p>
        </p:txBody>
      </p:sp>
    </p:spTree>
    <p:extLst>
      <p:ext uri="{BB962C8B-B14F-4D97-AF65-F5344CB8AC3E}">
        <p14:creationId xmlns:p14="http://schemas.microsoft.com/office/powerpoint/2010/main" val="1973691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2B9ED6-728A-42E1-9F88-EF7C1A27A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Vlastnictví neklade žádné závazky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A82949B-9E77-40DE-B4A2-D78E1AC06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naše soudy jsou krajně jednostranné, protože žijeme ve společnosti, která se zakládá na soukromém vlastnictví</a:t>
            </a:r>
          </a:p>
          <a:p>
            <a:r>
              <a:rPr lang="cs-CZ" u="sng" dirty="0"/>
              <a:t>(debata v </a:t>
            </a:r>
            <a:r>
              <a:rPr lang="cs-CZ" u="sng" dirty="0" err="1"/>
              <a:t>tv</a:t>
            </a:r>
            <a:r>
              <a:rPr lang="cs-CZ" u="sng" dirty="0"/>
              <a:t>,  stejný politický program, stejné noviny...)</a:t>
            </a:r>
          </a:p>
          <a:p>
            <a:r>
              <a:rPr lang="cs-CZ" u="sng" dirty="0"/>
              <a:t>vlastnictví neklade na vlastníka majetku žádné závazky: koupíme a zahodíme: </a:t>
            </a:r>
          </a:p>
          <a:p>
            <a:r>
              <a:rPr lang="cs-CZ" dirty="0"/>
              <a:t>koloběh trhu: „jen nové je dobré“</a:t>
            </a:r>
            <a:endParaRPr lang="cs-CZ" u="sng" dirty="0"/>
          </a:p>
          <a:p>
            <a:r>
              <a:rPr lang="cs-CZ" u="sng" dirty="0"/>
              <a:t>předtím: staré věci vzácné (po babičce, po předcích, věci se opravovali</a:t>
            </a:r>
            <a:endParaRPr lang="sk-SK" dirty="0"/>
          </a:p>
          <a:p>
            <a:r>
              <a:rPr lang="sk-SK" dirty="0" err="1"/>
              <a:t>co</a:t>
            </a:r>
            <a:r>
              <a:rPr lang="sk-SK" dirty="0"/>
              <a:t> z </a:t>
            </a:r>
            <a:r>
              <a:rPr lang="sk-SK" dirty="0" err="1"/>
              <a:t>věcí</a:t>
            </a:r>
            <a:r>
              <a:rPr lang="sk-SK" dirty="0"/>
              <a:t> okolo nás </a:t>
            </a:r>
            <a:r>
              <a:rPr lang="sk-SK" dirty="0" err="1"/>
              <a:t>skutečně</a:t>
            </a:r>
            <a:r>
              <a:rPr lang="sk-SK" dirty="0"/>
              <a:t> k životu </a:t>
            </a:r>
            <a:r>
              <a:rPr lang="sk-SK" dirty="0" err="1"/>
              <a:t>potřebujeme</a:t>
            </a:r>
            <a:r>
              <a:rPr lang="sk-SK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81156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C5C11F-DE2A-4658-9005-113879A8D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DF4FA70-5ADC-4EB5-9593-12D2B1C93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posiluje</a:t>
            </a:r>
            <a:r>
              <a:rPr lang="sk-SK" dirty="0"/>
              <a:t> </a:t>
            </a:r>
            <a:r>
              <a:rPr lang="sk-SK" dirty="0" err="1"/>
              <a:t>vlastnickou</a:t>
            </a:r>
            <a:r>
              <a:rPr lang="sk-SK" dirty="0"/>
              <a:t> </a:t>
            </a:r>
            <a:r>
              <a:rPr lang="sk-SK" dirty="0" err="1"/>
              <a:t>orientaci</a:t>
            </a:r>
            <a:endParaRPr lang="sk-SK" dirty="0"/>
          </a:p>
          <a:p>
            <a:r>
              <a:rPr lang="sk-SK" dirty="0" err="1"/>
              <a:t>vytváří</a:t>
            </a:r>
            <a:r>
              <a:rPr lang="sk-SK" dirty="0"/>
              <a:t> </a:t>
            </a:r>
            <a:r>
              <a:rPr lang="sk-SK" dirty="0" err="1"/>
              <a:t>iluzi</a:t>
            </a:r>
            <a:r>
              <a:rPr lang="sk-SK" dirty="0"/>
              <a:t>, že </a:t>
            </a:r>
            <a:r>
              <a:rPr lang="sk-SK" dirty="0" err="1"/>
              <a:t>člověk</a:t>
            </a:r>
            <a:r>
              <a:rPr lang="sk-SK" dirty="0"/>
              <a:t> je </a:t>
            </a:r>
            <a:r>
              <a:rPr lang="sk-SK" dirty="0" err="1"/>
              <a:t>nesmrtelná</a:t>
            </a:r>
            <a:r>
              <a:rPr lang="sk-SK" dirty="0"/>
              <a:t> </a:t>
            </a:r>
            <a:r>
              <a:rPr lang="sk-SK" dirty="0" err="1"/>
              <a:t>bytost</a:t>
            </a:r>
            <a:endParaRPr lang="sk-SK" dirty="0"/>
          </a:p>
          <a:p>
            <a:r>
              <a:rPr lang="sk-SK" dirty="0" err="1"/>
              <a:t>člověk</a:t>
            </a:r>
            <a:r>
              <a:rPr lang="sk-SK" dirty="0"/>
              <a:t> a </a:t>
            </a:r>
            <a:r>
              <a:rPr lang="sk-SK" dirty="0" err="1"/>
              <a:t>jméno</a:t>
            </a:r>
            <a:r>
              <a:rPr lang="sk-SK" dirty="0"/>
              <a:t>  - ekvivalenty; </a:t>
            </a:r>
          </a:p>
          <a:p>
            <a:pPr lvl="1"/>
            <a:r>
              <a:rPr lang="sk-SK" dirty="0" err="1"/>
              <a:t>jméno</a:t>
            </a:r>
            <a:r>
              <a:rPr lang="sk-SK" dirty="0"/>
              <a:t> </a:t>
            </a:r>
            <a:r>
              <a:rPr lang="sk-SK" dirty="0" err="1"/>
              <a:t>dokládá</a:t>
            </a:r>
            <a:r>
              <a:rPr lang="sk-SK" dirty="0"/>
              <a:t>, že </a:t>
            </a:r>
            <a:r>
              <a:rPr lang="sk-SK" dirty="0" err="1"/>
              <a:t>člověk</a:t>
            </a:r>
            <a:r>
              <a:rPr lang="sk-SK" dirty="0"/>
              <a:t> je </a:t>
            </a:r>
            <a:r>
              <a:rPr lang="sk-SK" dirty="0" err="1"/>
              <a:t>trvající</a:t>
            </a:r>
            <a:r>
              <a:rPr lang="sk-SK" dirty="0"/>
              <a:t>, </a:t>
            </a:r>
            <a:r>
              <a:rPr lang="sk-SK" dirty="0" err="1"/>
              <a:t>nezničitelnou</a:t>
            </a:r>
            <a:r>
              <a:rPr lang="sk-SK" dirty="0"/>
              <a:t> </a:t>
            </a:r>
            <a:r>
              <a:rPr lang="sk-SK" dirty="0" err="1"/>
              <a:t>substancí</a:t>
            </a:r>
            <a:r>
              <a:rPr lang="sk-SK" dirty="0"/>
              <a:t> – a </a:t>
            </a:r>
            <a:r>
              <a:rPr lang="sk-SK" dirty="0" err="1"/>
              <a:t>nikoliv</a:t>
            </a:r>
            <a:r>
              <a:rPr lang="sk-SK" dirty="0"/>
              <a:t> </a:t>
            </a:r>
            <a:r>
              <a:rPr lang="sk-SK" dirty="0" err="1"/>
              <a:t>procesem</a:t>
            </a:r>
            <a:r>
              <a:rPr lang="sk-SK" dirty="0"/>
              <a:t> </a:t>
            </a:r>
          </a:p>
          <a:p>
            <a:pPr lvl="1"/>
            <a:r>
              <a:rPr lang="sk-SK" dirty="0" err="1"/>
              <a:t>stejně</a:t>
            </a:r>
            <a:r>
              <a:rPr lang="sk-SK" dirty="0"/>
              <a:t> i obecná podstatná </a:t>
            </a:r>
            <a:r>
              <a:rPr lang="sk-SK" dirty="0" err="1"/>
              <a:t>jména</a:t>
            </a:r>
            <a:r>
              <a:rPr lang="sk-SK" dirty="0"/>
              <a:t>  -  „láska“, „</a:t>
            </a:r>
            <a:r>
              <a:rPr lang="sk-SK" dirty="0" err="1"/>
              <a:t>hrdost</a:t>
            </a:r>
            <a:r>
              <a:rPr lang="sk-SK" dirty="0"/>
              <a:t>“, „</a:t>
            </a:r>
            <a:r>
              <a:rPr lang="sk-SK" dirty="0" err="1"/>
              <a:t>nenávist</a:t>
            </a:r>
            <a:r>
              <a:rPr lang="sk-SK" dirty="0"/>
              <a:t>“, „</a:t>
            </a:r>
            <a:r>
              <a:rPr lang="sk-SK" dirty="0" err="1"/>
              <a:t>radost</a:t>
            </a:r>
            <a:r>
              <a:rPr lang="sk-SK" dirty="0"/>
              <a:t>“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zdají</a:t>
            </a:r>
            <a:r>
              <a:rPr lang="sk-SK" dirty="0"/>
              <a:t> </a:t>
            </a:r>
            <a:r>
              <a:rPr lang="sk-SK" dirty="0" err="1"/>
              <a:t>být</a:t>
            </a:r>
            <a:r>
              <a:rPr lang="sk-SK" dirty="0"/>
              <a:t> </a:t>
            </a:r>
            <a:r>
              <a:rPr lang="sk-SK" dirty="0" err="1"/>
              <a:t>neměnnými</a:t>
            </a:r>
            <a:r>
              <a:rPr lang="sk-SK" dirty="0"/>
              <a:t> </a:t>
            </a:r>
            <a:r>
              <a:rPr lang="sk-SK" dirty="0" err="1"/>
              <a:t>substancemi</a:t>
            </a:r>
            <a:r>
              <a:rPr lang="sk-SK" dirty="0"/>
              <a:t>,</a:t>
            </a:r>
          </a:p>
          <a:p>
            <a:pPr lvl="1"/>
            <a:r>
              <a:rPr lang="sk-SK" dirty="0"/>
              <a:t>je to jen </a:t>
            </a:r>
            <a:r>
              <a:rPr lang="sk-SK" dirty="0" err="1"/>
              <a:t>pojmenování</a:t>
            </a:r>
            <a:r>
              <a:rPr lang="sk-SK" dirty="0"/>
              <a:t>,  </a:t>
            </a:r>
            <a:r>
              <a:rPr lang="sk-SK" dirty="0" err="1"/>
              <a:t>nemají</a:t>
            </a:r>
            <a:r>
              <a:rPr lang="sk-SK" dirty="0"/>
              <a:t> </a:t>
            </a:r>
            <a:r>
              <a:rPr lang="sk-SK" dirty="0" err="1"/>
              <a:t>žádnou</a:t>
            </a:r>
            <a:r>
              <a:rPr lang="sk-SK" dirty="0"/>
              <a:t> realitu</a:t>
            </a:r>
          </a:p>
          <a:p>
            <a:pPr lvl="1"/>
            <a:r>
              <a:rPr lang="sk-SK" dirty="0" err="1"/>
              <a:t>zatemňují</a:t>
            </a:r>
            <a:r>
              <a:rPr lang="sk-SK" dirty="0"/>
              <a:t> </a:t>
            </a:r>
            <a:r>
              <a:rPr lang="sk-SK" dirty="0" err="1"/>
              <a:t>poznání</a:t>
            </a:r>
            <a:r>
              <a:rPr lang="sk-SK" dirty="0"/>
              <a:t>, že </a:t>
            </a:r>
            <a:r>
              <a:rPr lang="sk-SK" dirty="0" err="1"/>
              <a:t>jde</a:t>
            </a:r>
            <a:r>
              <a:rPr lang="sk-SK" dirty="0"/>
              <a:t> o procesy </a:t>
            </a:r>
            <a:r>
              <a:rPr lang="sk-SK" dirty="0" err="1"/>
              <a:t>odehrávající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v </a:t>
            </a:r>
            <a:r>
              <a:rPr lang="sk-SK" dirty="0" err="1"/>
              <a:t>lidské</a:t>
            </a:r>
            <a:r>
              <a:rPr lang="sk-SK" dirty="0"/>
              <a:t> bytosti </a:t>
            </a:r>
          </a:p>
        </p:txBody>
      </p:sp>
    </p:spTree>
    <p:extLst>
      <p:ext uri="{BB962C8B-B14F-4D97-AF65-F5344CB8AC3E}">
        <p14:creationId xmlns:p14="http://schemas.microsoft.com/office/powerpoint/2010/main" val="2090530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1F06DB-63E4-4D08-84DD-37EDD833D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Konzum vede ke smutku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F774184-E169-47CB-AD34-247847FE7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slast a uchvácení - k smutku poté, co bylo dosaženo tzv. vrcholu; </a:t>
            </a:r>
          </a:p>
          <a:p>
            <a:r>
              <a:rPr lang="cs-CZ" u="sng" dirty="0"/>
              <a:t>došlo k prožitku uchvácení, ale nádoba – vnitřní síly - se nezvětšily</a:t>
            </a:r>
          </a:p>
          <a:p>
            <a:r>
              <a:rPr lang="cs-CZ" dirty="0"/>
              <a:t>zdá se mu…že dosáhl okamžiku triumfu…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17345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85D9EA-65DD-4AD8-A9B9-FCDE6594C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Nekrofílie</a:t>
            </a:r>
            <a:r>
              <a:rPr lang="cs-CZ" dirty="0"/>
              <a:t> a </a:t>
            </a:r>
            <a:r>
              <a:rPr lang="cs-CZ" dirty="0" err="1"/>
              <a:t>biofílie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C67E43D-A903-426B-8099-746DAE831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Láska ke smrti  nebo k životu (sebe a ostatních)</a:t>
            </a:r>
          </a:p>
          <a:p>
            <a:r>
              <a:rPr lang="cs-CZ" dirty="0"/>
              <a:t>Láska k lidem nebo k věcem</a:t>
            </a:r>
          </a:p>
          <a:p>
            <a:r>
              <a:rPr lang="cs-CZ" dirty="0"/>
              <a:t>Idey a věci jsou mrtvé…</a:t>
            </a:r>
          </a:p>
          <a:p>
            <a:r>
              <a:rPr lang="cs-CZ" dirty="0"/>
              <a:t>Plány, minulost, vize…</a:t>
            </a:r>
          </a:p>
          <a:p>
            <a:r>
              <a:rPr lang="cs-CZ" dirty="0"/>
              <a:t>Hitler</a:t>
            </a:r>
          </a:p>
          <a:p>
            <a:r>
              <a:rPr lang="cs-CZ" dirty="0"/>
              <a:t>Kdokoliv jako Hitler a Stalin?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86481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B31DF2-5810-47A6-983F-91EDDE979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Sado-masochismus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365BE50-835B-4515-9C9A-3C2671581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žijí v symbióze</a:t>
            </a:r>
          </a:p>
          <a:p>
            <a:r>
              <a:rPr lang="cs-CZ" dirty="0"/>
              <a:t>jeden potřebuje druhého</a:t>
            </a:r>
          </a:p>
          <a:p>
            <a:r>
              <a:rPr lang="cs-CZ" dirty="0"/>
              <a:t>ani jeden nežije produktivní život</a:t>
            </a:r>
          </a:p>
          <a:p>
            <a:r>
              <a:rPr lang="cs-CZ" dirty="0"/>
              <a:t>jejich seberealizace není úplná – není o nich, mají za seberozvoj náhradu – jiných, </a:t>
            </a:r>
          </a:p>
          <a:p>
            <a:r>
              <a:rPr lang="cs-CZ" dirty="0"/>
              <a:t>jde o nezdravou orientaci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6941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54ED72-5020-4A72-8779-9B3B6BEF9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Umění milovat	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7011D3D-66FF-46F9-9A98-F2BFE24DA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miluj </a:t>
            </a:r>
            <a:r>
              <a:rPr lang="sk-SK" dirty="0" err="1"/>
              <a:t>svého</a:t>
            </a:r>
            <a:r>
              <a:rPr lang="sk-SK" dirty="0"/>
              <a:t> </a:t>
            </a:r>
            <a:r>
              <a:rPr lang="sk-SK" dirty="0" err="1"/>
              <a:t>bližního</a:t>
            </a:r>
            <a:r>
              <a:rPr lang="sk-SK" dirty="0"/>
              <a:t> </a:t>
            </a:r>
            <a:r>
              <a:rPr lang="sk-SK" dirty="0" err="1"/>
              <a:t>jako</a:t>
            </a:r>
            <a:r>
              <a:rPr lang="sk-SK" dirty="0"/>
              <a:t> sám sebe</a:t>
            </a:r>
          </a:p>
          <a:p>
            <a:r>
              <a:rPr lang="sk-SK" dirty="0" err="1"/>
              <a:t>může</a:t>
            </a:r>
            <a:r>
              <a:rPr lang="sk-SK" dirty="0"/>
              <a:t> nešťastný </a:t>
            </a:r>
            <a:r>
              <a:rPr lang="sk-SK" dirty="0" err="1"/>
              <a:t>člověk</a:t>
            </a:r>
            <a:r>
              <a:rPr lang="sk-SK" dirty="0"/>
              <a:t> </a:t>
            </a:r>
            <a:r>
              <a:rPr lang="sk-SK" dirty="0" err="1"/>
              <a:t>udělat</a:t>
            </a:r>
            <a:r>
              <a:rPr lang="sk-SK" dirty="0"/>
              <a:t> druhého šťastným?</a:t>
            </a:r>
          </a:p>
          <a:p>
            <a:r>
              <a:rPr lang="sk-SK" dirty="0" err="1"/>
              <a:t>nejdřív</a:t>
            </a:r>
            <a:r>
              <a:rPr lang="sk-SK" dirty="0"/>
              <a:t> sebe, potom </a:t>
            </a:r>
            <a:r>
              <a:rPr lang="sk-SK" dirty="0" err="1"/>
              <a:t>ostatních</a:t>
            </a:r>
            <a:endParaRPr lang="sk-SK" dirty="0"/>
          </a:p>
          <a:p>
            <a:r>
              <a:rPr lang="sk-SK" dirty="0" err="1"/>
              <a:t>Partnerství</a:t>
            </a:r>
            <a:r>
              <a:rPr lang="sk-SK" dirty="0"/>
              <a:t> je </a:t>
            </a:r>
            <a:r>
              <a:rPr lang="sk-SK" dirty="0" err="1"/>
              <a:t>ohleduplné</a:t>
            </a:r>
            <a:r>
              <a:rPr lang="sk-SK" dirty="0"/>
              <a:t> k </a:t>
            </a:r>
            <a:r>
              <a:rPr lang="sk-SK" dirty="0" err="1"/>
              <a:t>seberealizaci</a:t>
            </a:r>
            <a:r>
              <a:rPr lang="sk-SK" dirty="0"/>
              <a:t> druhých</a:t>
            </a:r>
          </a:p>
          <a:p>
            <a:r>
              <a:rPr lang="sk-SK" dirty="0" err="1"/>
              <a:t>partnertví</a:t>
            </a:r>
            <a:r>
              <a:rPr lang="sk-SK" dirty="0"/>
              <a:t> </a:t>
            </a:r>
            <a:r>
              <a:rPr lang="sk-SK" dirty="0" err="1"/>
              <a:t>není</a:t>
            </a:r>
            <a:r>
              <a:rPr lang="sk-SK" dirty="0"/>
              <a:t> </a:t>
            </a:r>
            <a:r>
              <a:rPr lang="sk-SK" dirty="0" err="1"/>
              <a:t>byznys</a:t>
            </a:r>
            <a:r>
              <a:rPr lang="sk-SK" dirty="0"/>
              <a:t>, ani </a:t>
            </a:r>
            <a:r>
              <a:rPr lang="sk-SK" dirty="0" err="1"/>
              <a:t>majetek</a:t>
            </a:r>
            <a:endParaRPr lang="sk-SK" dirty="0"/>
          </a:p>
          <a:p>
            <a:pPr lvl="1"/>
            <a:r>
              <a:rPr lang="cs-CZ" u="sng" dirty="0"/>
              <a:t>Lidé, kteří jsou zaměřeni na vlastnění, chtějí </a:t>
            </a:r>
            <a:r>
              <a:rPr lang="cs-CZ" i="1" u="sng" dirty="0"/>
              <a:t>mít</a:t>
            </a:r>
            <a:r>
              <a:rPr lang="cs-CZ" u="sng" dirty="0"/>
              <a:t> člověk</a:t>
            </a:r>
            <a:r>
              <a:rPr lang="cs-CZ" dirty="0"/>
              <a:t>a, který se jim líbí nebo kterého obdivují. …chtějí druhého mít </a:t>
            </a:r>
            <a:r>
              <a:rPr lang="cs-CZ" u="sng" dirty="0"/>
              <a:t>pro sebe…</a:t>
            </a:r>
            <a:endParaRPr lang="sk-SK" dirty="0"/>
          </a:p>
          <a:p>
            <a:r>
              <a:rPr lang="sk-SK" dirty="0" err="1"/>
              <a:t>vliv</a:t>
            </a:r>
            <a:r>
              <a:rPr lang="sk-SK" dirty="0"/>
              <a:t> </a:t>
            </a:r>
            <a:r>
              <a:rPr lang="sk-SK" dirty="0" err="1"/>
              <a:t>kapitalismu</a:t>
            </a:r>
            <a:r>
              <a:rPr lang="sk-SK" dirty="0"/>
              <a:t> na </a:t>
            </a:r>
            <a:r>
              <a:rPr lang="sk-SK" dirty="0" err="1"/>
              <a:t>vztahy</a:t>
            </a:r>
            <a:r>
              <a:rPr lang="sk-SK" dirty="0"/>
              <a:t>... </a:t>
            </a:r>
            <a:r>
              <a:rPr lang="sk-SK" dirty="0" err="1"/>
              <a:t>Prodej</a:t>
            </a:r>
            <a:r>
              <a:rPr lang="sk-SK" dirty="0"/>
              <a:t> a </a:t>
            </a:r>
            <a:r>
              <a:rPr lang="sk-SK" dirty="0" err="1"/>
              <a:t>výměna</a:t>
            </a:r>
            <a:endParaRPr lang="sk-SK" dirty="0"/>
          </a:p>
          <a:p>
            <a:r>
              <a:rPr lang="sk-SK" dirty="0"/>
              <a:t>partnerská láska, rodičovská, </a:t>
            </a:r>
            <a:r>
              <a:rPr lang="sk-SK" dirty="0" err="1"/>
              <a:t>bratrská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21162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F0E1F1-9629-444E-ACBF-6983E7312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Život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E8B90F7-4216-4C4C-ACE6-82FDB6124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Pocházel z ortodoxní židovské rodiny v Německu, studoval práva, ekonomii, sociologii, filozofii i Talmud, nakonec se stal uznávaným představitelem freudovské psychoanalýzy, rovněž členem frankfurtského Institutu pro sociální výzkum (T. </a:t>
            </a:r>
            <a:r>
              <a:rPr lang="cs-CZ" dirty="0" err="1"/>
              <a:t>Adorno</a:t>
            </a:r>
            <a:r>
              <a:rPr lang="cs-CZ" dirty="0"/>
              <a:t>, M. </a:t>
            </a:r>
            <a:r>
              <a:rPr lang="cs-CZ" dirty="0" err="1"/>
              <a:t>Horkheimer</a:t>
            </a:r>
            <a:r>
              <a:rPr lang="cs-CZ" dirty="0"/>
              <a:t>) – kritika společnosti – nacistické, kapitalistické… Po nástupu fašismu emigroval do USA (v roce 1934), později do Mexika; umírá ve Švýcarsku; byl 3 krát ženatý – s první ženou se rozvedl kvůli nutnému odloučení (měl tuberkulózu), druhá náhle zemřela…  V 60. letech podporoval studentské mírové hnutí v USA, podporoval myšlenky humanistického socialismu (podoba s ČSSR v té době – A. Dubček).</a:t>
            </a:r>
            <a:endParaRPr lang="sk-SK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485056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726006-9EE8-47E0-806F-D9E607BEC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Svědomí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6FAAD85-D11F-4747-9CA3-7B4E9EE21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humanistické a autoritářské</a:t>
            </a:r>
          </a:p>
          <a:p>
            <a:r>
              <a:rPr lang="cs-CZ" dirty="0"/>
              <a:t>dobré/špatné autoritářské – ve vztahu k autoritě, ne k sebe</a:t>
            </a:r>
          </a:p>
          <a:p>
            <a:r>
              <a:rPr lang="cs-CZ" dirty="0"/>
              <a:t>dobré/špatné humanistické: udělal jsem dost pro svůj rozvoj, rozvíjím svůj potenciál?</a:t>
            </a:r>
          </a:p>
          <a:p>
            <a:r>
              <a:rPr lang="cs-CZ" dirty="0"/>
              <a:t>strach ze smrti: strach kvůli ztrátě produktivity, zbytečný život…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01006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A8BEA-A64C-4145-8681-4C7BFF512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Narcismus, kolektivní narcismus</a:t>
            </a:r>
            <a:endParaRPr lang="sk-SK" dirty="0"/>
          </a:p>
        </p:txBody>
      </p:sp>
      <p:pic>
        <p:nvPicPr>
          <p:cNvPr id="5" name="Zástupný objekt pre obsah 4" descr="Obrázok, na ktorom je text&#10;&#10;Automaticky generovaný popis">
            <a:extLst>
              <a:ext uri="{FF2B5EF4-FFF2-40B4-BE49-F238E27FC236}">
                <a16:creationId xmlns:a16="http://schemas.microsoft.com/office/drawing/2014/main" id="{32ABCA02-9501-4DAF-A8F1-0D3026211F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77739" y="912004"/>
            <a:ext cx="6173602" cy="5358687"/>
          </a:xfrm>
        </p:spPr>
      </p:pic>
      <p:sp>
        <p:nvSpPr>
          <p:cNvPr id="6" name="Obdĺžnik 5">
            <a:extLst>
              <a:ext uri="{FF2B5EF4-FFF2-40B4-BE49-F238E27FC236}">
                <a16:creationId xmlns:a16="http://schemas.microsoft.com/office/drawing/2014/main" id="{A65D5125-AC04-491A-9033-047345319F65}"/>
              </a:ext>
            </a:extLst>
          </p:cNvPr>
          <p:cNvSpPr/>
          <p:nvPr/>
        </p:nvSpPr>
        <p:spPr>
          <a:xfrm>
            <a:off x="6096000" y="6147581"/>
            <a:ext cx="320312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000" dirty="0"/>
              <a:t>https://ro.pinterest.com/pin/295267319320542255/</a:t>
            </a:r>
          </a:p>
        </p:txBody>
      </p:sp>
    </p:spTree>
    <p:extLst>
      <p:ext uri="{BB962C8B-B14F-4D97-AF65-F5344CB8AC3E}">
        <p14:creationId xmlns:p14="http://schemas.microsoft.com/office/powerpoint/2010/main" val="11390494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B86965-447C-4E6D-B138-3492D27A5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Nový člověk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2BC956D-0CE3-48F9-8CDC-5DA11FA3C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473331" cy="52486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dirty="0"/>
          </a:p>
          <a:p>
            <a:r>
              <a:rPr lang="sk-SK" dirty="0"/>
              <a:t>ochota </a:t>
            </a:r>
            <a:r>
              <a:rPr lang="sk-SK" dirty="0" err="1"/>
              <a:t>vzdát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všech</a:t>
            </a:r>
            <a:r>
              <a:rPr lang="sk-SK" dirty="0"/>
              <a:t> </a:t>
            </a:r>
            <a:r>
              <a:rPr lang="sk-SK" dirty="0" err="1"/>
              <a:t>forem</a:t>
            </a:r>
            <a:r>
              <a:rPr lang="sk-SK" dirty="0"/>
              <a:t> </a:t>
            </a:r>
            <a:r>
              <a:rPr lang="sk-SK" dirty="0" err="1"/>
              <a:t>vlastnictví</a:t>
            </a:r>
            <a:r>
              <a:rPr lang="sk-SK" dirty="0"/>
              <a:t> a </a:t>
            </a:r>
            <a:r>
              <a:rPr lang="sk-SK" dirty="0" err="1"/>
              <a:t>plně</a:t>
            </a:r>
            <a:r>
              <a:rPr lang="sk-SK" dirty="0"/>
              <a:t> </a:t>
            </a:r>
            <a:r>
              <a:rPr lang="sk-SK" dirty="0" err="1"/>
              <a:t>být</a:t>
            </a:r>
            <a:endParaRPr lang="sk-SK" dirty="0"/>
          </a:p>
          <a:p>
            <a:r>
              <a:rPr lang="sk-SK" dirty="0" err="1"/>
              <a:t>nikdo</a:t>
            </a:r>
            <a:r>
              <a:rPr lang="sk-SK" dirty="0"/>
              <a:t> a </a:t>
            </a:r>
            <a:r>
              <a:rPr lang="sk-SK" dirty="0" err="1"/>
              <a:t>nic</a:t>
            </a:r>
            <a:r>
              <a:rPr lang="sk-SK" dirty="0"/>
              <a:t> mimo nás nedáva </a:t>
            </a:r>
            <a:r>
              <a:rPr lang="sk-SK" dirty="0" err="1"/>
              <a:t>smysl</a:t>
            </a:r>
            <a:r>
              <a:rPr lang="sk-SK" dirty="0"/>
              <a:t> životu</a:t>
            </a:r>
          </a:p>
          <a:p>
            <a:r>
              <a:rPr lang="sk-SK" dirty="0" err="1"/>
              <a:t>přítomen</a:t>
            </a:r>
            <a:r>
              <a:rPr lang="sk-SK" dirty="0"/>
              <a:t>  tam, kde </a:t>
            </a:r>
            <a:r>
              <a:rPr lang="sk-SK" dirty="0" err="1"/>
              <a:t>člověk</a:t>
            </a:r>
            <a:r>
              <a:rPr lang="sk-SK" dirty="0"/>
              <a:t> je </a:t>
            </a:r>
          </a:p>
          <a:p>
            <a:r>
              <a:rPr lang="sk-SK" dirty="0" err="1"/>
              <a:t>radost</a:t>
            </a:r>
            <a:r>
              <a:rPr lang="sk-SK" dirty="0"/>
              <a:t> </a:t>
            </a:r>
            <a:r>
              <a:rPr lang="sk-SK" dirty="0" err="1"/>
              <a:t>ze</a:t>
            </a:r>
            <a:r>
              <a:rPr lang="sk-SK" dirty="0"/>
              <a:t> </a:t>
            </a:r>
            <a:r>
              <a:rPr lang="sk-SK" dirty="0" err="1"/>
              <a:t>sdílení</a:t>
            </a:r>
            <a:endParaRPr lang="sk-SK" dirty="0"/>
          </a:p>
          <a:p>
            <a:r>
              <a:rPr lang="sk-SK" dirty="0"/>
              <a:t>bez </a:t>
            </a:r>
            <a:r>
              <a:rPr lang="sk-SK" dirty="0" err="1"/>
              <a:t>uctívání</a:t>
            </a:r>
            <a:r>
              <a:rPr lang="sk-SK" dirty="0"/>
              <a:t> </a:t>
            </a:r>
            <a:r>
              <a:rPr lang="sk-SK" dirty="0" err="1"/>
              <a:t>idolů</a:t>
            </a:r>
            <a:r>
              <a:rPr lang="sk-SK" dirty="0"/>
              <a:t> a bez </a:t>
            </a:r>
            <a:r>
              <a:rPr lang="sk-SK" dirty="0" err="1"/>
              <a:t>iluzí</a:t>
            </a:r>
            <a:endParaRPr lang="sk-SK" dirty="0"/>
          </a:p>
          <a:p>
            <a:r>
              <a:rPr lang="sk-SK" dirty="0" err="1"/>
              <a:t>zbavování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narcismu</a:t>
            </a:r>
            <a:endParaRPr lang="sk-SK" dirty="0"/>
          </a:p>
          <a:p>
            <a:r>
              <a:rPr lang="sk-SK" dirty="0" err="1"/>
              <a:t>respekt</a:t>
            </a:r>
            <a:r>
              <a:rPr lang="sk-SK" dirty="0"/>
              <a:t> </a:t>
            </a:r>
            <a:r>
              <a:rPr lang="sk-SK" dirty="0" err="1"/>
              <a:t>před</a:t>
            </a:r>
            <a:r>
              <a:rPr lang="sk-SK" dirty="0"/>
              <a:t> </a:t>
            </a:r>
            <a:r>
              <a:rPr lang="sk-SK" dirty="0" err="1"/>
              <a:t>skutečností</a:t>
            </a:r>
            <a:endParaRPr lang="sk-SK" dirty="0"/>
          </a:p>
          <a:p>
            <a:r>
              <a:rPr lang="sk-SK" dirty="0" err="1"/>
              <a:t>anticipace</a:t>
            </a:r>
            <a:r>
              <a:rPr lang="sk-SK" dirty="0"/>
              <a:t> </a:t>
            </a:r>
            <a:r>
              <a:rPr lang="sk-SK" dirty="0" err="1"/>
              <a:t>skutečných</a:t>
            </a:r>
            <a:r>
              <a:rPr lang="sk-SK" dirty="0"/>
              <a:t> možností</a:t>
            </a:r>
          </a:p>
          <a:p>
            <a:r>
              <a:rPr lang="sk-SK" dirty="0" err="1"/>
              <a:t>poznávat</a:t>
            </a:r>
            <a:r>
              <a:rPr lang="sk-SK" dirty="0"/>
              <a:t> sebe sama</a:t>
            </a:r>
          </a:p>
          <a:p>
            <a:r>
              <a:rPr lang="sk-SK" dirty="0"/>
              <a:t>pocit jednoty s </a:t>
            </a:r>
            <a:r>
              <a:rPr lang="sk-SK" dirty="0" err="1"/>
              <a:t>veškerým</a:t>
            </a:r>
            <a:r>
              <a:rPr lang="sk-SK" dirty="0"/>
              <a:t> </a:t>
            </a:r>
            <a:r>
              <a:rPr lang="sk-SK" dirty="0" err="1"/>
              <a:t>životem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678491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042A62-3F0C-4F8E-BA0E-911166BA7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Význam a  kritika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31D26E7-4916-42DD-9D4D-F533F38C7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Kritika od </a:t>
            </a:r>
            <a:r>
              <a:rPr lang="sk-SK" dirty="0" err="1"/>
              <a:t>marxist</a:t>
            </a:r>
            <a:r>
              <a:rPr lang="cs-CZ" dirty="0"/>
              <a:t>ů – utopie, chybí možnost odstranění příčin odcizení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423617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19C4B6-271B-47DA-8B28-3994725B7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83484BE-0E0C-4E02-B7D4-603AF3417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Fromm</a:t>
            </a:r>
            <a:r>
              <a:rPr lang="cs-CZ" dirty="0"/>
              <a:t>, E.: Mít nebo být? Praha: Aurora, 2001</a:t>
            </a:r>
          </a:p>
          <a:p>
            <a:pPr algn="just"/>
            <a:r>
              <a:rPr lang="cs-CZ" dirty="0" err="1"/>
              <a:t>Fromm</a:t>
            </a:r>
            <a:r>
              <a:rPr lang="cs-CZ" dirty="0"/>
              <a:t>, E: </a:t>
            </a:r>
            <a:r>
              <a:rPr lang="cs-CZ" dirty="0" err="1"/>
              <a:t>Uméní</a:t>
            </a:r>
            <a:r>
              <a:rPr lang="cs-CZ" dirty="0"/>
              <a:t> milovat, Český klub, 2011</a:t>
            </a:r>
          </a:p>
          <a:p>
            <a:pPr algn="just"/>
            <a:r>
              <a:rPr lang="cs-CZ" dirty="0" err="1"/>
              <a:t>Fromm</a:t>
            </a:r>
            <a:r>
              <a:rPr lang="cs-CZ" dirty="0"/>
              <a:t>, E.: Lidské srdce, Český klub, 1996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Bohunická, L.: Psychologická a biologická etika. In: </a:t>
            </a:r>
            <a:r>
              <a:rPr lang="cs-CZ" dirty="0" err="1"/>
              <a:t>Dejiny</a:t>
            </a:r>
            <a:r>
              <a:rPr lang="cs-CZ" dirty="0"/>
              <a:t> etického </a:t>
            </a:r>
            <a:r>
              <a:rPr lang="cs-CZ" dirty="0" err="1"/>
              <a:t>myslenia</a:t>
            </a:r>
            <a:r>
              <a:rPr lang="cs-CZ" dirty="0"/>
              <a:t> v </a:t>
            </a:r>
            <a:r>
              <a:rPr lang="cs-CZ" dirty="0" err="1"/>
              <a:t>Európe</a:t>
            </a:r>
            <a:r>
              <a:rPr lang="cs-CZ" dirty="0"/>
              <a:t> a USA, </a:t>
            </a:r>
            <a:r>
              <a:rPr lang="cs-CZ" dirty="0" err="1"/>
              <a:t>Kalligram</a:t>
            </a:r>
            <a:r>
              <a:rPr lang="cs-CZ" dirty="0"/>
              <a:t>, 2008, s. 549-574.</a:t>
            </a:r>
          </a:p>
          <a:p>
            <a:pPr algn="just"/>
            <a:r>
              <a:rPr lang="cs-CZ" dirty="0"/>
              <a:t>Obr. Na úvodním slidu: </a:t>
            </a:r>
            <a:r>
              <a:rPr lang="cs-CZ" dirty="0">
                <a:hlinkClick r:id="rId2"/>
              </a:rPr>
              <a:t>https://dcbarroco.wordpress.com/2013/08/26/erich-fromm-on-love/</a:t>
            </a:r>
            <a:r>
              <a:rPr lang="cs-CZ" dirty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19244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84CED5-E698-4A36-904A-0BE21FFC9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Ideová </a:t>
            </a:r>
            <a:r>
              <a:rPr lang="sk-SK" dirty="0" err="1"/>
              <a:t>inspirace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FD439CF-CCE5-4F01-BAF8-E628F1B7F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Sigmund</a:t>
            </a:r>
            <a:r>
              <a:rPr lang="sk-SK" dirty="0"/>
              <a:t> </a:t>
            </a:r>
            <a:r>
              <a:rPr lang="sk-SK" dirty="0" err="1"/>
              <a:t>Freud</a:t>
            </a:r>
            <a:endParaRPr lang="sk-SK" dirty="0"/>
          </a:p>
          <a:p>
            <a:r>
              <a:rPr lang="sk-SK" dirty="0" err="1"/>
              <a:t>Karl</a:t>
            </a:r>
            <a:r>
              <a:rPr lang="sk-SK" dirty="0"/>
              <a:t> Marx </a:t>
            </a:r>
          </a:p>
          <a:p>
            <a:r>
              <a:rPr lang="sk-SK" dirty="0"/>
              <a:t>Aristoteles (potencialita: </a:t>
            </a:r>
            <a:r>
              <a:rPr lang="sk-SK" dirty="0" err="1"/>
              <a:t>Spinoza</a:t>
            </a:r>
            <a:r>
              <a:rPr lang="sk-SK" dirty="0"/>
              <a:t>) a </a:t>
            </a:r>
            <a:r>
              <a:rPr lang="sk-SK" dirty="0" err="1"/>
              <a:t>Epikúros</a:t>
            </a:r>
            <a:endParaRPr lang="sk-SK" dirty="0"/>
          </a:p>
          <a:p>
            <a:r>
              <a:rPr lang="sk-SK" dirty="0" err="1"/>
              <a:t>Mistr</a:t>
            </a:r>
            <a:r>
              <a:rPr lang="sk-SK" dirty="0"/>
              <a:t> </a:t>
            </a:r>
            <a:r>
              <a:rPr lang="sk-SK" dirty="0" err="1"/>
              <a:t>Eckhart</a:t>
            </a:r>
            <a:r>
              <a:rPr lang="sk-SK" dirty="0"/>
              <a:t> </a:t>
            </a:r>
          </a:p>
          <a:p>
            <a:r>
              <a:rPr lang="sk-SK" dirty="0" err="1"/>
              <a:t>Křesťanství</a:t>
            </a:r>
            <a:r>
              <a:rPr lang="sk-SK" dirty="0"/>
              <a:t> a </a:t>
            </a:r>
            <a:r>
              <a:rPr lang="sk-SK" dirty="0" err="1"/>
              <a:t>budhismus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85610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10E71D-350F-462C-9C22-0CA139242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Dílo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F9FE171-4548-4D72-887B-46378AD33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Strach </a:t>
            </a:r>
            <a:r>
              <a:rPr lang="sk-SK" dirty="0" err="1"/>
              <a:t>ze</a:t>
            </a:r>
            <a:r>
              <a:rPr lang="sk-SK" dirty="0"/>
              <a:t> </a:t>
            </a:r>
            <a:r>
              <a:rPr lang="sk-SK" dirty="0" err="1"/>
              <a:t>svobody</a:t>
            </a:r>
            <a:r>
              <a:rPr lang="sk-SK" dirty="0"/>
              <a:t> (1940)</a:t>
            </a:r>
          </a:p>
          <a:p>
            <a:r>
              <a:rPr lang="sk-SK" dirty="0" err="1"/>
              <a:t>Umění</a:t>
            </a:r>
            <a:r>
              <a:rPr lang="sk-SK" dirty="0"/>
              <a:t> </a:t>
            </a:r>
            <a:r>
              <a:rPr lang="sk-SK" dirty="0" err="1"/>
              <a:t>milovat</a:t>
            </a:r>
            <a:endParaRPr lang="sk-SK" dirty="0"/>
          </a:p>
          <a:p>
            <a:r>
              <a:rPr lang="sk-SK" dirty="0" err="1"/>
              <a:t>Lidské</a:t>
            </a:r>
            <a:r>
              <a:rPr lang="sk-SK" dirty="0"/>
              <a:t> srdce</a:t>
            </a:r>
          </a:p>
          <a:p>
            <a:r>
              <a:rPr lang="sk-SK" dirty="0" err="1"/>
              <a:t>Mít</a:t>
            </a:r>
            <a:r>
              <a:rPr lang="sk-SK" dirty="0"/>
              <a:t> nebo </a:t>
            </a:r>
            <a:r>
              <a:rPr lang="sk-SK" dirty="0" err="1"/>
              <a:t>být</a:t>
            </a:r>
            <a:endParaRPr lang="sk-SK" dirty="0"/>
          </a:p>
          <a:p>
            <a:r>
              <a:rPr lang="sk-SK" dirty="0" err="1"/>
              <a:t>Anatomie</a:t>
            </a:r>
            <a:r>
              <a:rPr lang="sk-SK" dirty="0"/>
              <a:t> </a:t>
            </a:r>
            <a:r>
              <a:rPr lang="sk-SK" dirty="0" err="1"/>
              <a:t>lidské</a:t>
            </a:r>
            <a:r>
              <a:rPr lang="sk-SK" dirty="0"/>
              <a:t> </a:t>
            </a:r>
            <a:r>
              <a:rPr lang="sk-SK" dirty="0" err="1"/>
              <a:t>destruktivity</a:t>
            </a:r>
            <a:r>
              <a:rPr lang="sk-SK" dirty="0"/>
              <a:t> </a:t>
            </a:r>
          </a:p>
          <a:p>
            <a:r>
              <a:rPr lang="sk-SK" dirty="0" err="1"/>
              <a:t>Umění</a:t>
            </a:r>
            <a:r>
              <a:rPr lang="sk-SK" dirty="0"/>
              <a:t> </a:t>
            </a:r>
            <a:r>
              <a:rPr lang="sk-SK" dirty="0" err="1"/>
              <a:t>být</a:t>
            </a:r>
            <a:r>
              <a:rPr lang="sk-SK" dirty="0"/>
              <a:t>, ad.</a:t>
            </a:r>
          </a:p>
        </p:txBody>
      </p:sp>
    </p:spTree>
    <p:extLst>
      <p:ext uri="{BB962C8B-B14F-4D97-AF65-F5344CB8AC3E}">
        <p14:creationId xmlns:p14="http://schemas.microsoft.com/office/powerpoint/2010/main" val="3080287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0BC142-DBFA-495A-8784-A4E499682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Kontext doby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DC72EA4-AA2E-4E6F-ACEA-1E3234D3C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Nacismus</a:t>
            </a:r>
          </a:p>
          <a:p>
            <a:r>
              <a:rPr lang="cs-CZ" dirty="0"/>
              <a:t>Kapitalismus</a:t>
            </a:r>
          </a:p>
          <a:p>
            <a:r>
              <a:rPr lang="cs-CZ" dirty="0"/>
              <a:t>Konzumerismus 50.let</a:t>
            </a:r>
          </a:p>
          <a:p>
            <a:r>
              <a:rPr lang="cs-CZ" dirty="0" err="1"/>
              <a:t>Hippies</a:t>
            </a:r>
            <a:r>
              <a:rPr lang="cs-CZ" dirty="0"/>
              <a:t> 60. slet</a:t>
            </a:r>
          </a:p>
          <a:p>
            <a:r>
              <a:rPr lang="cs-CZ" dirty="0"/>
              <a:t>Ekologická krize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27524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9C6F64-E1DD-42B2-A1E7-4479EE03D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cs typeface="Calibri Light"/>
              </a:rPr>
              <a:t>Humanistická morálka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BF39097-D5AF-4B2C-A4FD-4093D4B57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ea typeface="+mn-lt"/>
                <a:cs typeface="+mn-lt"/>
              </a:rPr>
              <a:t>psychológ zo školy S. </a:t>
            </a:r>
            <a:r>
              <a:rPr lang="sk-SK" dirty="0" err="1">
                <a:ea typeface="+mn-lt"/>
                <a:cs typeface="+mn-lt"/>
              </a:rPr>
              <a:t>Freuda</a:t>
            </a:r>
            <a:r>
              <a:rPr lang="sk-SK" dirty="0">
                <a:ea typeface="+mn-lt"/>
                <a:cs typeface="+mn-lt"/>
              </a:rPr>
              <a:t>:</a:t>
            </a:r>
          </a:p>
          <a:p>
            <a:r>
              <a:rPr lang="sk-SK" dirty="0">
                <a:ea typeface="+mn-lt"/>
                <a:cs typeface="+mn-lt"/>
              </a:rPr>
              <a:t>prirodzene sa človek prejavuje hlavne vtedy, keď je slobodný a nezávislý </a:t>
            </a:r>
          </a:p>
          <a:p>
            <a:r>
              <a:rPr lang="sk-SK" dirty="0">
                <a:ea typeface="+mn-lt"/>
                <a:cs typeface="+mn-lt"/>
              </a:rPr>
              <a:t>slobodu sme získali svojím vymanením sa z prírody, čím sme s ňou ale pretrhli i naše primárne väzby</a:t>
            </a:r>
          </a:p>
          <a:p>
            <a:r>
              <a:rPr lang="sk-SK" dirty="0">
                <a:ea typeface="+mn-lt"/>
                <a:cs typeface="+mn-lt"/>
              </a:rPr>
              <a:t>bez nich sa cítime vo svete neiste</a:t>
            </a:r>
          </a:p>
          <a:p>
            <a:r>
              <a:rPr lang="sk-SK" dirty="0">
                <a:ea typeface="+mn-lt"/>
                <a:cs typeface="+mn-lt"/>
              </a:rPr>
              <a:t>väzby nie je možné vrátiť späť - človek musí riešiť situáciu tvorivo</a:t>
            </a:r>
          </a:p>
          <a:p>
            <a:r>
              <a:rPr lang="sk-SK" dirty="0">
                <a:ea typeface="+mn-lt"/>
                <a:cs typeface="+mn-lt"/>
              </a:rPr>
              <a:t>neistotu zahnať svojou kreativitou – spontánnou aktivitou, vlastnou prácou, láskou </a:t>
            </a:r>
          </a:p>
          <a:p>
            <a:r>
              <a:rPr lang="sk-SK" dirty="0">
                <a:ea typeface="+mn-lt"/>
                <a:cs typeface="+mn-lt"/>
              </a:rPr>
              <a:t>všetky tri závisia len na človeku samom - viď súvis s existencializmom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19926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FBB00A-267B-4B6D-9181-3E7E3DC32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Být nebo mít?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8D826EE-FE0C-4538-A037-C70863886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Moderní význam aktivity nerozlišuje </a:t>
            </a:r>
            <a:r>
              <a:rPr lang="sk-SK" dirty="0" err="1"/>
              <a:t>mezi</a:t>
            </a:r>
            <a:r>
              <a:rPr lang="sk-SK" dirty="0"/>
              <a:t> aktivitou  a </a:t>
            </a:r>
            <a:r>
              <a:rPr lang="sk-SK" dirty="0" err="1"/>
              <a:t>pouhým</a:t>
            </a:r>
            <a:r>
              <a:rPr lang="sk-SK" dirty="0"/>
              <a:t>  </a:t>
            </a:r>
            <a:r>
              <a:rPr lang="sk-SK" dirty="0" err="1"/>
              <a:t>zaněprázdněním</a:t>
            </a:r>
            <a:r>
              <a:rPr lang="sk-SK" dirty="0"/>
              <a:t>  </a:t>
            </a:r>
          </a:p>
          <a:p>
            <a:r>
              <a:rPr lang="sk-SK" dirty="0"/>
              <a:t>V </a:t>
            </a:r>
            <a:r>
              <a:rPr lang="sk-SK" dirty="0" err="1"/>
              <a:t>odcizené</a:t>
            </a:r>
            <a:r>
              <a:rPr lang="sk-SK" dirty="0"/>
              <a:t> </a:t>
            </a:r>
            <a:r>
              <a:rPr lang="sk-SK" dirty="0" err="1"/>
              <a:t>aktivitě</a:t>
            </a:r>
            <a:r>
              <a:rPr lang="sk-SK" dirty="0"/>
              <a:t> </a:t>
            </a:r>
            <a:r>
              <a:rPr lang="sk-SK" dirty="0" err="1"/>
              <a:t>neprožíváme</a:t>
            </a:r>
            <a:r>
              <a:rPr lang="sk-SK" dirty="0"/>
              <a:t> sebe </a:t>
            </a:r>
            <a:r>
              <a:rPr lang="sk-SK" dirty="0" err="1"/>
              <a:t>jako</a:t>
            </a:r>
            <a:r>
              <a:rPr lang="sk-SK" dirty="0"/>
              <a:t> </a:t>
            </a:r>
            <a:r>
              <a:rPr lang="sk-SK" dirty="0" err="1"/>
              <a:t>jednající</a:t>
            </a:r>
            <a:r>
              <a:rPr lang="sk-SK" dirty="0"/>
              <a:t> subjekt </a:t>
            </a:r>
            <a:r>
              <a:rPr lang="sk-SK" dirty="0" err="1"/>
              <a:t>své</a:t>
            </a:r>
            <a:r>
              <a:rPr lang="sk-SK" dirty="0"/>
              <a:t> činnosti; </a:t>
            </a:r>
          </a:p>
          <a:p>
            <a:r>
              <a:rPr lang="sk-SK" dirty="0" err="1"/>
              <a:t>Prožíváme</a:t>
            </a:r>
            <a:r>
              <a:rPr lang="sk-SK" dirty="0"/>
              <a:t> jen </a:t>
            </a:r>
            <a:r>
              <a:rPr lang="sk-SK" dirty="0" err="1"/>
              <a:t>výsledek</a:t>
            </a:r>
            <a:r>
              <a:rPr lang="sk-SK" dirty="0"/>
              <a:t> </a:t>
            </a:r>
            <a:r>
              <a:rPr lang="sk-SK" dirty="0" err="1"/>
              <a:t>své</a:t>
            </a:r>
            <a:r>
              <a:rPr lang="sk-SK" dirty="0"/>
              <a:t> aktivity…</a:t>
            </a:r>
          </a:p>
          <a:p>
            <a:r>
              <a:rPr lang="sk-SK" dirty="0"/>
              <a:t>V </a:t>
            </a:r>
            <a:r>
              <a:rPr lang="sk-SK" dirty="0" err="1"/>
              <a:t>odcizené</a:t>
            </a:r>
            <a:r>
              <a:rPr lang="sk-SK" dirty="0"/>
              <a:t> </a:t>
            </a:r>
            <a:r>
              <a:rPr lang="sk-SK" dirty="0" err="1"/>
              <a:t>aktivitě</a:t>
            </a:r>
            <a:r>
              <a:rPr lang="sk-SK" dirty="0"/>
              <a:t> </a:t>
            </a:r>
            <a:r>
              <a:rPr lang="sk-SK" dirty="0" err="1"/>
              <a:t>já</a:t>
            </a:r>
            <a:r>
              <a:rPr lang="sk-SK" dirty="0"/>
              <a:t>  </a:t>
            </a:r>
            <a:r>
              <a:rPr lang="sk-SK" dirty="0" err="1"/>
              <a:t>ve</a:t>
            </a:r>
            <a:r>
              <a:rPr lang="sk-SK" dirty="0"/>
              <a:t> </a:t>
            </a:r>
            <a:r>
              <a:rPr lang="sk-SK" dirty="0" err="1"/>
              <a:t>skutečnosti</a:t>
            </a:r>
            <a:r>
              <a:rPr lang="sk-SK" dirty="0"/>
              <a:t> nejednáme;</a:t>
            </a:r>
          </a:p>
          <a:p>
            <a:pPr lvl="1"/>
            <a:r>
              <a:rPr lang="sk-SK" dirty="0"/>
              <a:t> </a:t>
            </a:r>
            <a:r>
              <a:rPr lang="sk-SK" dirty="0" err="1"/>
              <a:t>působím</a:t>
            </a:r>
            <a:r>
              <a:rPr lang="sk-SK" dirty="0"/>
              <a:t> na </a:t>
            </a:r>
            <a:r>
              <a:rPr lang="sk-SK" dirty="0" err="1"/>
              <a:t>něco</a:t>
            </a:r>
            <a:r>
              <a:rPr lang="sk-SK" dirty="0"/>
              <a:t> pomocí </a:t>
            </a:r>
            <a:r>
              <a:rPr lang="sk-SK" dirty="0" err="1"/>
              <a:t>vnějších</a:t>
            </a:r>
            <a:r>
              <a:rPr lang="sk-SK" dirty="0"/>
              <a:t> nebo </a:t>
            </a:r>
            <a:r>
              <a:rPr lang="sk-SK" dirty="0" err="1"/>
              <a:t>vnitřních</a:t>
            </a:r>
            <a:r>
              <a:rPr lang="sk-SK" dirty="0"/>
              <a:t> </a:t>
            </a:r>
            <a:r>
              <a:rPr lang="sk-SK" dirty="0" err="1"/>
              <a:t>sil</a:t>
            </a:r>
            <a:r>
              <a:rPr lang="sk-SK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45318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26A71-8C3C-41F2-9275-835653D94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Jaká je neodcizená aktivita?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34426F1-0508-4937-9815-343F8F3C6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 </a:t>
            </a:r>
            <a:r>
              <a:rPr lang="sk-SK" dirty="0" err="1"/>
              <a:t>neodcizené</a:t>
            </a:r>
            <a:r>
              <a:rPr lang="sk-SK" dirty="0"/>
              <a:t> </a:t>
            </a:r>
            <a:r>
              <a:rPr lang="sk-SK" dirty="0" err="1"/>
              <a:t>aktivitě</a:t>
            </a:r>
            <a:r>
              <a:rPr lang="sk-SK" dirty="0"/>
              <a:t> sebe  </a:t>
            </a:r>
            <a:r>
              <a:rPr lang="sk-SK" dirty="0" err="1"/>
              <a:t>prožívám</a:t>
            </a:r>
            <a:r>
              <a:rPr lang="sk-SK" dirty="0"/>
              <a:t> </a:t>
            </a:r>
            <a:r>
              <a:rPr lang="sk-SK" dirty="0" err="1"/>
              <a:t>jako</a:t>
            </a:r>
            <a:r>
              <a:rPr lang="sk-SK" dirty="0"/>
              <a:t> subjekt </a:t>
            </a:r>
            <a:r>
              <a:rPr lang="sk-SK" dirty="0" err="1"/>
              <a:t>své</a:t>
            </a:r>
            <a:r>
              <a:rPr lang="sk-SK" dirty="0"/>
              <a:t> aktivity </a:t>
            </a:r>
          </a:p>
          <a:p>
            <a:r>
              <a:rPr lang="sk-SK" dirty="0" err="1"/>
              <a:t>Neodcizená</a:t>
            </a:r>
            <a:r>
              <a:rPr lang="sk-SK" dirty="0"/>
              <a:t> aktivita -  </a:t>
            </a:r>
            <a:r>
              <a:rPr lang="sk-SK" dirty="0" err="1"/>
              <a:t>procesem</a:t>
            </a:r>
            <a:r>
              <a:rPr lang="sk-SK" dirty="0"/>
              <a:t> </a:t>
            </a:r>
            <a:r>
              <a:rPr lang="sk-SK" dirty="0" err="1"/>
              <a:t>rození</a:t>
            </a:r>
            <a:r>
              <a:rPr lang="sk-SK" dirty="0"/>
              <a:t>, </a:t>
            </a:r>
          </a:p>
          <a:p>
            <a:pPr lvl="1"/>
            <a:r>
              <a:rPr lang="sk-SK" dirty="0" err="1"/>
              <a:t>vytvářím</a:t>
            </a:r>
            <a:r>
              <a:rPr lang="sk-SK" dirty="0"/>
              <a:t> </a:t>
            </a:r>
            <a:r>
              <a:rPr lang="sk-SK" dirty="0" err="1"/>
              <a:t>něco</a:t>
            </a:r>
            <a:r>
              <a:rPr lang="sk-SK" dirty="0"/>
              <a:t> a </a:t>
            </a:r>
            <a:r>
              <a:rPr lang="sk-SK" dirty="0" err="1"/>
              <a:t>zůstávám</a:t>
            </a:r>
            <a:r>
              <a:rPr lang="sk-SK" dirty="0"/>
              <a:t> </a:t>
            </a:r>
            <a:r>
              <a:rPr lang="sk-SK" dirty="0" err="1"/>
              <a:t>ve</a:t>
            </a:r>
            <a:r>
              <a:rPr lang="sk-SK" dirty="0"/>
              <a:t> </a:t>
            </a:r>
            <a:r>
              <a:rPr lang="sk-SK" dirty="0" err="1"/>
              <a:t>vztahu</a:t>
            </a:r>
            <a:r>
              <a:rPr lang="sk-SK" dirty="0"/>
              <a:t> k tomu, </a:t>
            </a:r>
            <a:r>
              <a:rPr lang="sk-SK" dirty="0" err="1"/>
              <a:t>co</a:t>
            </a:r>
            <a:r>
              <a:rPr lang="sk-SK" dirty="0"/>
              <a:t> </a:t>
            </a:r>
            <a:r>
              <a:rPr lang="sk-SK" dirty="0" err="1"/>
              <a:t>vytvářím</a:t>
            </a:r>
            <a:r>
              <a:rPr lang="sk-SK" dirty="0"/>
              <a:t>. </a:t>
            </a:r>
          </a:p>
          <a:p>
            <a:r>
              <a:rPr lang="sk-SK" dirty="0"/>
              <a:t>moje aktivita je </a:t>
            </a:r>
            <a:r>
              <a:rPr lang="sk-SK" dirty="0" err="1"/>
              <a:t>projevem</a:t>
            </a:r>
            <a:r>
              <a:rPr lang="sk-SK" dirty="0"/>
              <a:t> </a:t>
            </a:r>
            <a:r>
              <a:rPr lang="sk-SK" dirty="0" err="1"/>
              <a:t>mých</a:t>
            </a:r>
            <a:r>
              <a:rPr lang="sk-SK" dirty="0"/>
              <a:t> schopností,  </a:t>
            </a:r>
            <a:r>
              <a:rPr lang="sk-SK" dirty="0" err="1"/>
              <a:t>já</a:t>
            </a:r>
            <a:r>
              <a:rPr lang="sk-SK" dirty="0"/>
              <a:t> a moje aktivita </a:t>
            </a:r>
            <a:r>
              <a:rPr lang="sk-SK" dirty="0" err="1"/>
              <a:t>jsou</a:t>
            </a:r>
            <a:r>
              <a:rPr lang="sk-SK" dirty="0"/>
              <a:t> jedno (tzv. tvorivá aktivita)</a:t>
            </a:r>
          </a:p>
          <a:p>
            <a:r>
              <a:rPr lang="sk-SK" dirty="0" err="1"/>
              <a:t>Tvořivost</a:t>
            </a:r>
            <a:r>
              <a:rPr lang="sk-SK" dirty="0"/>
              <a:t> je </a:t>
            </a:r>
            <a:r>
              <a:rPr lang="sk-SK" dirty="0" err="1"/>
              <a:t>orientace</a:t>
            </a:r>
            <a:r>
              <a:rPr lang="sk-SK" dirty="0"/>
              <a:t> charakteru – </a:t>
            </a:r>
            <a:r>
              <a:rPr lang="sk-SK" dirty="0" err="1"/>
              <a:t>všechny</a:t>
            </a:r>
            <a:r>
              <a:rPr lang="sk-SK" dirty="0"/>
              <a:t> </a:t>
            </a:r>
            <a:r>
              <a:rPr lang="sk-SK" dirty="0" err="1"/>
              <a:t>lidské</a:t>
            </a:r>
            <a:r>
              <a:rPr lang="sk-SK" dirty="0"/>
              <a:t> bytosti </a:t>
            </a:r>
            <a:r>
              <a:rPr lang="sk-SK" dirty="0" err="1"/>
              <a:t>jsou</a:t>
            </a:r>
            <a:r>
              <a:rPr lang="sk-SK" dirty="0"/>
              <a:t> </a:t>
            </a:r>
            <a:r>
              <a:rPr lang="sk-SK" dirty="0" err="1"/>
              <a:t>schopny</a:t>
            </a:r>
            <a:r>
              <a:rPr lang="sk-SK" dirty="0"/>
              <a:t> </a:t>
            </a:r>
            <a:r>
              <a:rPr lang="sk-SK" dirty="0" err="1"/>
              <a:t>ji</a:t>
            </a:r>
            <a:r>
              <a:rPr lang="sk-SK" dirty="0"/>
              <a:t> </a:t>
            </a:r>
            <a:r>
              <a:rPr lang="sk-SK" dirty="0" err="1"/>
              <a:t>dosáhnout</a:t>
            </a:r>
            <a:r>
              <a:rPr lang="sk-SK" dirty="0"/>
              <a:t>, </a:t>
            </a:r>
            <a:r>
              <a:rPr lang="sk-SK" dirty="0" err="1"/>
              <a:t>pokud</a:t>
            </a:r>
            <a:r>
              <a:rPr lang="sk-SK" dirty="0"/>
              <a:t> </a:t>
            </a:r>
            <a:r>
              <a:rPr lang="sk-SK" dirty="0" err="1"/>
              <a:t>nejsou</a:t>
            </a:r>
            <a:r>
              <a:rPr lang="sk-SK" dirty="0"/>
              <a:t> </a:t>
            </a:r>
            <a:r>
              <a:rPr lang="sk-SK" dirty="0" err="1"/>
              <a:t>citově</a:t>
            </a:r>
            <a:r>
              <a:rPr lang="sk-SK" dirty="0"/>
              <a:t> </a:t>
            </a:r>
            <a:r>
              <a:rPr lang="sk-SK" dirty="0" err="1"/>
              <a:t>zmzačené</a:t>
            </a:r>
            <a:r>
              <a:rPr lang="sk-SK" dirty="0"/>
              <a:t> </a:t>
            </a:r>
          </a:p>
          <a:p>
            <a:r>
              <a:rPr lang="sk-SK" dirty="0" err="1"/>
              <a:t>Tvořiví</a:t>
            </a:r>
            <a:r>
              <a:rPr lang="sk-SK" dirty="0"/>
              <a:t> </a:t>
            </a:r>
            <a:r>
              <a:rPr lang="sk-SK" dirty="0" err="1"/>
              <a:t>lidé</a:t>
            </a:r>
            <a:r>
              <a:rPr lang="sk-SK" dirty="0"/>
              <a:t>…</a:t>
            </a:r>
            <a:r>
              <a:rPr lang="sk-SK" dirty="0" err="1"/>
              <a:t>přinášejí</a:t>
            </a:r>
            <a:r>
              <a:rPr lang="sk-SK" dirty="0"/>
              <a:t> život i </a:t>
            </a:r>
            <a:r>
              <a:rPr lang="sk-SK" dirty="0" err="1"/>
              <a:t>ostatním</a:t>
            </a:r>
            <a:r>
              <a:rPr lang="sk-SK" dirty="0"/>
              <a:t> </a:t>
            </a:r>
            <a:r>
              <a:rPr lang="sk-SK" dirty="0" err="1"/>
              <a:t>lidem</a:t>
            </a:r>
            <a:r>
              <a:rPr lang="sk-SK" dirty="0"/>
              <a:t> a </a:t>
            </a:r>
            <a:r>
              <a:rPr lang="sk-SK" dirty="0" err="1"/>
              <a:t>věcem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14105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1DBC64-F94F-4340-8539-A04ECAF11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Trh a lidi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C1204A-D76A-423B-B3C1-CEF4C57D8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Člověka neznepokojuje jeho život a štěstí, ale to, jak se lépe prodat </a:t>
            </a:r>
          </a:p>
          <a:p>
            <a:r>
              <a:rPr lang="cs-CZ" dirty="0"/>
              <a:t>„Krize identity“ moderní společnosti -  její členové se stali nástroji</a:t>
            </a:r>
          </a:p>
          <a:p>
            <a:r>
              <a:rPr lang="cs-CZ" dirty="0"/>
              <a:t>nemají sebe </a:t>
            </a:r>
          </a:p>
          <a:p>
            <a:r>
              <a:rPr lang="cs-CZ" dirty="0"/>
              <a:t>jejíchž identita spočívá na jejích účasti v korporacích…</a:t>
            </a:r>
          </a:p>
          <a:p>
            <a:r>
              <a:rPr lang="cs-CZ" dirty="0"/>
              <a:t>Kdo jsem? (jaký jsem, ne kde pracuji a co mám)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76324755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8D2589EBA42D144BDFDF1E8AF596C46" ma:contentTypeVersion="14" ma:contentTypeDescription="Vytvoří nový dokument" ma:contentTypeScope="" ma:versionID="fd33a3618c44b15656e5b5e65966877e">
  <xsd:schema xmlns:xsd="http://www.w3.org/2001/XMLSchema" xmlns:xs="http://www.w3.org/2001/XMLSchema" xmlns:p="http://schemas.microsoft.com/office/2006/metadata/properties" xmlns:ns3="57069d5b-28c5-4f7f-97bc-e52de622a7f7" xmlns:ns4="c0341062-30f8-4e80-ad54-4c529bb7785e" targetNamespace="http://schemas.microsoft.com/office/2006/metadata/properties" ma:root="true" ma:fieldsID="4e6caadf0a4e4887c5e1d504eb67b811" ns3:_="" ns4:_="">
    <xsd:import namespace="57069d5b-28c5-4f7f-97bc-e52de622a7f7"/>
    <xsd:import namespace="c0341062-30f8-4e80-ad54-4c529bb7785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Details" minOccurs="0"/>
                <xsd:element ref="ns4:SharedWithUser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069d5b-28c5-4f7f-97bc-e52de622a7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341062-30f8-4e80-ad54-4c529bb7785e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edWithUsers" ma:index="13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4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72DCE7-271F-4EDF-9DD8-AF57FF68AB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E782D3-A379-4AEB-911F-B2432CE09EA8}">
  <ds:schemaRefs>
    <ds:schemaRef ds:uri="http://purl.org/dc/elements/1.1/"/>
    <ds:schemaRef ds:uri="http://schemas.microsoft.com/office/2006/metadata/properties"/>
    <ds:schemaRef ds:uri="57069d5b-28c5-4f7f-97bc-e52de622a7f7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c0341062-30f8-4e80-ad54-4c529bb7785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79DFD39-CD43-4509-A6C8-0DE402681D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069d5b-28c5-4f7f-97bc-e52de622a7f7"/>
    <ds:schemaRef ds:uri="c0341062-30f8-4e80-ad54-4c529bb778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1145</Words>
  <Application>Microsoft Office PowerPoint</Application>
  <PresentationFormat>Širokoúhlá obrazovka</PresentationFormat>
  <Paragraphs>131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Calibri Light</vt:lpstr>
      <vt:lpstr>Rockwell</vt:lpstr>
      <vt:lpstr>Wingdings</vt:lpstr>
      <vt:lpstr>Atlas</vt:lpstr>
      <vt:lpstr>Erich Fromm (1900-1980) Humanistická etika</vt:lpstr>
      <vt:lpstr>Život </vt:lpstr>
      <vt:lpstr>Ideová inspirace</vt:lpstr>
      <vt:lpstr>Dílo</vt:lpstr>
      <vt:lpstr>Kontext doby</vt:lpstr>
      <vt:lpstr>Humanistická morálka</vt:lpstr>
      <vt:lpstr>Být nebo mít?</vt:lpstr>
      <vt:lpstr>Jaká je neodcizená aktivita?</vt:lpstr>
      <vt:lpstr>Trh a lidi</vt:lpstr>
      <vt:lpstr>Učení je mučení</vt:lpstr>
      <vt:lpstr>Proti majetku</vt:lpstr>
      <vt:lpstr>Sklenice poloplná či poloprázdná?</vt:lpstr>
      <vt:lpstr>Sdílení umožňuje život</vt:lpstr>
      <vt:lpstr>Vlastnictví neklade žádné závazky</vt:lpstr>
      <vt:lpstr>Jazyk</vt:lpstr>
      <vt:lpstr>Konzum vede ke smutku</vt:lpstr>
      <vt:lpstr>Nekrofílie a biofílie</vt:lpstr>
      <vt:lpstr>Sado-masochismus</vt:lpstr>
      <vt:lpstr>Umění milovat </vt:lpstr>
      <vt:lpstr>Svědomí</vt:lpstr>
      <vt:lpstr>Narcismus, kolektivní narcismus</vt:lpstr>
      <vt:lpstr>Nový člověk</vt:lpstr>
      <vt:lpstr>Význam a  kritika 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Erich Fromm (1900-1980) Humanistická etika</dc:title>
  <dc:creator>Slavomír Lesňák</dc:creator>
  <cp:lastModifiedBy>Slavomír Lesňák</cp:lastModifiedBy>
  <cp:revision>281</cp:revision>
  <dcterms:created xsi:type="dcterms:W3CDTF">2020-12-03T10:41:19Z</dcterms:created>
  <dcterms:modified xsi:type="dcterms:W3CDTF">2022-12-05T16:40:45Z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0x01010058D2589EBA42D144BDFDF1E8AF596C46</vt:lpwstr>
  </property>
</Properties>
</file>