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2" r:id="rId16"/>
    <p:sldId id="272" r:id="rId17"/>
    <p:sldId id="273" r:id="rId18"/>
    <p:sldId id="275" r:id="rId19"/>
    <p:sldId id="276" r:id="rId20"/>
    <p:sldId id="277" r:id="rId21"/>
    <p:sldId id="282" r:id="rId22"/>
    <p:sldId id="302" r:id="rId23"/>
    <p:sldId id="279" r:id="rId24"/>
    <p:sldId id="280" r:id="rId25"/>
    <p:sldId id="281" r:id="rId26"/>
    <p:sldId id="283" r:id="rId27"/>
    <p:sldId id="284" r:id="rId28"/>
    <p:sldId id="285" r:id="rId29"/>
    <p:sldId id="305" r:id="rId30"/>
    <p:sldId id="286" r:id="rId31"/>
    <p:sldId id="289" r:id="rId32"/>
    <p:sldId id="303" r:id="rId33"/>
    <p:sldId id="304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12192000" cy="6858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Tahoma" panose="020B0604030504040204" pitchFamily="34" charset="0"/>
      <p:regular r:id="rId53"/>
      <p:bold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h6lFM073Mglv4cXDfzuFiyEjH9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2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8877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68bb2d4e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68bb2d4e2_0_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f68bb2d4e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f68bb2d4e2_0_3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f68bb2d4e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f68bb2d4e2_0_2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2"/>
          <p:cNvSpPr txBox="1">
            <a:spLocks noGrp="1"/>
          </p:cNvSpPr>
          <p:nvPr>
            <p:ph type="title"/>
          </p:nvPr>
        </p:nvSpPr>
        <p:spPr>
          <a:xfrm>
            <a:off x="5380609" y="969721"/>
            <a:ext cx="1430781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25252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2"/>
          <p:cNvSpPr txBox="1">
            <a:spLocks noGrp="1"/>
          </p:cNvSpPr>
          <p:nvPr>
            <p:ph type="body" idx="1"/>
          </p:nvPr>
        </p:nvSpPr>
        <p:spPr>
          <a:xfrm>
            <a:off x="1144270" y="1677771"/>
            <a:ext cx="9903459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4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6"/>
          <p:cNvSpPr txBox="1">
            <a:spLocks noGrp="1"/>
          </p:cNvSpPr>
          <p:nvPr>
            <p:ph type="title"/>
          </p:nvPr>
        </p:nvSpPr>
        <p:spPr>
          <a:xfrm>
            <a:off x="5380609" y="969721"/>
            <a:ext cx="1430781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25252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172" y="236220"/>
            <a:ext cx="11723370" cy="63832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1"/>
          <p:cNvSpPr/>
          <p:nvPr/>
        </p:nvSpPr>
        <p:spPr>
          <a:xfrm>
            <a:off x="371856" y="374904"/>
            <a:ext cx="11448415" cy="6108700"/>
          </a:xfrm>
          <a:custGeom>
            <a:avLst/>
            <a:gdLst/>
            <a:ahLst/>
            <a:cxnLst/>
            <a:rect l="l" t="t" r="r" b="b"/>
            <a:pathLst>
              <a:path w="11448415" h="6108700" extrusionOk="0">
                <a:moveTo>
                  <a:pt x="0" y="6108192"/>
                </a:moveTo>
                <a:lnTo>
                  <a:pt x="11448288" y="6108192"/>
                </a:lnTo>
                <a:lnTo>
                  <a:pt x="11448288" y="0"/>
                </a:lnTo>
                <a:lnTo>
                  <a:pt x="0" y="0"/>
                </a:lnTo>
                <a:lnTo>
                  <a:pt x="0" y="6108192"/>
                </a:lnTo>
                <a:close/>
              </a:path>
            </a:pathLst>
          </a:custGeom>
          <a:noFill/>
          <a:ln w="9525" cap="flat" cmpd="sng">
            <a:solidFill>
              <a:srgbClr val="2525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41"/>
          <p:cNvSpPr txBox="1">
            <a:spLocks noGrp="1"/>
          </p:cNvSpPr>
          <p:nvPr>
            <p:ph type="title"/>
          </p:nvPr>
        </p:nvSpPr>
        <p:spPr>
          <a:xfrm>
            <a:off x="5380609" y="969721"/>
            <a:ext cx="1430781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5252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41"/>
          <p:cNvSpPr txBox="1">
            <a:spLocks noGrp="1"/>
          </p:cNvSpPr>
          <p:nvPr>
            <p:ph type="body" idx="1"/>
          </p:nvPr>
        </p:nvSpPr>
        <p:spPr>
          <a:xfrm>
            <a:off x="1144270" y="1677771"/>
            <a:ext cx="9903459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artoonstock.com/directory/j/jean_paul_sartre.as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oogle.com/url?sa=i&amp;url=https%3A%2F%2Fwww.pinterest.com%2Fpin%2F95138610858680938%2F&amp;psig=AOvVaw0whyclbYBl6rR6ATIg3H1I&amp;ust=1605262839425000&amp;source=images&amp;cd=vfe&amp;ved=0CAIQjRxqFwoTCMjHuaDk_OwCFQAAAAAdAAAAABA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cebook.com/andrecarrilho.illustrator/videos/albert-camus-vs-jean-paul-sartre-unpublished-animatio1n2-f.o11r-.v2a0n20ity-fair-spain-ani/1171530813020043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1"/>
          <p:cNvGrpSpPr/>
          <p:nvPr/>
        </p:nvGrpSpPr>
        <p:grpSpPr>
          <a:xfrm>
            <a:off x="0" y="0"/>
            <a:ext cx="12191873" cy="6857998"/>
            <a:chOff x="0" y="0"/>
            <a:chExt cx="12191873" cy="6857998"/>
          </a:xfrm>
        </p:grpSpPr>
        <p:pic>
          <p:nvPicPr>
            <p:cNvPr id="46" name="Google Shape;46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63391" y="1223759"/>
              <a:ext cx="9660644" cy="4392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06067" y="1266444"/>
              <a:ext cx="9577578" cy="43091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Google Shape;48;p1"/>
            <p:cNvSpPr/>
            <p:nvPr/>
          </p:nvSpPr>
          <p:spPr>
            <a:xfrm>
              <a:off x="1447800" y="1411224"/>
              <a:ext cx="9296400" cy="4036060"/>
            </a:xfrm>
            <a:custGeom>
              <a:avLst/>
              <a:gdLst/>
              <a:ahLst/>
              <a:cxnLst/>
              <a:rect l="l" t="t" r="r" b="b"/>
              <a:pathLst>
                <a:path w="9296400" h="4036060" extrusionOk="0">
                  <a:moveTo>
                    <a:pt x="0" y="4035552"/>
                  </a:moveTo>
                  <a:lnTo>
                    <a:pt x="9296400" y="4035552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5552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5135880" y="1267967"/>
              <a:ext cx="1920239" cy="731520"/>
            </a:xfrm>
            <a:custGeom>
              <a:avLst/>
              <a:gdLst/>
              <a:ahLst/>
              <a:cxnLst/>
              <a:rect l="l" t="t" r="r" b="b"/>
              <a:pathLst>
                <a:path w="1920240" h="731519" extrusionOk="0">
                  <a:moveTo>
                    <a:pt x="1920227" y="0"/>
                  </a:moveTo>
                  <a:lnTo>
                    <a:pt x="0" y="0"/>
                  </a:lnTo>
                  <a:lnTo>
                    <a:pt x="0" y="541020"/>
                  </a:lnTo>
                  <a:lnTo>
                    <a:pt x="0" y="731520"/>
                  </a:lnTo>
                  <a:lnTo>
                    <a:pt x="1920227" y="731520"/>
                  </a:lnTo>
                  <a:lnTo>
                    <a:pt x="1920227" y="541020"/>
                  </a:lnTo>
                  <a:lnTo>
                    <a:pt x="1920227" y="0"/>
                  </a:lnTo>
                  <a:close/>
                </a:path>
              </a:pathLst>
            </a:custGeom>
            <a:solidFill>
              <a:srgbClr val="56903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5250179" y="1267967"/>
              <a:ext cx="0" cy="612775"/>
            </a:xfrm>
            <a:custGeom>
              <a:avLst/>
              <a:gdLst/>
              <a:ahLst/>
              <a:cxnLst/>
              <a:rect l="l" t="t" r="r" b="b"/>
              <a:pathLst>
                <a:path w="120000" h="612775" extrusionOk="0">
                  <a:moveTo>
                    <a:pt x="0" y="0"/>
                  </a:moveTo>
                  <a:lnTo>
                    <a:pt x="0" y="612648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5250179" y="1267967"/>
              <a:ext cx="1691639" cy="615950"/>
            </a:xfrm>
            <a:custGeom>
              <a:avLst/>
              <a:gdLst/>
              <a:ahLst/>
              <a:cxnLst/>
              <a:rect l="l" t="t" r="r" b="b"/>
              <a:pathLst>
                <a:path w="1691640" h="615950" extrusionOk="0">
                  <a:moveTo>
                    <a:pt x="1691640" y="0"/>
                  </a:moveTo>
                  <a:lnTo>
                    <a:pt x="1691640" y="541020"/>
                  </a:lnTo>
                </a:path>
                <a:path w="1691640" h="615950" extrusionOk="0">
                  <a:moveTo>
                    <a:pt x="0" y="615696"/>
                  </a:moveTo>
                  <a:lnTo>
                    <a:pt x="445008" y="615696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" name="Google Shape;52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2191873" cy="6857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Google Shape;53;p1"/>
            <p:cNvSpPr/>
            <p:nvPr/>
          </p:nvSpPr>
          <p:spPr>
            <a:xfrm>
              <a:off x="5695188" y="1808988"/>
              <a:ext cx="5453380" cy="3240405"/>
            </a:xfrm>
            <a:custGeom>
              <a:avLst/>
              <a:gdLst/>
              <a:ahLst/>
              <a:cxnLst/>
              <a:rect l="l" t="t" r="r" b="b"/>
              <a:pathLst>
                <a:path w="5453380" h="3240404" extrusionOk="0">
                  <a:moveTo>
                    <a:pt x="5452871" y="0"/>
                  </a:moveTo>
                  <a:lnTo>
                    <a:pt x="0" y="0"/>
                  </a:lnTo>
                  <a:lnTo>
                    <a:pt x="0" y="3240024"/>
                  </a:lnTo>
                  <a:lnTo>
                    <a:pt x="5452871" y="3240024"/>
                  </a:lnTo>
                  <a:lnTo>
                    <a:pt x="5452871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" name="Google Shape;54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56732" y="1970532"/>
              <a:ext cx="5127498" cy="2914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5929745" y="2754249"/>
            <a:ext cx="5036966" cy="69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FFFFFF"/>
                </a:solidFill>
              </a:rPr>
              <a:t>EXISTENCIALISMUS</a:t>
            </a:r>
            <a:endParaRPr sz="4400" dirty="0"/>
          </a:p>
        </p:txBody>
      </p:sp>
      <p:sp>
        <p:nvSpPr>
          <p:cNvPr id="56" name="Google Shape;56;p1"/>
          <p:cNvSpPr txBox="1"/>
          <p:nvPr/>
        </p:nvSpPr>
        <p:spPr>
          <a:xfrm>
            <a:off x="7464297" y="4028008"/>
            <a:ext cx="1904364" cy="30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Slavomír Lesňák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/>
          </p:nvPr>
        </p:nvSpPr>
        <p:spPr>
          <a:xfrm>
            <a:off x="4347209" y="969721"/>
            <a:ext cx="349694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(Etická) úzkost</a:t>
            </a:r>
            <a:endParaRPr/>
          </a:p>
        </p:txBody>
      </p:sp>
      <p:sp>
        <p:nvSpPr>
          <p:cNvPr id="135" name="Google Shape;135;p11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11"/>
          <p:cNvSpPr txBox="1"/>
          <p:nvPr/>
        </p:nvSpPr>
        <p:spPr>
          <a:xfrm>
            <a:off x="1491749" y="2474802"/>
            <a:ext cx="3721100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vtěluje se do vědomí výběru</a:t>
            </a:r>
          </a:p>
        </p:txBody>
      </p:sp>
      <p:sp>
        <p:nvSpPr>
          <p:cNvPr id="137" name="Google Shape;137;p11"/>
          <p:cNvSpPr txBox="1"/>
          <p:nvPr/>
        </p:nvSpPr>
        <p:spPr>
          <a:xfrm>
            <a:off x="1145539" y="2103856"/>
            <a:ext cx="600519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5580" marR="5080" lvl="0" indent="-18351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Nejde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psychický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stav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ale o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podmínku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činu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cílů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1144270" y="1677771"/>
            <a:ext cx="9903600" cy="4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3575" rIns="0" bIns="0" anchor="t" anchorCtr="0">
            <a:spAutoFit/>
          </a:bodyPr>
          <a:lstStyle/>
          <a:p>
            <a:pPr marL="196215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dirty="0"/>
              <a:t>Je</a:t>
            </a:r>
            <a:r>
              <a:rPr lang="sk-SK" sz="2000" dirty="0"/>
              <a:t> </a:t>
            </a:r>
            <a:r>
              <a:rPr lang="en-US" sz="2000" dirty="0" err="1"/>
              <a:t>výrazem</a:t>
            </a:r>
            <a:r>
              <a:rPr lang="en-US" sz="2000" dirty="0"/>
              <a:t>	</a:t>
            </a:r>
            <a:r>
              <a:rPr lang="en-US" sz="2000" dirty="0" err="1"/>
              <a:t>nejistoty</a:t>
            </a:r>
            <a:r>
              <a:rPr lang="sk-SK" sz="2000" dirty="0"/>
              <a:t> </a:t>
            </a:r>
            <a:r>
              <a:rPr lang="en-US" sz="2000" dirty="0" err="1"/>
              <a:t>ohledně</a:t>
            </a:r>
            <a:r>
              <a:rPr lang="en-US" sz="2000" dirty="0"/>
              <a:t> </a:t>
            </a:r>
            <a:r>
              <a:rPr lang="sk-SK" sz="2000" dirty="0"/>
              <a:t> </a:t>
            </a:r>
            <a:r>
              <a:rPr lang="en-US" sz="2000" dirty="0" err="1"/>
              <a:t>smyslu</a:t>
            </a:r>
            <a:r>
              <a:rPr lang="sk-SK" sz="2000" dirty="0"/>
              <a:t> </a:t>
            </a:r>
            <a:r>
              <a:rPr lang="en-US" sz="2000" dirty="0" err="1"/>
              <a:t>možností</a:t>
            </a:r>
            <a:r>
              <a:rPr lang="sk-SK" sz="2000" dirty="0"/>
              <a:t> </a:t>
            </a:r>
            <a:r>
              <a:rPr lang="en-US" sz="2000" dirty="0"/>
              <a:t>–</a:t>
            </a:r>
            <a:r>
              <a:rPr lang="sk-SK" sz="2000" dirty="0"/>
              <a:t> </a:t>
            </a:r>
            <a:r>
              <a:rPr lang="en-US" sz="2000" dirty="0" err="1"/>
              <a:t>ontologická</a:t>
            </a:r>
            <a:r>
              <a:rPr lang="sk-SK" sz="2000" dirty="0"/>
              <a:t> </a:t>
            </a:r>
            <a:r>
              <a:rPr lang="en-US" sz="2000" dirty="0" err="1"/>
              <a:t>nejistota</a:t>
            </a:r>
            <a:r>
              <a:rPr lang="sk-SK" sz="2000" dirty="0"/>
              <a:t> </a:t>
            </a:r>
            <a:r>
              <a:rPr lang="en-US" sz="2000" dirty="0"/>
              <a:t>o </a:t>
            </a:r>
            <a:r>
              <a:rPr lang="en-US" sz="2000" dirty="0" err="1"/>
              <a:t>budoucnosti</a:t>
            </a:r>
            <a:r>
              <a:rPr lang="en-US" sz="2000" dirty="0"/>
              <a:t> </a:t>
            </a:r>
            <a:r>
              <a:rPr lang="en-US" sz="2000" dirty="0" err="1"/>
              <a:t>možností-cílů</a:t>
            </a:r>
            <a:endParaRPr sz="2000" dirty="0"/>
          </a:p>
          <a:p>
            <a:pPr marL="196215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dirty="0"/>
              <a:t>O </a:t>
            </a:r>
            <a:r>
              <a:rPr lang="en-US" sz="2000" dirty="0" err="1"/>
              <a:t>smyslu</a:t>
            </a:r>
            <a:r>
              <a:rPr lang="en-US" sz="2000" dirty="0"/>
              <a:t> </a:t>
            </a:r>
            <a:r>
              <a:rPr lang="en-US" sz="2000" dirty="0" err="1"/>
              <a:t>rozhoduji</a:t>
            </a:r>
            <a:r>
              <a:rPr lang="en-US" sz="2000" dirty="0"/>
              <a:t> </a:t>
            </a:r>
            <a:r>
              <a:rPr lang="en-US" sz="2000" dirty="0" err="1"/>
              <a:t>já</a:t>
            </a:r>
            <a:r>
              <a:rPr lang="en-US" sz="2000" dirty="0"/>
              <a:t> (</a:t>
            </a:r>
            <a:r>
              <a:rPr lang="en-US" sz="2000" dirty="0" err="1"/>
              <a:t>výběr</a:t>
            </a:r>
            <a:r>
              <a:rPr lang="en-US" sz="2000" dirty="0"/>
              <a:t> a </a:t>
            </a:r>
            <a:r>
              <a:rPr lang="en-US" sz="2000" dirty="0" err="1"/>
              <a:t>čin</a:t>
            </a:r>
            <a:r>
              <a:rPr lang="en-US" sz="2000" dirty="0"/>
              <a:t> se </a:t>
            </a:r>
            <a:r>
              <a:rPr lang="en-US" sz="2000" dirty="0" err="1"/>
              <a:t>nemusí</a:t>
            </a:r>
            <a:r>
              <a:rPr lang="en-US" sz="2000" dirty="0"/>
              <a:t> </a:t>
            </a:r>
            <a:r>
              <a:rPr lang="en-US" sz="2000" dirty="0" err="1"/>
              <a:t>podařit</a:t>
            </a:r>
            <a:r>
              <a:rPr lang="en-US" sz="2000" dirty="0"/>
              <a:t>) - ale </a:t>
            </a:r>
            <a:r>
              <a:rPr lang="en-US" sz="2000" dirty="0" err="1"/>
              <a:t>rozhoduji</a:t>
            </a:r>
            <a:r>
              <a:rPr lang="en-US" sz="2000" dirty="0"/>
              <a:t> </a:t>
            </a:r>
            <a:r>
              <a:rPr lang="en-US" sz="2000" dirty="0" err="1"/>
              <a:t>já</a:t>
            </a:r>
            <a:r>
              <a:rPr lang="en-US" sz="2000" dirty="0"/>
              <a:t> </a:t>
            </a:r>
            <a:r>
              <a:rPr lang="en-US" sz="2000" dirty="0" err="1"/>
              <a:t>sám</a:t>
            </a:r>
            <a:endParaRPr sz="2000" dirty="0"/>
          </a:p>
          <a:p>
            <a:pPr marL="196215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2000" dirty="0"/>
              <a:t>(</a:t>
            </a:r>
            <a:r>
              <a:rPr lang="en-US" sz="2000" dirty="0" err="1"/>
              <a:t>jsem</a:t>
            </a:r>
            <a:r>
              <a:rPr lang="en-US" sz="2000" dirty="0"/>
              <a:t> </a:t>
            </a:r>
            <a:r>
              <a:rPr lang="en-US" sz="2000" dirty="0" err="1"/>
              <a:t>sám</a:t>
            </a:r>
            <a:r>
              <a:rPr lang="en-US" sz="2000" dirty="0"/>
              <a:t> </a:t>
            </a:r>
            <a:r>
              <a:rPr lang="en-US" sz="2000" dirty="0" err="1"/>
              <a:t>zodpovědný</a:t>
            </a:r>
            <a:r>
              <a:rPr lang="en-US" sz="2000" dirty="0"/>
              <a:t>)</a:t>
            </a:r>
            <a:endParaRPr sz="2000" dirty="0"/>
          </a:p>
          <a:p>
            <a:pPr marL="196215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dirty="0"/>
              <a:t>V </a:t>
            </a:r>
            <a:r>
              <a:rPr lang="en-US" sz="2000" dirty="0" err="1"/>
              <a:t>okamžiku</a:t>
            </a:r>
            <a:r>
              <a:rPr lang="en-US" sz="2000" dirty="0"/>
              <a:t> </a:t>
            </a:r>
            <a:r>
              <a:rPr lang="en-US" sz="2000" dirty="0" err="1"/>
              <a:t>volby</a:t>
            </a:r>
            <a:r>
              <a:rPr lang="en-US" sz="2000" dirty="0"/>
              <a:t> </a:t>
            </a:r>
            <a:r>
              <a:rPr lang="en-US" sz="2000" dirty="0" err="1"/>
              <a:t>jsme</a:t>
            </a:r>
            <a:r>
              <a:rPr lang="en-US" sz="2000" dirty="0"/>
              <a:t> </a:t>
            </a:r>
            <a:r>
              <a:rPr lang="en-US" sz="2000" dirty="0" err="1"/>
              <a:t>opuštěni</a:t>
            </a:r>
            <a:r>
              <a:rPr lang="en-US" sz="2000" dirty="0"/>
              <a:t> (</a:t>
            </a:r>
            <a:r>
              <a:rPr lang="en-US" sz="2000" dirty="0" err="1"/>
              <a:t>podobně</a:t>
            </a:r>
            <a:r>
              <a:rPr lang="en-US" sz="2000" dirty="0"/>
              <a:t> </a:t>
            </a:r>
            <a:r>
              <a:rPr lang="en-US" sz="2000" dirty="0" err="1"/>
              <a:t>Kierkagaard</a:t>
            </a:r>
            <a:r>
              <a:rPr lang="en-US" sz="2000" dirty="0"/>
              <a:t>)</a:t>
            </a:r>
            <a:endParaRPr sz="2000" dirty="0"/>
          </a:p>
          <a:p>
            <a:pPr marL="196215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dirty="0" err="1"/>
              <a:t>Volíme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pro </a:t>
            </a:r>
            <a:r>
              <a:rPr lang="en-US" sz="2000" dirty="0" err="1"/>
              <a:t>druhé</a:t>
            </a:r>
            <a:r>
              <a:rPr lang="en-US" sz="2000" dirty="0"/>
              <a:t> a </a:t>
            </a:r>
            <a:r>
              <a:rPr lang="en-US" sz="2000" dirty="0" err="1"/>
              <a:t>tváří</a:t>
            </a:r>
            <a:r>
              <a:rPr lang="en-US" sz="2000" dirty="0"/>
              <a:t> v </a:t>
            </a:r>
            <a:r>
              <a:rPr lang="en-US" sz="2000" dirty="0" err="1"/>
              <a:t>tvář</a:t>
            </a:r>
            <a:r>
              <a:rPr lang="en-US" sz="2000" dirty="0"/>
              <a:t> </a:t>
            </a:r>
            <a:r>
              <a:rPr lang="en-US" sz="2000" dirty="0" err="1"/>
              <a:t>druhým</a:t>
            </a:r>
            <a:r>
              <a:rPr lang="en-US" sz="2000" dirty="0"/>
              <a:t>: </a:t>
            </a:r>
            <a:r>
              <a:rPr lang="en-US" sz="2000" dirty="0" err="1"/>
              <a:t>spoluodpovědnost</a:t>
            </a:r>
            <a:r>
              <a:rPr lang="en-US" sz="2000" dirty="0"/>
              <a:t> za </a:t>
            </a:r>
            <a:r>
              <a:rPr lang="en-US" sz="2000" dirty="0" err="1"/>
              <a:t>svět</a:t>
            </a:r>
            <a:endParaRPr sz="2000" dirty="0"/>
          </a:p>
          <a:p>
            <a:pPr marL="196215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dirty="0" err="1"/>
              <a:t>Volba</a:t>
            </a:r>
            <a:r>
              <a:rPr lang="en-US" sz="2000" dirty="0"/>
              <a:t> je </a:t>
            </a:r>
            <a:r>
              <a:rPr lang="en-US" sz="2000" dirty="0" err="1"/>
              <a:t>realizací</a:t>
            </a:r>
            <a:r>
              <a:rPr lang="en-US" sz="2000" dirty="0"/>
              <a:t> </a:t>
            </a:r>
            <a:r>
              <a:rPr lang="en-US" sz="2000" dirty="0" err="1"/>
              <a:t>svobody</a:t>
            </a:r>
            <a:r>
              <a:rPr lang="en-US" sz="2000" dirty="0"/>
              <a:t> (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limity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svobodě</a:t>
            </a:r>
            <a:r>
              <a:rPr lang="en-US" sz="2000" dirty="0"/>
              <a:t> </a:t>
            </a:r>
            <a:r>
              <a:rPr lang="en-US" sz="2000" dirty="0" err="1"/>
              <a:t>druhého</a:t>
            </a:r>
            <a:r>
              <a:rPr lang="en-US" sz="2000" dirty="0"/>
              <a:t>)</a:t>
            </a: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>
            <a:spLocks noGrp="1"/>
          </p:cNvSpPr>
          <p:nvPr>
            <p:ph type="title"/>
          </p:nvPr>
        </p:nvSpPr>
        <p:spPr>
          <a:xfrm>
            <a:off x="3382136" y="969721"/>
            <a:ext cx="543179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Zodpovědnost za svět</a:t>
            </a:r>
            <a:endParaRPr/>
          </a:p>
        </p:txBody>
      </p:sp>
      <p:sp>
        <p:nvSpPr>
          <p:cNvPr id="144" name="Google Shape;144;p12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Google Shape;145;p12"/>
          <p:cNvSpPr txBox="1"/>
          <p:nvPr/>
        </p:nvSpPr>
        <p:spPr>
          <a:xfrm>
            <a:off x="1145539" y="1759102"/>
            <a:ext cx="9900300" cy="4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225" rIns="0" bIns="0" anchor="t" anchorCtr="0">
            <a:spAutoFit/>
          </a:bodyPr>
          <a:lstStyle/>
          <a:p>
            <a:pPr marL="195580" marR="0" lvl="0" indent="-1835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Helvetica Neue"/>
              <a:buChar char="◦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Zodpovídám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nejen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za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sebe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za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stav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světa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který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0" algn="just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spolu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vytvářím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(resp.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jsem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nepokusil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vytvořit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jiný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just" rtl="0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Helvetica Neue"/>
              <a:buChar char="◦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Každý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druh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morálky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který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se 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opírá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o 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objektivní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0" algn="just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fundament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hodnot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podezřelý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alibismus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5080" lvl="0" indent="-183515" algn="just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Helvetica Neue"/>
              <a:buChar char="◦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Jakýkoliv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dobrý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úmysl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je bez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činu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bezcenný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jde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jednání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rozpor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Kantem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podoba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Heglem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Marxem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Kierkegaardem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just" rtl="0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Helvetica Neue"/>
              <a:buChar char="◦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Dilema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žáka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výběr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rady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váha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předsevzetí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>
            <a:spLocks noGrp="1"/>
          </p:cNvSpPr>
          <p:nvPr>
            <p:ph type="title"/>
          </p:nvPr>
        </p:nvSpPr>
        <p:spPr>
          <a:xfrm>
            <a:off x="4447794" y="546861"/>
            <a:ext cx="329692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 je dobro?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13"/>
          <p:cNvSpPr txBox="1"/>
          <p:nvPr/>
        </p:nvSpPr>
        <p:spPr>
          <a:xfrm>
            <a:off x="767892" y="1323212"/>
            <a:ext cx="10657200" cy="49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9675" rIns="0" bIns="0" anchor="t" anchorCtr="0">
            <a:spAutoFit/>
          </a:bodyPr>
          <a:lstStyle/>
          <a:p>
            <a:pPr marL="1955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Neexistuje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předem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v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podobě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apriorní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normy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Platon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Kant)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69900" marR="0" lvl="1" indent="-183515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velmi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stísňující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Bůh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neexistuje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ním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ztratí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možnost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vyčíst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z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nebe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hodnoty</a:t>
            </a: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69900" marR="0" lvl="1" indent="-183515" algn="l" rtl="0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Není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dobra a priori,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není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nekonečného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dokonalého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vědomí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kterém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je dobro 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zlo</a:t>
            </a: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69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utvořené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69900" marR="0" lvl="1" indent="-183515" algn="l" rtl="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..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odkázat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nám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objevujeme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hodnoty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znamená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pouze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život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nemá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priori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smysl</a:t>
            </a: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300"/>
              <a:buFont typeface="Helvetica Neue"/>
              <a:buNone/>
            </a:pPr>
            <a:endParaRPr sz="23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2880" algn="l" rtl="0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Pokud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pokládám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jistý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skutek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za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dobrý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to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já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sám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jsem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rozhodl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říci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je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spíše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dobrý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než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0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špatný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2880" algn="l" rtl="0">
              <a:lnSpc>
                <a:spcPct val="100000"/>
              </a:lnSpc>
              <a:spcBef>
                <a:spcPts val="1735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Bytí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předchází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podstatu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esenci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288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cs-CZ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lovek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nejdříve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existuje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... je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nejdřív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ten,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kdo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vrhá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budoucnosti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...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2880" algn="l" rtl="0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Před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člověkem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vlastním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projektem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nic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neexistuje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2880" algn="l" rtl="0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nebes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nelze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nic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vyčítat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-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člověk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bude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především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tím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čím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zamýšlel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být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2152014" y="695401"/>
            <a:ext cx="3090545" cy="141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Jak </a:t>
            </a:r>
            <a:r>
              <a:rPr lang="en-US" dirty="0" err="1"/>
              <a:t>hodnotit</a:t>
            </a:r>
            <a:endParaRPr dirty="0"/>
          </a:p>
          <a:p>
            <a:pPr marL="4445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ostatní</a:t>
            </a:r>
            <a:r>
              <a:rPr lang="en-US"/>
              <a:t>?</a:t>
            </a:r>
            <a:endParaRPr dirty="0"/>
          </a:p>
        </p:txBody>
      </p:sp>
      <p:sp>
        <p:nvSpPr>
          <p:cNvPr id="158" name="Google Shape;158;p14"/>
          <p:cNvSpPr txBox="1"/>
          <p:nvPr/>
        </p:nvSpPr>
        <p:spPr>
          <a:xfrm>
            <a:off x="777646" y="2179446"/>
            <a:ext cx="5474970" cy="123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5580" marR="5080" lvl="0" indent="-18288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..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existencialista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nikdy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nechápe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člověka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jako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konečný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bod,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neboť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člověk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nepřetržitě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utváří</a:t>
            </a: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" name="Google Shape;160;p14"/>
          <p:cNvSpPr txBox="1"/>
          <p:nvPr/>
        </p:nvSpPr>
        <p:spPr>
          <a:xfrm>
            <a:off x="986519" y="3566859"/>
            <a:ext cx="4912257" cy="82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72110" marR="5080" lvl="0" indent="-36004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Posuzovat</a:t>
            </a:r>
            <a:r>
              <a:rPr lang="sk-SK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ze</a:t>
            </a:r>
            <a:r>
              <a:rPr lang="sk-SK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pouze</a:t>
            </a:r>
            <a:r>
              <a:rPr lang="sk-SK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hotovou</a:t>
            </a:r>
            <a:r>
              <a:rPr lang="sk-SK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k-SK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malbu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 </a:t>
            </a: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p14"/>
          <p:cNvSpPr txBox="1"/>
          <p:nvPr/>
        </p:nvSpPr>
        <p:spPr>
          <a:xfrm>
            <a:off x="709930" y="4780490"/>
            <a:ext cx="5295265" cy="163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Jsme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stejné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tvůrčí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situaci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...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malíř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stvořil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takovým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jakým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je,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současně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malbou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...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dílo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jako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celek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včleňuje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jeho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života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Google Shape;162;p14"/>
          <p:cNvSpPr txBox="1"/>
          <p:nvPr/>
        </p:nvSpPr>
        <p:spPr>
          <a:xfrm>
            <a:off x="9553067" y="6231037"/>
            <a:ext cx="506730" cy="12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3" name="Google Shape;1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5535" y="524255"/>
            <a:ext cx="4706112" cy="5809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4"/>
          <p:cNvSpPr txBox="1"/>
          <p:nvPr/>
        </p:nvSpPr>
        <p:spPr>
          <a:xfrm>
            <a:off x="7607045" y="6662115"/>
            <a:ext cx="3573145" cy="1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https://</a:t>
            </a:r>
            <a:r>
              <a:rPr lang="en-US" sz="9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www.cartoonstock.com/directory/j/jean_paul_sartre.asp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title"/>
          </p:nvPr>
        </p:nvSpPr>
        <p:spPr>
          <a:xfrm>
            <a:off x="5380609" y="969721"/>
            <a:ext cx="1430781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body" idx="1"/>
          </p:nvPr>
        </p:nvSpPr>
        <p:spPr>
          <a:xfrm rot="-5400000">
            <a:off x="-2590851" y="2985185"/>
            <a:ext cx="6475730" cy="22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https://philosophynow.org/issues/145/Paul_Woods_Cartoon_1</a:t>
            </a:r>
            <a:endParaRPr/>
          </a:p>
        </p:txBody>
      </p:sp>
      <p:pic>
        <p:nvPicPr>
          <p:cNvPr id="171" name="Google Shape;17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600" y="617388"/>
            <a:ext cx="6747875" cy="56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>
            <a:spLocks noGrp="1"/>
          </p:cNvSpPr>
          <p:nvPr>
            <p:ph type="title"/>
          </p:nvPr>
        </p:nvSpPr>
        <p:spPr>
          <a:xfrm>
            <a:off x="5380609" y="969721"/>
            <a:ext cx="1430781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body" idx="1"/>
          </p:nvPr>
        </p:nvSpPr>
        <p:spPr>
          <a:xfrm>
            <a:off x="3810000" y="6019800"/>
            <a:ext cx="990345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http://www.markstivers.com/wordpress/?p=2460</a:t>
            </a:r>
            <a:endParaRPr/>
          </a:p>
        </p:txBody>
      </p:sp>
      <p:pic>
        <p:nvPicPr>
          <p:cNvPr id="101" name="Google Shape;101;p7" descr="Obsah obrázku text, kniha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457200"/>
            <a:ext cx="6981825" cy="5275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300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title"/>
          </p:nvPr>
        </p:nvSpPr>
        <p:spPr>
          <a:xfrm>
            <a:off x="3684270" y="969721"/>
            <a:ext cx="482346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Ateismus a morálka</a:t>
            </a:r>
            <a:endParaRPr/>
          </a:p>
        </p:txBody>
      </p:sp>
      <p:sp>
        <p:nvSpPr>
          <p:cNvPr id="177" name="Google Shape;177;p15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7371703" y="2126947"/>
            <a:ext cx="20853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že</a:t>
            </a:r>
            <a:r>
              <a:rPr lang="en-US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	</a:t>
            </a:r>
            <a:r>
              <a:rPr lang="en-US" sz="36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Bůh</a:t>
            </a: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9" name="Google Shape;179;p15"/>
          <p:cNvSpPr txBox="1"/>
          <p:nvPr/>
        </p:nvSpPr>
        <p:spPr>
          <a:xfrm>
            <a:off x="1145539" y="2077680"/>
            <a:ext cx="7088505" cy="123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95580" marR="508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3600"/>
              <a:buFont typeface="Helvetica Neue"/>
              <a:buChar char="◦"/>
            </a:pPr>
            <a:r>
              <a:rPr lang="en-US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Existencialismus	nedokazuje,  neexistuje</a:t>
            </a:r>
            <a:endParaRPr sz="3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p15"/>
          <p:cNvSpPr txBox="1"/>
          <p:nvPr/>
        </p:nvSpPr>
        <p:spPr>
          <a:xfrm>
            <a:off x="1145539" y="3399242"/>
            <a:ext cx="9901555" cy="123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95580" marR="508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3600"/>
              <a:buFont typeface="Helvetica Neue"/>
              <a:buChar char="◦"/>
            </a:pPr>
            <a:r>
              <a:rPr lang="en-US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Prohlašuje: i kdyby Bůh existoval, nic by se  na věci nezměnilo...</a:t>
            </a:r>
            <a:endParaRPr sz="3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 txBox="1">
            <a:spLocks noGrp="1"/>
          </p:cNvSpPr>
          <p:nvPr>
            <p:ph type="title"/>
          </p:nvPr>
        </p:nvSpPr>
        <p:spPr>
          <a:xfrm>
            <a:off x="4981194" y="969721"/>
            <a:ext cx="223139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Alibismus</a:t>
            </a:r>
            <a:endParaRPr/>
          </a:p>
        </p:txBody>
      </p:sp>
      <p:sp>
        <p:nvSpPr>
          <p:cNvPr id="186" name="Google Shape;186;p17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p17"/>
          <p:cNvSpPr txBox="1"/>
          <p:nvPr/>
        </p:nvSpPr>
        <p:spPr>
          <a:xfrm>
            <a:off x="1145539" y="1982851"/>
            <a:ext cx="9899015" cy="29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3175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Zbabělý temperament není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Zbabělost způsobuje fakt, že se vzdáváme a ustoupíme.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5080" lvl="0" indent="-18351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Skutek	není	povaha...:	jako	zbabělec	jsem	od	chvíle,	kdy	jsem  provedl svůj skutek.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Lidé cítí, že zbabělec, je </a:t>
            </a:r>
            <a:r>
              <a:rPr lang="en-US"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vinen 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 svou zbabělost, proto kamuflují: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69900" marR="0" lvl="1" indent="-183515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Chtějí, abychom se rodily zbabělí nebo hrdinní (osud)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5380609" y="969721"/>
            <a:ext cx="1430781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1144270" y="1677771"/>
            <a:ext cx="9903459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18" descr="Obsah obrázku text, kniha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111" y="304800"/>
            <a:ext cx="3541776" cy="636055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8"/>
          <p:cNvSpPr txBox="1"/>
          <p:nvPr/>
        </p:nvSpPr>
        <p:spPr>
          <a:xfrm rot="-5400000">
            <a:off x="8322037" y="2695725"/>
            <a:ext cx="60977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https://www.alamy.com/simone-de-beauvoir-image5073813.html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"/>
          <p:cNvSpPr txBox="1">
            <a:spLocks noGrp="1"/>
          </p:cNvSpPr>
          <p:nvPr>
            <p:ph type="title"/>
          </p:nvPr>
        </p:nvSpPr>
        <p:spPr>
          <a:xfrm>
            <a:off x="5380609" y="969721"/>
            <a:ext cx="1430781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body" idx="1"/>
          </p:nvPr>
        </p:nvSpPr>
        <p:spPr>
          <a:xfrm rot="-5400000">
            <a:off x="9762743" y="3086151"/>
            <a:ext cx="3732530" cy="45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https://existentialcomics.com/vote/53</a:t>
            </a:r>
            <a:endParaRPr/>
          </a:p>
        </p:txBody>
      </p:sp>
      <p:pic>
        <p:nvPicPr>
          <p:cNvPr id="209" name="Google Shape;209;p19" descr="Obsah obrázku osoba, muž, zeď, interiér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0346" y="304800"/>
            <a:ext cx="624840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7359A46-5BAC-40ED-820A-6E7EC9DDA637}"/>
              </a:ext>
            </a:extLst>
          </p:cNvPr>
          <p:cNvSpPr txBox="1"/>
          <p:nvPr/>
        </p:nvSpPr>
        <p:spPr>
          <a:xfrm>
            <a:off x="3186546" y="345898"/>
            <a:ext cx="85713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Simone de Beauvoir</a:t>
            </a:r>
            <a:r>
              <a:rPr lang="sk-SK" sz="4400" dirty="0">
                <a:solidFill>
                  <a:schemeClr val="bg1"/>
                </a:solidFill>
              </a:rPr>
              <a:t> </a:t>
            </a:r>
          </a:p>
          <a:p>
            <a:r>
              <a:rPr lang="sk-SK" sz="4400" dirty="0">
                <a:solidFill>
                  <a:schemeClr val="bg1"/>
                </a:solidFill>
              </a:rPr>
              <a:t>(1908-1986)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1145539" y="969721"/>
            <a:ext cx="89034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Existencialismus a filozofie existence</a:t>
            </a:r>
            <a:endParaRPr/>
          </a:p>
        </p:txBody>
      </p:sp>
      <p:sp>
        <p:nvSpPr>
          <p:cNvPr id="62" name="Google Shape;62;p2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10.11.2020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1145539" y="2135251"/>
            <a:ext cx="9878100" cy="403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tzv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filozofie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existence (Kierkegaard, Heidegger, Jaspers) a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existencialismus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(Sartre, Camus, Beauvoir a d.)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Rozdíl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existencialismus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striktně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antropocentrický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Filozofie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existence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řeší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problematiku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člověka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širších</a:t>
            </a:r>
            <a:endParaRPr dirty="0"/>
          </a:p>
          <a:p>
            <a:pPr marL="195580" marR="0" lvl="0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kontextech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Heidegger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hlavně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problematiku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bytí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tj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ontologie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145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Existencialismus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patří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k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antropologické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větvi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filozofie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rozvíjí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v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určité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opozici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k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tzv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scientistickej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filozofii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cs-CZ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věda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schopna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tématizovat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existenci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Vyznačuje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kritikou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racionalismu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rozumovosti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logocetrizmu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900"/>
              <a:buFont typeface="Helvetica Neue"/>
              <a:buNone/>
            </a:pPr>
            <a:endParaRPr sz="19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243204" lvl="0" indent="-183515" algn="l" rtl="0">
              <a:lnSpc>
                <a:spcPct val="110000"/>
              </a:lnSpc>
              <a:spcBef>
                <a:spcPts val="1485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Překračuje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rámec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filozofie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literární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hnutí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Camus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Nobelova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cena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Sartre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byl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 r. 1964 n</a:t>
            </a:r>
            <a:r>
              <a:rPr lang="sk-SK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avrhnutý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sk-SK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dmítl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ji 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přijmout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"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Nechci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být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přeměněn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instituci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."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Tuto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duchovní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klima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náladu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reflektovaly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jiní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spisovatelé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 F.</a:t>
            </a:r>
            <a:r>
              <a:rPr lang="cs-CZ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Kafka, H.</a:t>
            </a:r>
            <a:r>
              <a:rPr lang="cs-CZ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Broch, I.</a:t>
            </a:r>
            <a:r>
              <a:rPr lang="cs-CZ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Svévo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absurdní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drama / Ionesco, Becket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apod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cs-CZ"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243204" lvl="0" indent="-183515" algn="l" rtl="0">
              <a:lnSpc>
                <a:spcPct val="110000"/>
              </a:lnSpc>
              <a:spcBef>
                <a:spcPts val="1485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cs-CZ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(zdroj: B. Malík: Přednášky)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68bb2d4e2_0_3"/>
          <p:cNvSpPr txBox="1">
            <a:spLocks noGrp="1"/>
          </p:cNvSpPr>
          <p:nvPr>
            <p:ph type="title"/>
          </p:nvPr>
        </p:nvSpPr>
        <p:spPr>
          <a:xfrm>
            <a:off x="2372708" y="942012"/>
            <a:ext cx="9024964" cy="123110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Muž je </a:t>
            </a:r>
            <a:r>
              <a:rPr lang="sk-SK" dirty="0" err="1"/>
              <a:t>definován</a:t>
            </a:r>
            <a:r>
              <a:rPr lang="sk-SK" dirty="0"/>
              <a:t> </a:t>
            </a:r>
            <a:r>
              <a:rPr lang="sk-SK" dirty="0" err="1"/>
              <a:t>jako</a:t>
            </a:r>
            <a:r>
              <a:rPr lang="sk-SK" dirty="0"/>
              <a:t> </a:t>
            </a:r>
            <a:r>
              <a:rPr lang="sk-SK" dirty="0" err="1"/>
              <a:t>lidská</a:t>
            </a:r>
            <a:r>
              <a:rPr lang="sk-SK" dirty="0"/>
              <a:t> </a:t>
            </a:r>
            <a:r>
              <a:rPr lang="sk-SK" dirty="0" err="1"/>
              <a:t>bytost</a:t>
            </a:r>
            <a:r>
              <a:rPr lang="sk-SK" dirty="0"/>
              <a:t> a žena </a:t>
            </a:r>
            <a:r>
              <a:rPr lang="sk-SK" dirty="0" err="1"/>
              <a:t>jako</a:t>
            </a:r>
            <a:r>
              <a:rPr lang="sk-SK" dirty="0"/>
              <a:t> samička</a:t>
            </a:r>
            <a:endParaRPr dirty="0"/>
          </a:p>
        </p:txBody>
      </p:sp>
      <p:sp>
        <p:nvSpPr>
          <p:cNvPr id="215" name="Google Shape;215;gf68bb2d4e2_0_3"/>
          <p:cNvSpPr txBox="1">
            <a:spLocks noGrp="1"/>
          </p:cNvSpPr>
          <p:nvPr>
            <p:ph type="body" idx="1"/>
          </p:nvPr>
        </p:nvSpPr>
        <p:spPr>
          <a:xfrm>
            <a:off x="1144270" y="1677771"/>
            <a:ext cx="99036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8ECA915-F648-441D-AE32-1582574AE80E}"/>
              </a:ext>
            </a:extLst>
          </p:cNvPr>
          <p:cNvSpPr txBox="1"/>
          <p:nvPr/>
        </p:nvSpPr>
        <p:spPr>
          <a:xfrm>
            <a:off x="1289236" y="2974109"/>
            <a:ext cx="9613529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dirty="0" err="1">
                <a:solidFill>
                  <a:srgbClr val="7030A0"/>
                </a:solidFill>
              </a:rPr>
              <a:t>Většina</a:t>
            </a:r>
            <a:r>
              <a:rPr lang="sk-SK" sz="2000" dirty="0">
                <a:solidFill>
                  <a:srgbClr val="7030A0"/>
                </a:solidFill>
              </a:rPr>
              <a:t> z </a:t>
            </a:r>
            <a:r>
              <a:rPr lang="sk-SK" sz="2000" dirty="0" err="1">
                <a:solidFill>
                  <a:srgbClr val="7030A0"/>
                </a:solidFill>
              </a:rPr>
              <a:t>těch</a:t>
            </a:r>
            <a:r>
              <a:rPr lang="sk-SK" sz="2000" dirty="0">
                <a:solidFill>
                  <a:srgbClr val="7030A0"/>
                </a:solidFill>
              </a:rPr>
              <a:t>, </a:t>
            </a:r>
            <a:r>
              <a:rPr lang="sk-SK" sz="2000" dirty="0" err="1">
                <a:solidFill>
                  <a:srgbClr val="7030A0"/>
                </a:solidFill>
              </a:rPr>
              <a:t>kdo</a:t>
            </a:r>
            <a:r>
              <a:rPr lang="sk-SK" sz="2000" dirty="0">
                <a:solidFill>
                  <a:srgbClr val="7030A0"/>
                </a:solidFill>
              </a:rPr>
              <a:t> </a:t>
            </a:r>
            <a:r>
              <a:rPr lang="sk-SK" sz="2000" dirty="0" err="1">
                <a:solidFill>
                  <a:srgbClr val="7030A0"/>
                </a:solidFill>
              </a:rPr>
              <a:t>psali</a:t>
            </a:r>
            <a:r>
              <a:rPr lang="sk-SK" sz="2000" dirty="0">
                <a:solidFill>
                  <a:srgbClr val="7030A0"/>
                </a:solidFill>
              </a:rPr>
              <a:t> o </a:t>
            </a:r>
            <a:r>
              <a:rPr lang="sk-SK" sz="2000" dirty="0" err="1">
                <a:solidFill>
                  <a:srgbClr val="7030A0"/>
                </a:solidFill>
              </a:rPr>
              <a:t>lidské</a:t>
            </a:r>
            <a:r>
              <a:rPr lang="sk-SK" sz="2000" dirty="0">
                <a:solidFill>
                  <a:srgbClr val="7030A0"/>
                </a:solidFill>
              </a:rPr>
              <a:t> </a:t>
            </a:r>
            <a:r>
              <a:rPr lang="sk-SK" sz="2000" dirty="0" err="1">
                <a:solidFill>
                  <a:srgbClr val="7030A0"/>
                </a:solidFill>
              </a:rPr>
              <a:t>přirozenosti</a:t>
            </a:r>
            <a:r>
              <a:rPr lang="sk-SK" sz="2000" dirty="0">
                <a:solidFill>
                  <a:srgbClr val="7030A0"/>
                </a:solidFill>
              </a:rPr>
              <a:t> – muži</a:t>
            </a:r>
          </a:p>
          <a:p>
            <a:pPr algn="ctr"/>
            <a:r>
              <a:rPr lang="sk-SK" sz="2000" dirty="0"/>
              <a:t>↓</a:t>
            </a:r>
          </a:p>
          <a:p>
            <a:pPr algn="ctr"/>
            <a:endParaRPr lang="sk-SK" sz="2000" dirty="0"/>
          </a:p>
          <a:p>
            <a:pPr algn="ctr"/>
            <a:r>
              <a:rPr lang="sk-SK" sz="2000" dirty="0">
                <a:solidFill>
                  <a:schemeClr val="bg2"/>
                </a:solidFill>
              </a:rPr>
              <a:t>muži pojímali </a:t>
            </a:r>
            <a:r>
              <a:rPr lang="sk-SK" sz="2000" dirty="0" err="1">
                <a:solidFill>
                  <a:schemeClr val="bg2"/>
                </a:solidFill>
              </a:rPr>
              <a:t>mužnost</a:t>
            </a:r>
            <a:r>
              <a:rPr lang="sk-SK" sz="2000" dirty="0">
                <a:solidFill>
                  <a:schemeClr val="bg2"/>
                </a:solidFill>
              </a:rPr>
              <a:t> </a:t>
            </a:r>
            <a:r>
              <a:rPr lang="sk-SK" sz="2000" dirty="0" err="1">
                <a:solidFill>
                  <a:schemeClr val="bg2"/>
                </a:solidFill>
              </a:rPr>
              <a:t>jako</a:t>
            </a:r>
            <a:r>
              <a:rPr lang="sk-SK" sz="2000" dirty="0">
                <a:solidFill>
                  <a:schemeClr val="bg2"/>
                </a:solidFill>
              </a:rPr>
              <a:t> normu, </a:t>
            </a:r>
            <a:r>
              <a:rPr lang="sk-SK" sz="2000" dirty="0" err="1">
                <a:solidFill>
                  <a:schemeClr val="bg2"/>
                </a:solidFill>
              </a:rPr>
              <a:t>podle</a:t>
            </a:r>
            <a:r>
              <a:rPr lang="sk-SK" sz="2000" dirty="0">
                <a:solidFill>
                  <a:schemeClr val="bg2"/>
                </a:solidFill>
              </a:rPr>
              <a:t> níž je </a:t>
            </a:r>
            <a:r>
              <a:rPr lang="sk-SK" sz="2000" dirty="0" err="1">
                <a:solidFill>
                  <a:schemeClr val="bg2"/>
                </a:solidFill>
              </a:rPr>
              <a:t>třeba</a:t>
            </a:r>
            <a:r>
              <a:rPr lang="sk-SK" sz="2000" dirty="0">
                <a:solidFill>
                  <a:schemeClr val="bg2"/>
                </a:solidFill>
              </a:rPr>
              <a:t> </a:t>
            </a:r>
            <a:r>
              <a:rPr lang="sk-SK" sz="2000" dirty="0" err="1">
                <a:solidFill>
                  <a:schemeClr val="bg2"/>
                </a:solidFill>
              </a:rPr>
              <a:t>posuzovat</a:t>
            </a:r>
            <a:r>
              <a:rPr lang="sk-SK" sz="2000" dirty="0">
                <a:solidFill>
                  <a:schemeClr val="bg2"/>
                </a:solidFill>
              </a:rPr>
              <a:t> </a:t>
            </a:r>
            <a:r>
              <a:rPr lang="sk-SK" sz="2000" dirty="0" err="1">
                <a:solidFill>
                  <a:schemeClr val="bg2"/>
                </a:solidFill>
              </a:rPr>
              <a:t>lidskou</a:t>
            </a:r>
            <a:r>
              <a:rPr lang="sk-SK" sz="2000" dirty="0">
                <a:solidFill>
                  <a:schemeClr val="bg2"/>
                </a:solidFill>
              </a:rPr>
              <a:t> </a:t>
            </a:r>
            <a:r>
              <a:rPr lang="sk-SK" sz="2000" dirty="0" err="1">
                <a:solidFill>
                  <a:schemeClr val="bg2"/>
                </a:solidFill>
              </a:rPr>
              <a:t>přirozenost</a:t>
            </a:r>
            <a:endParaRPr lang="sk-SK" sz="2000" dirty="0">
              <a:solidFill>
                <a:schemeClr val="bg2"/>
              </a:solidFill>
            </a:endParaRPr>
          </a:p>
          <a:p>
            <a:pPr algn="ctr"/>
            <a:r>
              <a:rPr lang="sk-SK" sz="2000" dirty="0"/>
              <a:t>↓</a:t>
            </a:r>
          </a:p>
          <a:p>
            <a:pPr algn="ctr"/>
            <a:endParaRPr lang="sk-SK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sk-SK" sz="2000" dirty="0">
                <a:solidFill>
                  <a:schemeClr val="accent3">
                    <a:lumMod val="50000"/>
                  </a:schemeClr>
                </a:solidFill>
              </a:rPr>
              <a:t>muži definovali ženy – </a:t>
            </a:r>
            <a:r>
              <a:rPr lang="sk-SK" sz="2000" dirty="0" err="1">
                <a:solidFill>
                  <a:schemeClr val="accent3">
                    <a:lumMod val="50000"/>
                  </a:schemeClr>
                </a:solidFill>
              </a:rPr>
              <a:t>podle</a:t>
            </a:r>
            <a:r>
              <a:rPr lang="sk-SK" sz="2000" dirty="0">
                <a:solidFill>
                  <a:schemeClr val="accent3">
                    <a:lumMod val="50000"/>
                  </a:schemeClr>
                </a:solidFill>
              </a:rPr>
              <a:t> toho, jak </a:t>
            </a:r>
            <a:r>
              <a:rPr lang="sk-SK" sz="2000" dirty="0" err="1">
                <a:solidFill>
                  <a:schemeClr val="accent3">
                    <a:lumMod val="50000"/>
                  </a:schemeClr>
                </a:solidFill>
              </a:rPr>
              <a:t>se</a:t>
            </a:r>
            <a:r>
              <a:rPr lang="sk-SK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accent3">
                    <a:lumMod val="50000"/>
                  </a:schemeClr>
                </a:solidFill>
              </a:rPr>
              <a:t>odlišují</a:t>
            </a:r>
            <a:r>
              <a:rPr lang="sk-SK" sz="2000" dirty="0">
                <a:solidFill>
                  <a:schemeClr val="accent3">
                    <a:lumMod val="50000"/>
                  </a:schemeClr>
                </a:solidFill>
              </a:rPr>
              <a:t> od </a:t>
            </a:r>
            <a:r>
              <a:rPr lang="sk-SK" sz="2000" dirty="0" err="1">
                <a:solidFill>
                  <a:schemeClr val="accent3">
                    <a:lumMod val="50000"/>
                  </a:schemeClr>
                </a:solidFill>
              </a:rPr>
              <a:t>této</a:t>
            </a:r>
            <a:r>
              <a:rPr lang="sk-SK" sz="2000" dirty="0">
                <a:solidFill>
                  <a:schemeClr val="accent3">
                    <a:lumMod val="50000"/>
                  </a:schemeClr>
                </a:solidFill>
              </a:rPr>
              <a:t> normy</a:t>
            </a:r>
          </a:p>
          <a:p>
            <a:pPr algn="ctr"/>
            <a:r>
              <a:rPr lang="sk-SK" sz="2000" dirty="0"/>
              <a:t>↓</a:t>
            </a:r>
          </a:p>
          <a:p>
            <a:pPr algn="ctr"/>
            <a:endParaRPr lang="sk-SK" sz="2000" dirty="0">
              <a:solidFill>
                <a:srgbClr val="FF0000"/>
              </a:solidFill>
            </a:endParaRPr>
          </a:p>
          <a:p>
            <a:pPr algn="ctr"/>
            <a:r>
              <a:rPr lang="sk-SK" sz="2000" dirty="0">
                <a:solidFill>
                  <a:srgbClr val="FF0000"/>
                </a:solidFill>
              </a:rPr>
              <a:t>Muž je </a:t>
            </a:r>
            <a:r>
              <a:rPr lang="sk-SK" sz="2000" dirty="0" err="1">
                <a:solidFill>
                  <a:srgbClr val="FF0000"/>
                </a:solidFill>
              </a:rPr>
              <a:t>definován</a:t>
            </a:r>
            <a:r>
              <a:rPr lang="sk-SK" sz="2000" dirty="0">
                <a:solidFill>
                  <a:srgbClr val="FF0000"/>
                </a:solidFill>
              </a:rPr>
              <a:t> </a:t>
            </a:r>
            <a:r>
              <a:rPr lang="sk-SK" sz="2000" dirty="0" err="1">
                <a:solidFill>
                  <a:srgbClr val="FF0000"/>
                </a:solidFill>
              </a:rPr>
              <a:t>jako</a:t>
            </a:r>
            <a:r>
              <a:rPr lang="sk-SK" sz="2000" dirty="0">
                <a:solidFill>
                  <a:srgbClr val="FF0000"/>
                </a:solidFill>
              </a:rPr>
              <a:t> </a:t>
            </a:r>
            <a:r>
              <a:rPr lang="sk-SK" sz="2000" dirty="0" err="1">
                <a:solidFill>
                  <a:srgbClr val="FF0000"/>
                </a:solidFill>
              </a:rPr>
              <a:t>lidská</a:t>
            </a:r>
            <a:r>
              <a:rPr lang="sk-SK" sz="2000" dirty="0">
                <a:solidFill>
                  <a:srgbClr val="FF0000"/>
                </a:solidFill>
              </a:rPr>
              <a:t> </a:t>
            </a:r>
            <a:r>
              <a:rPr lang="sk-SK" sz="2000" dirty="0" err="1">
                <a:solidFill>
                  <a:srgbClr val="FF0000"/>
                </a:solidFill>
              </a:rPr>
              <a:t>bytost</a:t>
            </a:r>
            <a:r>
              <a:rPr lang="sk-SK" sz="2000" dirty="0">
                <a:solidFill>
                  <a:srgbClr val="FF0000"/>
                </a:solidFill>
              </a:rPr>
              <a:t>, žena </a:t>
            </a:r>
            <a:r>
              <a:rPr lang="sk-SK" sz="2000" dirty="0" err="1">
                <a:solidFill>
                  <a:srgbClr val="FF0000"/>
                </a:solidFill>
              </a:rPr>
              <a:t>jako</a:t>
            </a:r>
            <a:r>
              <a:rPr lang="sk-SK" sz="2000" dirty="0">
                <a:solidFill>
                  <a:srgbClr val="FF0000"/>
                </a:solidFill>
              </a:rPr>
              <a:t> samička</a:t>
            </a:r>
          </a:p>
          <a:p>
            <a:pPr algn="ctr"/>
            <a:endParaRPr lang="sk-SK" dirty="0">
              <a:solidFill>
                <a:srgbClr val="FF0000"/>
              </a:solidFill>
            </a:endParaRPr>
          </a:p>
          <a:p>
            <a:pPr algn="ctr"/>
            <a:endParaRPr lang="sk-SK" dirty="0">
              <a:solidFill>
                <a:srgbClr val="FF0000"/>
              </a:solidFill>
            </a:endParaRPr>
          </a:p>
          <a:p>
            <a:pPr algn="ctr"/>
            <a:r>
              <a:rPr lang="sk-SK" dirty="0">
                <a:solidFill>
                  <a:schemeClr val="tx1"/>
                </a:solidFill>
              </a:rPr>
              <a:t>Kniha filozofie, 2013, Knižní klub, s. 276-277.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6013E2-F0B9-4FD4-A34A-E06AF296B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91" t="53198" r="29714" b="15287"/>
          <a:stretch/>
        </p:blipFill>
        <p:spPr>
          <a:xfrm>
            <a:off x="794328" y="704816"/>
            <a:ext cx="1228438" cy="21613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3" descr="Obsah obrázku text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5250" y="1722425"/>
            <a:ext cx="9906000" cy="398602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3"/>
          <p:cNvSpPr txBox="1"/>
          <p:nvPr/>
        </p:nvSpPr>
        <p:spPr>
          <a:xfrm>
            <a:off x="4343400" y="5835134"/>
            <a:ext cx="60977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https://9gag.com/gag/aNAWmyb</a:t>
            </a:r>
            <a:endParaRPr/>
          </a:p>
        </p:txBody>
      </p:sp>
      <p:sp>
        <p:nvSpPr>
          <p:cNvPr id="254" name="Google Shape;254;p23"/>
          <p:cNvSpPr txBox="1"/>
          <p:nvPr/>
        </p:nvSpPr>
        <p:spPr>
          <a:xfrm>
            <a:off x="3434150" y="1120725"/>
            <a:ext cx="592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Kdo vytváří obraz ženy?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mone de Beauvoir: Druhé pohlaví">
            <a:extLst>
              <a:ext uri="{FF2B5EF4-FFF2-40B4-BE49-F238E27FC236}">
                <a16:creationId xmlns:a16="http://schemas.microsoft.com/office/drawing/2014/main" id="{2330DCF7-1184-4D35-A765-E1C6E557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4" y="641211"/>
            <a:ext cx="4078432" cy="55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📗 Paměti spořádané dívky | Simone de Beauvoir 1969">
            <a:extLst>
              <a:ext uri="{FF2B5EF4-FFF2-40B4-BE49-F238E27FC236}">
                <a16:creationId xmlns:a16="http://schemas.microsoft.com/office/drawing/2014/main" id="{2DDE36E7-E62D-44E6-8EC6-51571805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092" y="641211"/>
            <a:ext cx="4291388" cy="55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75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>
            <a:spLocks noGrp="1"/>
          </p:cNvSpPr>
          <p:nvPr>
            <p:ph type="title"/>
          </p:nvPr>
        </p:nvSpPr>
        <p:spPr>
          <a:xfrm>
            <a:off x="1260728" y="969721"/>
            <a:ext cx="493395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Simone de Beauvoir</a:t>
            </a:r>
            <a:endParaRPr dirty="0"/>
          </a:p>
        </p:txBody>
      </p:sp>
      <p:sp>
        <p:nvSpPr>
          <p:cNvPr id="228" name="Google Shape;228;p20"/>
          <p:cNvSpPr txBox="1"/>
          <p:nvPr/>
        </p:nvSpPr>
        <p:spPr>
          <a:xfrm>
            <a:off x="535025" y="2316059"/>
            <a:ext cx="4893310" cy="291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875" rIns="0" bIns="0" anchor="t" anchorCtr="0">
            <a:spAutoFit/>
          </a:bodyPr>
          <a:lstStyle/>
          <a:p>
            <a:pPr marL="195580" marR="0" lvl="0" indent="-1835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Svobodný člověk – jeho cílem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0" algn="just" rtl="0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 osvobození sebe i druhých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5080" lvl="0" indent="-183515" algn="just" rtl="0">
              <a:lnSpc>
                <a:spcPct val="110000"/>
              </a:lnSpc>
              <a:spcBef>
                <a:spcPts val="905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Odmítnutí	myšlenkových  systémů, které vyžadují oběti,  omezují svobodu jedince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69900" marR="6985" lvl="1" indent="-182880" algn="just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252525"/>
              </a:buClr>
              <a:buSzPts val="2200"/>
              <a:buFont typeface="Helvetica Neue"/>
              <a:buChar char="◦"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poškozují jeho existenciální  význam</a:t>
            </a:r>
            <a:endParaRPr sz="2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9" name="Google Shape;22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2364" y="510540"/>
            <a:ext cx="5049012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0"/>
          <p:cNvSpPr txBox="1"/>
          <p:nvPr/>
        </p:nvSpPr>
        <p:spPr>
          <a:xfrm>
            <a:off x="5687314" y="3771645"/>
            <a:ext cx="5863590" cy="112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7245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Povinností - apelovat na svobodu, zabraňovat  jakémukoliv omezování svobody u druhých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Druhý člověk není ohrožením naší svobody – ale jeho  ukazatelem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1519555" y="6652829"/>
            <a:ext cx="9668510" cy="11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https://</a:t>
            </a:r>
            <a:r>
              <a:rPr lang="en-US" sz="6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www.google.com/url?sa=i&amp;url=https%3A%2F%2Fwww.pinterest.com%2Fpin%2F95138610858680938%2F&amp;psig=AOvVaw0whyclbYBl6rR6ATI  g3H1I&amp;ust=1605262839425000&amp;source=images&amp;cd=vfe&amp;ved=0CAIQjRxqFwoTCMjHuaDk_OwCFQAAAAAdAAAAABAD</a:t>
            </a:r>
            <a:endParaRPr sz="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2" name="Google Shape;232;p20"/>
          <p:cNvSpPr txBox="1"/>
          <p:nvPr/>
        </p:nvSpPr>
        <p:spPr>
          <a:xfrm>
            <a:off x="5687314" y="5143627"/>
            <a:ext cx="6117600" cy="12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Kritika etiky dvojznačnosti – hledání duality je přirozené,  ovšem upředňostnení jedné strany je chybou (</a:t>
            </a: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duch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 hmota; tělesnost – </a:t>
            </a: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duše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duch; </a:t>
            </a: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kultura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-příroda; žena-  </a:t>
            </a: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muž) (Etika dvojznačnosti)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65245" marR="0" lvl="0" indent="0" algn="l" rtl="0">
              <a:lnSpc>
                <a:spcPct val="9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>
            <a:spLocks noGrp="1"/>
          </p:cNvSpPr>
          <p:nvPr>
            <p:ph type="title"/>
          </p:nvPr>
        </p:nvSpPr>
        <p:spPr>
          <a:xfrm>
            <a:off x="3139820" y="606044"/>
            <a:ext cx="5913120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Transcendence-imanence</a:t>
            </a:r>
            <a:endParaRPr sz="3600"/>
          </a:p>
        </p:txBody>
      </p:sp>
      <p:sp>
        <p:nvSpPr>
          <p:cNvPr id="238" name="Google Shape;238;p21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9" name="Google Shape;239;p21"/>
          <p:cNvSpPr txBox="1"/>
          <p:nvPr/>
        </p:nvSpPr>
        <p:spPr>
          <a:xfrm>
            <a:off x="920292" y="1668474"/>
            <a:ext cx="9901555" cy="4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5580" marR="5080" lvl="0" indent="-182880" algn="just" rtl="0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Transcendence 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imanence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muž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vychází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světa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kde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jedná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přesahuje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vlastní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svět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žena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čeká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doma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stará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o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sebe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rodinu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muže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imanence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). 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Unavený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muž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zakládá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rodinu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přechod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imanence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... A co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žena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?!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2880" algn="just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Imanence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znehodnocení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svobody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faktičnost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bytí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osebe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5715" lvl="0" indent="-182880" algn="just" rtl="0">
              <a:lnSpc>
                <a:spcPct val="110000"/>
              </a:lnSpc>
              <a:spcBef>
                <a:spcPts val="905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Transcendence –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přesahování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sebe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sama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rozšiřování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své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svobody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Druhé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pohlaví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1967, s. 23)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None/>
            </a:pP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2880" algn="just" rtl="0">
              <a:lnSpc>
                <a:spcPct val="100000"/>
              </a:lnSpc>
              <a:spcBef>
                <a:spcPts val="1785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Jan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Patočka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just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Historická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lež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je v tom,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identifikuje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mužství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transcendencí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překonáváním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dané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reality,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svobodou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a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ženství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imanencí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pozitivním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zařazením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 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automatismu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života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–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opozice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mezi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transcendencí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imanencí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každém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z 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nás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když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různá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muži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v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ženě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(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doslov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Druhé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pohlaví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s. 399)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/>
          <p:nvPr/>
        </p:nvSpPr>
        <p:spPr>
          <a:xfrm>
            <a:off x="609601" y="2469956"/>
            <a:ext cx="8663710" cy="204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525" rIns="0" bIns="0" anchor="t" anchorCtr="0">
            <a:spAutoFit/>
          </a:bodyPr>
          <a:lstStyle/>
          <a:p>
            <a:pPr marL="274320" marR="17907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„To, co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autorka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říká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vývoji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ženského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sexuálního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zotročení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o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vášnivých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-2539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mýtech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kterými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byla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žena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historii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opředena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o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ženských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láskách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o 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chorobném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pohlavním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životě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ženy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jeho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důsledcích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není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výtvor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její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vlastní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imaginace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která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by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zálibně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prodlévala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těchto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oblastech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Obrazotvornost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která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vytvořila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tyto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nečisté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chorobné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zjevy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je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imaginací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těch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kdo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historii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ženy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určovali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5" name="Google Shape;245;p22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6" name="Google Shape;246;p22"/>
          <p:cNvSpPr txBox="1"/>
          <p:nvPr/>
        </p:nvSpPr>
        <p:spPr>
          <a:xfrm>
            <a:off x="2414271" y="4772843"/>
            <a:ext cx="368172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Jan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Patočka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Doslov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In: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Druhé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pohlaví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5837382" y="4783187"/>
            <a:ext cx="1338638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1967, s. 398.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098" name="Picture 2" descr="Jan Patočka – Wikipedie">
            <a:extLst>
              <a:ext uri="{FF2B5EF4-FFF2-40B4-BE49-F238E27FC236}">
                <a16:creationId xmlns:a16="http://schemas.microsoft.com/office/drawing/2014/main" id="{FBE22309-FA14-42A6-8B1A-BCCEC002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476" y="2171700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>
            <a:spLocks noGrp="1"/>
          </p:cNvSpPr>
          <p:nvPr>
            <p:ph type="title"/>
          </p:nvPr>
        </p:nvSpPr>
        <p:spPr>
          <a:xfrm>
            <a:off x="1615821" y="969721"/>
            <a:ext cx="896175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Vážný člověk – neautentický nihilista</a:t>
            </a:r>
            <a:endParaRPr/>
          </a:p>
        </p:txBody>
      </p:sp>
      <p:sp>
        <p:nvSpPr>
          <p:cNvPr id="260" name="Google Shape;260;p24"/>
          <p:cNvSpPr txBox="1"/>
          <p:nvPr/>
        </p:nvSpPr>
        <p:spPr>
          <a:xfrm>
            <a:off x="761187" y="1578711"/>
            <a:ext cx="10744200" cy="441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7475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nejhorší, co se nám může stát!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Hotový člověk – je uzavřený, soustředí se na jednu myšlenku, problém – je pro něj vším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69900" marR="0" lvl="1" indent="-183515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 dítě vidí dospělých – jako hotovou záležitost</a:t>
            </a: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69900" marR="0" lvl="1" indent="-183515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Inverze dětství</a:t>
            </a: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5080" lvl="0" indent="-183515" algn="l" rtl="0">
              <a:lnSpc>
                <a:spcPct val="110000"/>
              </a:lnSpc>
              <a:spcBef>
                <a:spcPts val="685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 součástí iluzorního světa, přívržencem daných a konvenčních hodnot, utlumuje  svou subjektivitu, přijímá roli ve společnosti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Vysmívá se ostatním za jejich projekty, je proti zájmům jednotlivců (otec, komunista,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0" algn="l" rtl="0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věřící, šéf)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Nakonec může začít popírat všechny hodnoty – a vytváří nový vlastní hodnotový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systém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1" indent="-183515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Diktátor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zachovávající si svou vlastní svobodu</a:t>
            </a: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1" name="Google Shape;261;p24"/>
          <p:cNvSpPr txBox="1"/>
          <p:nvPr/>
        </p:nvSpPr>
        <p:spPr>
          <a:xfrm>
            <a:off x="1035811" y="6029045"/>
            <a:ext cx="5047615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55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Fanatik zacházející s jinými jako s věcmi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2" name="Google Shape;262;p24"/>
          <p:cNvSpPr txBox="1"/>
          <p:nvPr/>
        </p:nvSpPr>
        <p:spPr>
          <a:xfrm>
            <a:off x="9540367" y="6218935"/>
            <a:ext cx="532130" cy="14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>
            <a:spLocks noGrp="1"/>
          </p:cNvSpPr>
          <p:nvPr>
            <p:ph type="title"/>
          </p:nvPr>
        </p:nvSpPr>
        <p:spPr>
          <a:xfrm>
            <a:off x="1582292" y="969721"/>
            <a:ext cx="902525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Morální ontologie překračující tradici</a:t>
            </a:r>
            <a:endParaRPr/>
          </a:p>
        </p:txBody>
      </p:sp>
      <p:sp>
        <p:nvSpPr>
          <p:cNvPr id="268" name="Google Shape;268;p25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25"/>
          <p:cNvSpPr txBox="1"/>
          <p:nvPr/>
        </p:nvSpPr>
        <p:spPr>
          <a:xfrm>
            <a:off x="9190182" y="2583954"/>
            <a:ext cx="2766742" cy="32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polečenské</a:t>
            </a:r>
            <a:r>
              <a:rPr lang="sk-SK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vazby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0" name="Google Shape;270;p25"/>
          <p:cNvSpPr txBox="1"/>
          <p:nvPr/>
        </p:nvSpPr>
        <p:spPr>
          <a:xfrm>
            <a:off x="1145539" y="1989556"/>
            <a:ext cx="9462008" cy="91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7475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Když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nám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zemře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kamarád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pláčeme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Není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to</a:t>
            </a:r>
            <a:r>
              <a:rPr lang="sk-SK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náš</a:t>
            </a:r>
            <a:r>
              <a:rPr lang="sk-SK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bratr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	ale</a:t>
            </a:r>
            <a:r>
              <a:rPr lang="sk-SK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sk-SK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tak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pláčeme</a:t>
            </a:r>
            <a:r>
              <a:rPr lang="sk-SK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</a:t>
            </a:r>
            <a:r>
              <a:rPr lang="sk-SK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dané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hotové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překračujeme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1" name="Google Shape;271;p25"/>
          <p:cNvSpPr txBox="1"/>
          <p:nvPr/>
        </p:nvSpPr>
        <p:spPr>
          <a:xfrm>
            <a:off x="1145539" y="3338550"/>
            <a:ext cx="9707188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 druhým si vytváříme vztahy a etické vazby – nejsou předurčené (vytváříme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 sami)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3" name="Google Shape;273;p25"/>
          <p:cNvSpPr txBox="1"/>
          <p:nvPr/>
        </p:nvSpPr>
        <p:spPr>
          <a:xfrm>
            <a:off x="1145539" y="4165421"/>
            <a:ext cx="9024600" cy="200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7475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Pokřivené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vztahy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kritizuje</a:t>
            </a: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sebeobětování</a:t>
            </a: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oddanost</a:t>
            </a: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pro </a:t>
            </a:r>
            <a:r>
              <a:rPr lang="en-US" sz="20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jiné</a:t>
            </a:r>
            <a:endParaRPr sz="20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Upřednostnění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zájmů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jiných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vyhýbání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zodpovědnosti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za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svůj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život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Např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	V</a:t>
            </a:r>
            <a:r>
              <a:rPr lang="sk-SK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díle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2000" b="1" i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Zlomená</a:t>
            </a:r>
            <a:r>
              <a:rPr lang="sk-SK" sz="2000" b="1" i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žena</a:t>
            </a: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dospělý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syn</a:t>
            </a:r>
            <a:r>
              <a:rPr lang="sk-SK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už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matku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nepotřebuje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sk-SK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ta je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frustrovaná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obrací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výčitky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druhý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prázdný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subjekt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0" algn="l" rtl="0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Svobodné</a:t>
            </a: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bytí</a:t>
            </a: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lang="en-US" sz="20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nehledá</a:t>
            </a: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jistotu</a:t>
            </a: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své</a:t>
            </a: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existence </a:t>
            </a:r>
            <a:r>
              <a:rPr lang="en-US" sz="20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mimo</a:t>
            </a: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sebe</a:t>
            </a: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0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 txBox="1">
            <a:spLocks noGrp="1"/>
          </p:cNvSpPr>
          <p:nvPr>
            <p:ph type="title"/>
          </p:nvPr>
        </p:nvSpPr>
        <p:spPr>
          <a:xfrm>
            <a:off x="4403597" y="695401"/>
            <a:ext cx="3386454" cy="118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75" rIns="0" bIns="0" anchor="t" anchorCtr="0">
            <a:spAutoFit/>
          </a:bodyPr>
          <a:lstStyle/>
          <a:p>
            <a:pPr marL="481965" marR="5080" lvl="0" indent="-469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Albert Camus  1913-1960</a:t>
            </a:r>
            <a:endParaRPr/>
          </a:p>
        </p:txBody>
      </p:sp>
      <p:sp>
        <p:nvSpPr>
          <p:cNvPr id="279" name="Google Shape;279;p26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1145539" y="2107819"/>
            <a:ext cx="9901555" cy="354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000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*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Alžír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divadlo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filozofie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nakrátko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člen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komunistické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strany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novinář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hnutí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Odporu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0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časopis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Combat (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boj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),	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Nobelova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cena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(1957)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Mýtus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Sysifovi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Esej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absurdně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(1942)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román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1947)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Stav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obléhání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(1948)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esej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Revoltující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člověk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(1951)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9715" marR="0" lvl="0" indent="-24765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román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Pád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(1956)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300"/>
              <a:buFont typeface="Helvetica Neue"/>
              <a:buNone/>
            </a:pPr>
            <a:endParaRPr sz="23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614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Podlehl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skeptické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atmosféře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okupované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Francii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pesimismus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absurdita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bytí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bezmoc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0C67C-5749-BE2A-9464-52B139EE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35" y="969721"/>
            <a:ext cx="8399930" cy="1280420"/>
          </a:xfrm>
        </p:spPr>
        <p:txBody>
          <a:bodyPr/>
          <a:lstStyle/>
          <a:p>
            <a:r>
              <a:rPr lang="cs-CZ" dirty="0"/>
              <a:t>Smysl v procesu, ne ve výsledku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BD2472-8312-297B-DF3B-7D9D9F79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4" y="2108077"/>
            <a:ext cx="6472519" cy="4615452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zajímá vracející se Sisyfos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chvíle vědomí: vědomí o své situaci ve světě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 nemá předem daný smysl  - štěstí v práci a existenci, ne v úspěchu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absurdita budoucnosti v absurdním světě: kult okamžiku</a:t>
            </a:r>
          </a:p>
        </p:txBody>
      </p:sp>
      <p:pic>
        <p:nvPicPr>
          <p:cNvPr id="4" name="Google Shape;295;p28">
            <a:extLst>
              <a:ext uri="{FF2B5EF4-FFF2-40B4-BE49-F238E27FC236}">
                <a16:creationId xmlns:a16="http://schemas.microsoft.com/office/drawing/2014/main" id="{3A3ABF9F-11B5-F6A3-C1C7-38C36AD1CB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94495" y="1978179"/>
            <a:ext cx="3890682" cy="37562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99E7322-4A3B-37E6-3C83-668BEC6C7139}"/>
              </a:ext>
            </a:extLst>
          </p:cNvPr>
          <p:cNvSpPr txBox="1"/>
          <p:nvPr/>
        </p:nvSpPr>
        <p:spPr>
          <a:xfrm>
            <a:off x="7324165" y="573439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https://www.cartoonstock.com/directory/c/camus.asp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7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1463421" y="969721"/>
            <a:ext cx="926719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Vnitrofilozofické zdroje: Spor s Heglem</a:t>
            </a:r>
            <a:endParaRPr/>
          </a:p>
        </p:txBody>
      </p:sp>
      <p:sp>
        <p:nvSpPr>
          <p:cNvPr id="69" name="Google Shape;69;p3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10.11.2020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6766940" y="2135251"/>
            <a:ext cx="3707095" cy="210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Hegel: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51155" marR="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člověk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jako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prostředek</a:t>
            </a:r>
            <a:endParaRPr lang="sk-SK"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51155" marR="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nejen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buď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anebo</a:t>
            </a:r>
            <a:endParaRPr lang="sk-SK"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51155" marR="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kontinuita</a:t>
            </a:r>
          </a:p>
          <a:p>
            <a:pPr marL="354330" marR="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systém</a:t>
            </a:r>
            <a:endParaRPr lang="en-US"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36880" marR="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1145539" y="2135251"/>
            <a:ext cx="3049200" cy="24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Kierkegaard: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člověk jako účel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platí tady buď - anebo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47650" marR="0" lvl="0" indent="-2349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paradox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diskontinuita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antisystémovost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každý systém deformuje realitu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145539" y="5061966"/>
            <a:ext cx="454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Hegel ako objektivní myslitel odhlíží od existence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974192B-6E2F-DBCF-AAC2-9380876FCBA0}"/>
              </a:ext>
            </a:extLst>
          </p:cNvPr>
          <p:cNvSpPr txBox="1"/>
          <p:nvPr/>
        </p:nvSpPr>
        <p:spPr>
          <a:xfrm>
            <a:off x="8480612" y="5734807"/>
            <a:ext cx="6096000" cy="30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" marR="243204" lvl="0" indent="-183515" algn="l" rtl="0">
              <a:lnSpc>
                <a:spcPct val="110000"/>
              </a:lnSpc>
              <a:spcBef>
                <a:spcPts val="1485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cs-CZ"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(zdroj: B. Malík: Přednášky)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"/>
          <p:cNvSpPr txBox="1">
            <a:spLocks noGrp="1"/>
          </p:cNvSpPr>
          <p:nvPr>
            <p:ph type="title"/>
          </p:nvPr>
        </p:nvSpPr>
        <p:spPr>
          <a:xfrm>
            <a:off x="5380609" y="969721"/>
            <a:ext cx="1430781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7"/>
          <p:cNvSpPr txBox="1">
            <a:spLocks noGrp="1"/>
          </p:cNvSpPr>
          <p:nvPr>
            <p:ph type="body" idx="1"/>
          </p:nvPr>
        </p:nvSpPr>
        <p:spPr>
          <a:xfrm>
            <a:off x="1144270" y="1677771"/>
            <a:ext cx="9903459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27" descr="Obsah obrázku text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00" y="152400"/>
            <a:ext cx="10160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7"/>
          <p:cNvSpPr txBox="1"/>
          <p:nvPr/>
        </p:nvSpPr>
        <p:spPr>
          <a:xfrm rot="5400000">
            <a:off x="-2380006" y="3854041"/>
            <a:ext cx="60977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https://www.cartoonstock.com/directory/c/camus.asp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f68bb2d4e2_0_32"/>
          <p:cNvSpPr txBox="1">
            <a:spLocks noGrp="1"/>
          </p:cNvSpPr>
          <p:nvPr>
            <p:ph type="title"/>
          </p:nvPr>
        </p:nvSpPr>
        <p:spPr>
          <a:xfrm>
            <a:off x="5380609" y="969721"/>
            <a:ext cx="14307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f68bb2d4e2_0_32"/>
          <p:cNvSpPr txBox="1">
            <a:spLocks noGrp="1"/>
          </p:cNvSpPr>
          <p:nvPr>
            <p:ph type="body" idx="1"/>
          </p:nvPr>
        </p:nvSpPr>
        <p:spPr>
          <a:xfrm>
            <a:off x="4303106" y="6183984"/>
            <a:ext cx="3728531" cy="21544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Kniha filozofie, Knižní klub, 2013, s. 284-285.</a:t>
            </a: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5F9DF0F-855D-460D-A855-FFB140EE2B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36" t="29899" r="43481" b="9630"/>
          <a:stretch/>
        </p:blipFill>
        <p:spPr>
          <a:xfrm>
            <a:off x="4230254" y="891536"/>
            <a:ext cx="3911091" cy="499674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0D73D-1008-AAE8-8EC8-839FBF73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966" y="609600"/>
            <a:ext cx="6158752" cy="615553"/>
          </a:xfrm>
        </p:spPr>
        <p:txBody>
          <a:bodyPr/>
          <a:lstStyle/>
          <a:p>
            <a:r>
              <a:rPr lang="cs-CZ" dirty="0"/>
              <a:t>Člověk revoltující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7B131E-C6CA-4D49-04F4-B25E40AF9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505" y="1471583"/>
            <a:ext cx="4871048" cy="4308872"/>
          </a:xfrm>
        </p:spPr>
        <p:txBody>
          <a:bodyPr/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Člověk, který říká „ne“…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Svým gestem říká „ano“!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znamená „ne“?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Nepřekročitelná hranice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Omezení práv někoho jiného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 útisku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Boj za to, co ohraničuje „ne“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Něco, co stojí za to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Přitakání sebe sama – sebepotvrzení – „ano“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Odmítnutí mlčení – zdá se, že nic nechce…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Každá revolta – „ne“ - je za nějaké hodnoty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Okamžité „ne“ – překročí i předešlé mlčení, má zpětnou působnost, odmítne otroctví jako takové…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8A0005A-F2D1-9859-B63F-2A8101C92E4D}"/>
              </a:ext>
            </a:extLst>
          </p:cNvPr>
          <p:cNvSpPr txBox="1"/>
          <p:nvPr/>
        </p:nvSpPr>
        <p:spPr>
          <a:xfrm>
            <a:off x="5983104" y="1687027"/>
            <a:ext cx="54770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Žádá jednání jako s rovnocenným partnerem – úctu, nové dobro, absolutní dobro (všechno nebo nic) – a umřít za to!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„ne“ přichází vědomí…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Ne“ vytrhává člověka ze samoty – poskytuje důvody jednat..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Nejde o jednotlivost, de o něco, co se týká i dalších bytostí – společného světa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egoistické pohnutky – k nesobecké…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 lži a útlaku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 utlačování jiných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Překonání sám sebe…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81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9D0F3-6D3D-5BCA-01CF-42A267AD7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812" y="708727"/>
            <a:ext cx="10121153" cy="689767"/>
          </a:xfrm>
        </p:spPr>
        <p:txBody>
          <a:bodyPr/>
          <a:lstStyle/>
          <a:p>
            <a:r>
              <a:rPr lang="cs-CZ" dirty="0"/>
              <a:t>Revolta a vražda, lež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(Člověk revoltující)</a:t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8A6730-B2C9-059B-75F2-77F47438B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270" y="1677771"/>
            <a:ext cx="9903459" cy="6155531"/>
          </a:xfrm>
        </p:spPr>
        <p:txBody>
          <a:bodyPr/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Vzájemně se vylučují: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vraždě už revoltující nemůže skloňovat lidské společenství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Vražda ruší revoltu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Každý je nenahraditelný – svět se vylidní…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„ne“ - revolta - nepopírá všechno – tvoří a obhajuje (společné) hodnoty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Revolta objevuje morálku, vražda, násilí ji popírá (nihilismus)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Lež nás uzavírá společenství, sounáležitosti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Každá dvojznačnost – nedorozumění – porucha komunikace a sdílení, smrt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Záchrana – pouze jasná řeč, jednoduchý jazyk…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Monolog ideologií – ohlašuje smrt (ukončí dialog – následuje tragédie)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Revolta  - je obžalobou totální svobody…požaduje svobodu relativní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Požaduje meze  bytostí – ochrana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Když revolta vede k destrukci – nelogická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Když se dovolává lidského údělu – podporuje život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66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>
            <a:spLocks noGrp="1"/>
          </p:cNvSpPr>
          <p:nvPr>
            <p:ph type="title"/>
          </p:nvPr>
        </p:nvSpPr>
        <p:spPr>
          <a:xfrm>
            <a:off x="3723894" y="969721"/>
            <a:ext cx="474599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Absurdno a revolta</a:t>
            </a:r>
            <a:endParaRPr/>
          </a:p>
        </p:txBody>
      </p:sp>
      <p:sp>
        <p:nvSpPr>
          <p:cNvPr id="302" name="Google Shape;302;p29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3" name="Google Shape;303;p29"/>
          <p:cNvSpPr txBox="1">
            <a:spLocks noGrp="1"/>
          </p:cNvSpPr>
          <p:nvPr>
            <p:ph type="body" idx="1"/>
          </p:nvPr>
        </p:nvSpPr>
        <p:spPr>
          <a:xfrm>
            <a:off x="1144270" y="1677771"/>
            <a:ext cx="9903459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0" rIns="0" bIns="0" anchor="t" anchorCtr="0">
            <a:spAutoFit/>
          </a:bodyPr>
          <a:lstStyle/>
          <a:p>
            <a:pPr marL="196215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Helvetica Neue"/>
              <a:buChar char="◦"/>
            </a:pPr>
            <a:r>
              <a:rPr lang="en-US" dirty="0" err="1"/>
              <a:t>Absurdní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takový</a:t>
            </a:r>
            <a:r>
              <a:rPr lang="en-US" dirty="0"/>
              <a:t>, ani </a:t>
            </a:r>
            <a:r>
              <a:rPr lang="en-US" dirty="0" err="1"/>
              <a:t>člověk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takový</a:t>
            </a:r>
            <a:endParaRPr dirty="0"/>
          </a:p>
          <a:p>
            <a:pPr marL="127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Pts val="1400"/>
            </a:pPr>
            <a:r>
              <a:rPr lang="en-US" dirty="0" err="1"/>
              <a:t>Absurdní</a:t>
            </a:r>
            <a:r>
              <a:rPr lang="en-US" dirty="0"/>
              <a:t> je </a:t>
            </a:r>
            <a:r>
              <a:rPr lang="en-US" dirty="0" err="1"/>
              <a:t>vztah</a:t>
            </a:r>
            <a:r>
              <a:rPr lang="en-US" dirty="0"/>
              <a:t>:</a:t>
            </a:r>
            <a:endParaRPr dirty="0"/>
          </a:p>
          <a:p>
            <a:pPr marL="196215" lvl="0" indent="-18351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Helvetica Neue"/>
              <a:buChar char="◦"/>
            </a:pPr>
            <a:r>
              <a:rPr lang="en-US" dirty="0" err="1"/>
              <a:t>člověka</a:t>
            </a:r>
            <a:r>
              <a:rPr lang="en-US" dirty="0"/>
              <a:t> a </a:t>
            </a:r>
            <a:r>
              <a:rPr lang="en-US" dirty="0" err="1"/>
              <a:t>světa</a:t>
            </a:r>
            <a:endParaRPr dirty="0"/>
          </a:p>
          <a:p>
            <a:pPr marL="196215" lvl="0" indent="-18351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Helvetica Neue"/>
              <a:buChar char="◦"/>
            </a:pPr>
            <a:r>
              <a:rPr lang="en-US" dirty="0" err="1"/>
              <a:t>Člověka</a:t>
            </a:r>
            <a:r>
              <a:rPr lang="en-US" dirty="0"/>
              <a:t> a </a:t>
            </a:r>
            <a:r>
              <a:rPr lang="en-US" dirty="0" err="1"/>
              <a:t>společnosti</a:t>
            </a:r>
            <a:endParaRPr dirty="0"/>
          </a:p>
          <a:p>
            <a:pPr marL="196215" lvl="0" indent="-18351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Helvetica Neue"/>
              <a:buChar char="◦"/>
            </a:pPr>
            <a:r>
              <a:rPr lang="en-US" dirty="0" err="1"/>
              <a:t>Člověka</a:t>
            </a:r>
            <a:r>
              <a:rPr lang="en-US" dirty="0"/>
              <a:t> a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samého</a:t>
            </a:r>
            <a:endParaRPr dirty="0"/>
          </a:p>
          <a:p>
            <a:pPr marL="6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None/>
            </a:pPr>
            <a:endParaRPr sz="1800" dirty="0"/>
          </a:p>
          <a:p>
            <a:pPr marL="196215" lvl="0" indent="-183515" algn="l" rtl="0">
              <a:lnSpc>
                <a:spcPct val="100000"/>
              </a:lnSpc>
              <a:spcBef>
                <a:spcPts val="131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Helvetica Neue"/>
              <a:buChar char="◦"/>
            </a:pPr>
            <a:r>
              <a:rPr lang="en-US" dirty="0" err="1"/>
              <a:t>Svět</a:t>
            </a:r>
            <a:r>
              <a:rPr lang="en-US" dirty="0"/>
              <a:t> je </a:t>
            </a:r>
            <a:r>
              <a:rPr lang="en-US" dirty="0" err="1"/>
              <a:t>cizí</a:t>
            </a:r>
            <a:r>
              <a:rPr lang="en-US" dirty="0"/>
              <a:t> </a:t>
            </a:r>
            <a:r>
              <a:rPr lang="en-US" dirty="0" err="1"/>
              <a:t>místo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člověk</a:t>
            </a:r>
            <a:r>
              <a:rPr lang="en-US" dirty="0"/>
              <a:t> </a:t>
            </a:r>
            <a:r>
              <a:rPr lang="en-US" dirty="0" err="1"/>
              <a:t>nenachází</a:t>
            </a:r>
            <a:r>
              <a:rPr lang="en-US" dirty="0"/>
              <a:t> </a:t>
            </a:r>
            <a:r>
              <a:rPr lang="en-US" dirty="0" err="1"/>
              <a:t>oporný</a:t>
            </a:r>
            <a:r>
              <a:rPr lang="en-US" dirty="0"/>
              <a:t> bod: </a:t>
            </a:r>
            <a:r>
              <a:rPr lang="en-US" dirty="0" err="1"/>
              <a:t>člověk</a:t>
            </a:r>
            <a:r>
              <a:rPr lang="en-US" dirty="0"/>
              <a:t> – </a:t>
            </a:r>
            <a:r>
              <a:rPr lang="en-US" dirty="0" err="1"/>
              <a:t>cizinec</a:t>
            </a:r>
            <a:r>
              <a:rPr lang="en-US" dirty="0"/>
              <a:t> v </a:t>
            </a:r>
            <a:r>
              <a:rPr lang="en-US" dirty="0" err="1"/>
              <a:t>bytí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(</a:t>
            </a:r>
            <a:r>
              <a:rPr lang="en-US" dirty="0" err="1"/>
              <a:t>heid</a:t>
            </a:r>
            <a:r>
              <a:rPr lang="en-US" dirty="0"/>
              <a:t>. </a:t>
            </a:r>
            <a:r>
              <a:rPr lang="en-US" dirty="0" err="1"/>
              <a:t>jazykem</a:t>
            </a:r>
            <a:r>
              <a:rPr lang="en-US" dirty="0"/>
              <a:t>)</a:t>
            </a:r>
            <a:endParaRPr dirty="0"/>
          </a:p>
          <a:p>
            <a:pPr marL="196215" lvl="0" indent="-18351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Helvetica Neue"/>
              <a:buChar char="◦"/>
            </a:pPr>
            <a:r>
              <a:rPr lang="en-US" dirty="0" err="1"/>
              <a:t>Odpověď</a:t>
            </a:r>
            <a:r>
              <a:rPr lang="en-US" dirty="0"/>
              <a:t>: </a:t>
            </a:r>
            <a:r>
              <a:rPr lang="en-US" b="1" dirty="0" err="1"/>
              <a:t>defatalizace</a:t>
            </a:r>
            <a:r>
              <a:rPr lang="en-US" b="1" dirty="0"/>
              <a:t> </a:t>
            </a:r>
            <a:r>
              <a:rPr lang="en-US" b="1" dirty="0" err="1"/>
              <a:t>lidského</a:t>
            </a:r>
            <a:r>
              <a:rPr lang="en-US" b="1" dirty="0"/>
              <a:t> </a:t>
            </a:r>
            <a:r>
              <a:rPr lang="en-US" b="1" dirty="0" err="1"/>
              <a:t>života</a:t>
            </a:r>
            <a:r>
              <a:rPr lang="en-US" b="1" dirty="0"/>
              <a:t> </a:t>
            </a:r>
            <a:r>
              <a:rPr lang="en-US" b="1" dirty="0" err="1"/>
              <a:t>cestou</a:t>
            </a:r>
            <a:r>
              <a:rPr lang="en-US" b="1" dirty="0"/>
              <a:t> </a:t>
            </a:r>
            <a:r>
              <a:rPr lang="en-US" b="1" dirty="0" err="1"/>
              <a:t>vzdoru</a:t>
            </a:r>
            <a:r>
              <a:rPr lang="en-US" b="1" dirty="0"/>
              <a:t> a </a:t>
            </a:r>
            <a:r>
              <a:rPr lang="en-US" b="1" dirty="0" err="1"/>
              <a:t>odporu</a:t>
            </a:r>
            <a:r>
              <a:rPr lang="en-US" b="1" dirty="0"/>
              <a:t> </a:t>
            </a:r>
            <a:r>
              <a:rPr lang="en-US" b="1" dirty="0" err="1"/>
              <a:t>proti</a:t>
            </a:r>
            <a:r>
              <a:rPr lang="en-US" b="1" dirty="0"/>
              <a:t> </a:t>
            </a:r>
            <a:r>
              <a:rPr lang="en-US" b="1" dirty="0" err="1"/>
              <a:t>absurdnímu</a:t>
            </a:r>
            <a:r>
              <a:rPr lang="en-US" b="1" dirty="0"/>
              <a:t> (</a:t>
            </a:r>
            <a:r>
              <a:rPr lang="en-US" b="1" dirty="0" err="1"/>
              <a:t>revolta</a:t>
            </a:r>
            <a:r>
              <a:rPr lang="en-US" b="1" dirty="0"/>
              <a:t>)</a:t>
            </a:r>
            <a:endParaRPr b="1" dirty="0"/>
          </a:p>
          <a:p>
            <a:pPr marL="6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None/>
            </a:pPr>
            <a:endParaRPr sz="1800" dirty="0"/>
          </a:p>
          <a:p>
            <a:pPr marL="196215" lvl="0" indent="-183515" algn="l" rtl="0">
              <a:lnSpc>
                <a:spcPct val="100000"/>
              </a:lnSpc>
              <a:spcBef>
                <a:spcPts val="1305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Helvetica Neue"/>
              <a:buChar char="◦"/>
            </a:pPr>
            <a:r>
              <a:rPr lang="en-US" dirty="0" err="1"/>
              <a:t>Absurdno</a:t>
            </a:r>
            <a:r>
              <a:rPr lang="en-US" dirty="0"/>
              <a:t> – je </a:t>
            </a:r>
            <a:r>
              <a:rPr lang="en-US" dirty="0" err="1"/>
              <a:t>východiskem</a:t>
            </a:r>
            <a:r>
              <a:rPr lang="en-US" dirty="0"/>
              <a:t> – </a:t>
            </a:r>
            <a:r>
              <a:rPr lang="en-US" dirty="0" err="1"/>
              <a:t>situace</a:t>
            </a:r>
            <a:endParaRPr dirty="0"/>
          </a:p>
          <a:p>
            <a:pPr marL="196215" lvl="0" indent="-183515" algn="l" rtl="0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Helvetica Neue"/>
              <a:buChar char="◦"/>
            </a:pPr>
            <a:r>
              <a:rPr lang="en-US" dirty="0" err="1"/>
              <a:t>Revolta</a:t>
            </a:r>
            <a:r>
              <a:rPr lang="en-US" dirty="0"/>
              <a:t> – je </a:t>
            </a:r>
            <a:r>
              <a:rPr lang="en-US" dirty="0" err="1"/>
              <a:t>generátor</a:t>
            </a:r>
            <a:r>
              <a:rPr lang="en-US" dirty="0"/>
              <a:t> </a:t>
            </a:r>
            <a:r>
              <a:rPr lang="en-US" dirty="0" err="1"/>
              <a:t>hodnot</a:t>
            </a:r>
            <a:r>
              <a:rPr lang="en-US" dirty="0"/>
              <a:t> – </a:t>
            </a:r>
            <a:r>
              <a:rPr lang="en-US" dirty="0" err="1"/>
              <a:t>výraz</a:t>
            </a:r>
            <a:r>
              <a:rPr lang="en-US" dirty="0"/>
              <a:t> </a:t>
            </a:r>
            <a:r>
              <a:rPr lang="en-US" dirty="0" err="1"/>
              <a:t>moci</a:t>
            </a:r>
            <a:r>
              <a:rPr lang="en-US" dirty="0"/>
              <a:t> </a:t>
            </a:r>
            <a:r>
              <a:rPr lang="en-US" dirty="0" err="1"/>
              <a:t>člověka</a:t>
            </a:r>
            <a:r>
              <a:rPr lang="en-US" dirty="0"/>
              <a:t> </a:t>
            </a:r>
            <a:r>
              <a:rPr lang="en-US" dirty="0" err="1"/>
              <a:t>říct</a:t>
            </a:r>
            <a:r>
              <a:rPr lang="en-US" dirty="0"/>
              <a:t> NE </a:t>
            </a:r>
            <a:r>
              <a:rPr lang="en-US" dirty="0" err="1"/>
              <a:t>svému</a:t>
            </a:r>
            <a:r>
              <a:rPr lang="en-US" dirty="0"/>
              <a:t> </a:t>
            </a:r>
            <a:r>
              <a:rPr lang="en-US" dirty="0" err="1"/>
              <a:t>osudu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ho </a:t>
            </a:r>
            <a:r>
              <a:rPr lang="en-US" dirty="0" err="1"/>
              <a:t>mrzačí</a:t>
            </a:r>
            <a:r>
              <a:rPr lang="en-US" dirty="0"/>
              <a:t> a </a:t>
            </a:r>
            <a:r>
              <a:rPr lang="en-US" dirty="0" err="1"/>
              <a:t>zároveň</a:t>
            </a:r>
            <a:r>
              <a:rPr lang="en-US" dirty="0"/>
              <a:t>: ANO</a:t>
            </a:r>
            <a:endParaRPr dirty="0"/>
          </a:p>
          <a:p>
            <a:pPr marL="19621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hodnotám</a:t>
            </a:r>
            <a:r>
              <a:rPr lang="en-US" dirty="0"/>
              <a:t> – </a:t>
            </a:r>
            <a:r>
              <a:rPr lang="en-US" dirty="0" err="1"/>
              <a:t>dobru</a:t>
            </a:r>
            <a:r>
              <a:rPr lang="sk-SK" dirty="0"/>
              <a:t> (</a:t>
            </a:r>
            <a:r>
              <a:rPr lang="sk-SK" dirty="0" err="1"/>
              <a:t>povídka</a:t>
            </a:r>
            <a:r>
              <a:rPr lang="sk-SK" dirty="0"/>
              <a:t> HOST)</a:t>
            </a:r>
            <a:endParaRPr dirty="0"/>
          </a:p>
          <a:p>
            <a:pPr marL="196215" lvl="0" indent="-18351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Helvetica Neue"/>
              <a:buChar char="◦"/>
            </a:pPr>
            <a:r>
              <a:rPr lang="en-US" dirty="0" err="1"/>
              <a:t>Existují</a:t>
            </a:r>
            <a:r>
              <a:rPr lang="en-US" dirty="0"/>
              <a:t> </a:t>
            </a:r>
            <a:r>
              <a:rPr lang="en-US" dirty="0" err="1"/>
              <a:t>univerzální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překračující</a:t>
            </a:r>
            <a:r>
              <a:rPr lang="en-US" dirty="0"/>
              <a:t> </a:t>
            </a:r>
            <a:r>
              <a:rPr lang="en-US" dirty="0" err="1"/>
              <a:t>individuální</a:t>
            </a:r>
            <a:r>
              <a:rPr lang="en-US" dirty="0"/>
              <a:t> </a:t>
            </a:r>
            <a:r>
              <a:rPr lang="en-US" dirty="0" err="1"/>
              <a:t>sféru</a:t>
            </a:r>
            <a:r>
              <a:rPr lang="en-US" dirty="0"/>
              <a:t> – </a:t>
            </a:r>
            <a:r>
              <a:rPr lang="en-US" dirty="0" err="1"/>
              <a:t>hodnoty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spojují</a:t>
            </a:r>
            <a:r>
              <a:rPr lang="en-US" dirty="0"/>
              <a:t> (</a:t>
            </a:r>
            <a:r>
              <a:rPr lang="en-US" dirty="0" err="1"/>
              <a:t>solidarita</a:t>
            </a:r>
            <a:r>
              <a:rPr lang="en-US" dirty="0"/>
              <a:t>, </a:t>
            </a:r>
            <a:r>
              <a:rPr lang="en-US" dirty="0" err="1"/>
              <a:t>důstojnost</a:t>
            </a:r>
            <a:r>
              <a:rPr lang="en-US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>
            <a:spLocks noGrp="1"/>
          </p:cNvSpPr>
          <p:nvPr>
            <p:ph type="title"/>
          </p:nvPr>
        </p:nvSpPr>
        <p:spPr>
          <a:xfrm>
            <a:off x="1246909" y="695401"/>
            <a:ext cx="6040582" cy="74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75" rIns="0" bIns="0" anchor="t" anchorCtr="0">
            <a:spAutoFit/>
          </a:bodyPr>
          <a:lstStyle/>
          <a:p>
            <a:pPr marL="920750" marR="5080" lvl="0" indent="-908685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Leitmotiv: </a:t>
            </a:r>
            <a:r>
              <a:rPr lang="en-US" dirty="0" err="1"/>
              <a:t>víra</a:t>
            </a:r>
            <a:r>
              <a:rPr lang="en-US" dirty="0"/>
              <a:t> v  </a:t>
            </a:r>
            <a:r>
              <a:rPr lang="en-US" dirty="0" err="1"/>
              <a:t>člověka</a:t>
            </a:r>
            <a:endParaRPr dirty="0"/>
          </a:p>
        </p:txBody>
      </p:sp>
      <p:sp>
        <p:nvSpPr>
          <p:cNvPr id="316" name="Google Shape;316;p30"/>
          <p:cNvSpPr txBox="1"/>
          <p:nvPr/>
        </p:nvSpPr>
        <p:spPr>
          <a:xfrm>
            <a:off x="3533959" y="2097151"/>
            <a:ext cx="3357245" cy="83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875" rIns="0" bIns="0" anchor="t" anchorCtr="0">
            <a:spAutoFit/>
          </a:bodyPr>
          <a:lstStyle/>
          <a:p>
            <a:pPr marL="2730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hrdinu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sk-SK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nerezignovat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pasivitě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	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beznaději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7" name="Google Shape;317;p30"/>
          <p:cNvSpPr txBox="1"/>
          <p:nvPr/>
        </p:nvSpPr>
        <p:spPr>
          <a:xfrm>
            <a:off x="1145539" y="2097151"/>
            <a:ext cx="2625090" cy="123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5580" marR="5080" lvl="0" indent="-18351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Úsilí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Camusova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nepodlehnout</a:t>
            </a:r>
            <a:r>
              <a:rPr lang="sk-SK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poraženectví</a:t>
            </a: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8" name="Google Shape;318;p30"/>
          <p:cNvSpPr txBox="1"/>
          <p:nvPr/>
        </p:nvSpPr>
        <p:spPr>
          <a:xfrm>
            <a:off x="1145539" y="3418713"/>
            <a:ext cx="6232525" cy="122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875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Aktivismem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a</a:t>
            </a:r>
            <a:r>
              <a:rPr lang="sk-SK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elánem</a:t>
            </a:r>
            <a:r>
              <a:rPr lang="sk-SK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čelit</a:t>
            </a:r>
            <a:r>
              <a:rPr lang="sk-SK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hraniční</a:t>
            </a:r>
            <a:r>
              <a:rPr lang="sk-SK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situaci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lang="en-US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absurdnu</a:t>
            </a: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69900" marR="0" lvl="1" indent="-183515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252525"/>
              </a:buClr>
              <a:buSzPts val="2200"/>
              <a:buFont typeface="Helvetica Neue"/>
              <a:buChar char="◦"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spolu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jinými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stejným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osudem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údělem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2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9" name="Google Shape;319;p30"/>
          <p:cNvSpPr txBox="1"/>
          <p:nvPr/>
        </p:nvSpPr>
        <p:spPr>
          <a:xfrm>
            <a:off x="9553067" y="6231037"/>
            <a:ext cx="506730" cy="12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0" name="Google Shape;32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071" y="457200"/>
            <a:ext cx="3805428" cy="584454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0"/>
          <p:cNvSpPr txBox="1"/>
          <p:nvPr/>
        </p:nvSpPr>
        <p:spPr>
          <a:xfrm>
            <a:off x="5511800" y="6212230"/>
            <a:ext cx="201612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https://9gag.com/gag/a9pXB36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 txBox="1">
            <a:spLocks noGrp="1"/>
          </p:cNvSpPr>
          <p:nvPr>
            <p:ph type="title"/>
          </p:nvPr>
        </p:nvSpPr>
        <p:spPr>
          <a:xfrm>
            <a:off x="1756664" y="1058621"/>
            <a:ext cx="596773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Revoluce nebo revolta?</a:t>
            </a:r>
            <a:endParaRPr/>
          </a:p>
        </p:txBody>
      </p:sp>
      <p:sp>
        <p:nvSpPr>
          <p:cNvPr id="327" name="Google Shape;327;p31"/>
          <p:cNvSpPr txBox="1"/>
          <p:nvPr/>
        </p:nvSpPr>
        <p:spPr>
          <a:xfrm>
            <a:off x="1145539" y="2551303"/>
            <a:ext cx="9843135" cy="3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Spor Sartre vs. Camus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300"/>
              <a:buFont typeface="Helvetica Neue"/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614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Neexistuje privilegovaný kat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Revolta se vyvaruje krajních rizik a násilí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 revoltě se zachovává míra člověka a věcí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 revoluci se míra ztrácí, vede k destrukci všech hodnot - k totálnímu nihilismu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Revolta – forma oponování zlu (mor), nezatemňuje smysl, nepřekáží pozitivnímu jednání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64584" marR="0" lvl="1" indent="-183514" algn="l" rtl="0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REVOLTUJEM, TEDY JSEM!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8" name="Google Shape;32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9076" y="457200"/>
            <a:ext cx="3081528" cy="384962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1"/>
          <p:cNvSpPr txBox="1"/>
          <p:nvPr/>
        </p:nvSpPr>
        <p:spPr>
          <a:xfrm>
            <a:off x="3875659" y="6218935"/>
            <a:ext cx="7896859" cy="14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https://</a:t>
            </a:r>
            <a:r>
              <a:rPr lang="en-US" sz="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www.facebook.com/andrecarrilho.illustrator/videos/albert-camus-vs-jean-paul-sartre-unpublished-animatio</a:t>
            </a:r>
            <a:r>
              <a:rPr lang="en-US" sz="800" u="sng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US" sz="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-US" sz="800" u="sng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-US" sz="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-f</a:t>
            </a:r>
            <a:r>
              <a:rPr lang="en-US" sz="800" u="sng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en-US" sz="800" u="sng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</a:t>
            </a:r>
            <a:r>
              <a:rPr lang="en-US" sz="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r-</a:t>
            </a:r>
            <a:r>
              <a:rPr lang="en-US" sz="800" u="sng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r>
              <a:rPr lang="en-US" sz="800" u="sng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-US" sz="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800" u="sng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</a:t>
            </a:r>
            <a:r>
              <a:rPr lang="en-US" sz="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-US" sz="800" u="sng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</a:t>
            </a:r>
            <a:r>
              <a:rPr lang="en-US" sz="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ity-fair-spain-ani/1171530813020043/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"/>
          <p:cNvSpPr txBox="1">
            <a:spLocks noGrp="1"/>
          </p:cNvSpPr>
          <p:nvPr>
            <p:ph type="title"/>
          </p:nvPr>
        </p:nvSpPr>
        <p:spPr>
          <a:xfrm>
            <a:off x="3229101" y="753617"/>
            <a:ext cx="582168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Karl Jaspers (1883-1969)</a:t>
            </a:r>
            <a:endParaRPr/>
          </a:p>
        </p:txBody>
      </p:sp>
      <p:pic>
        <p:nvPicPr>
          <p:cNvPr id="335" name="Google Shape;33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4071" y="3777996"/>
            <a:ext cx="4094987" cy="243992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2"/>
          <p:cNvSpPr txBox="1"/>
          <p:nvPr/>
        </p:nvSpPr>
        <p:spPr>
          <a:xfrm>
            <a:off x="8370696" y="6246977"/>
            <a:ext cx="2397125" cy="1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https://historia-biogra</a:t>
            </a:r>
            <a:r>
              <a:rPr lang="en-US" sz="1200" baseline="300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</a:t>
            </a:r>
            <a:r>
              <a:rPr lang="en-US" sz="1200" baseline="300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ia</a:t>
            </a:r>
            <a:r>
              <a:rPr lang="en-US" sz="1200" baseline="300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.1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lang="en-US" sz="1200" baseline="300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1200" baseline="300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.2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lang="en-US" sz="1200" baseline="300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</a:t>
            </a:r>
            <a:r>
              <a:rPr lang="en-US" sz="1200" baseline="300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20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/karl-jaspers/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7" name="Google Shape;337;p32"/>
          <p:cNvSpPr txBox="1"/>
          <p:nvPr/>
        </p:nvSpPr>
        <p:spPr>
          <a:xfrm>
            <a:off x="806297" y="1346565"/>
            <a:ext cx="10200640" cy="413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3650" rIns="0" bIns="0" anchor="t" anchorCtr="0">
            <a:spAutoFit/>
          </a:bodyPr>
          <a:lstStyle/>
          <a:p>
            <a:pPr marL="1955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Německá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teistická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filozofie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filozofie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existence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2880" algn="l" rtl="0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Studium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práva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zdravotní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problémy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studium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medicíny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psychiatrie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filozofie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288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Učitel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Hannah Arendt,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přítel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 M.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Heideggerem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konec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příchodem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nacismu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k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moci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2880" algn="l" rtl="0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1933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vyloučen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z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univerzity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pro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své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protifašistické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názory</a:t>
            </a:r>
            <a:r>
              <a:rPr lang="cs-CZ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plus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manželka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židovského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původu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288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Helvetica Neue"/>
              <a:buChar char="◦"/>
            </a:pP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1945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založil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forum</a:t>
            </a:r>
            <a:r>
              <a:rPr lang="cs-CZ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duchovní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morální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obnovu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Německa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sz="195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Příznaky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nemocné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společnosti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popsal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díle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Duchovní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situace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doby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(1931)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Filozofická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víra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vztahu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zjavení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(1962)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Velcí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filozofové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(1957)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Otázka</a:t>
            </a:r>
            <a:r>
              <a:rPr lang="en-US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viny. </a:t>
            </a:r>
            <a:r>
              <a:rPr lang="en-US" sz="1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Příspěvek</a:t>
            </a:r>
            <a:r>
              <a:rPr lang="en-US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k </a:t>
            </a:r>
            <a:r>
              <a:rPr lang="en-US" sz="1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německé</a:t>
            </a:r>
            <a:r>
              <a:rPr lang="en-US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otázce</a:t>
            </a:r>
            <a:r>
              <a:rPr lang="en-US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(1946)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3"/>
          <p:cNvSpPr txBox="1">
            <a:spLocks noGrp="1"/>
          </p:cNvSpPr>
          <p:nvPr>
            <p:ph type="title"/>
          </p:nvPr>
        </p:nvSpPr>
        <p:spPr>
          <a:xfrm>
            <a:off x="5526785" y="969721"/>
            <a:ext cx="114046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Vina</a:t>
            </a:r>
            <a:endParaRPr/>
          </a:p>
        </p:txBody>
      </p:sp>
      <p:sp>
        <p:nvSpPr>
          <p:cNvPr id="343" name="Google Shape;343;p33"/>
          <p:cNvSpPr txBox="1"/>
          <p:nvPr/>
        </p:nvSpPr>
        <p:spPr>
          <a:xfrm>
            <a:off x="1145539" y="1970170"/>
            <a:ext cx="260731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5250" rIns="0" bIns="0" anchor="t" anchorCtr="0">
            <a:spAutoFit/>
          </a:bodyPr>
          <a:lstStyle/>
          <a:p>
            <a:pPr marL="19558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3200"/>
              <a:buFont typeface="Helvetica Neue"/>
              <a:buChar char="◦"/>
            </a:pP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Kriminální</a:t>
            </a: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2032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252525"/>
              </a:buClr>
              <a:buSzPts val="3200"/>
              <a:buFont typeface="Helvetica Neue"/>
              <a:buChar char="◦"/>
            </a:pP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Politická</a:t>
            </a: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203200" algn="l" rtl="0">
              <a:lnSpc>
                <a:spcPct val="100000"/>
              </a:lnSpc>
              <a:spcBef>
                <a:spcPts val="1290"/>
              </a:spcBef>
              <a:spcAft>
                <a:spcPts val="0"/>
              </a:spcAft>
              <a:buClr>
                <a:srgbClr val="252525"/>
              </a:buClr>
              <a:buSzPts val="3200"/>
              <a:buFont typeface="Helvetica Neue"/>
              <a:buChar char="◦"/>
            </a:pP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Morální</a:t>
            </a: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2032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252525"/>
              </a:buClr>
              <a:buSzPts val="3200"/>
              <a:buFont typeface="Helvetica Neue"/>
              <a:buChar char="◦"/>
            </a:pP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Metafyzická</a:t>
            </a: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4" name="Google Shape;344;p33"/>
          <p:cNvSpPr txBox="1"/>
          <p:nvPr/>
        </p:nvSpPr>
        <p:spPr>
          <a:xfrm>
            <a:off x="9540367" y="6218935"/>
            <a:ext cx="532130" cy="14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"/>
          <p:cNvSpPr txBox="1">
            <a:spLocks noGrp="1"/>
          </p:cNvSpPr>
          <p:nvPr>
            <p:ph type="title"/>
          </p:nvPr>
        </p:nvSpPr>
        <p:spPr>
          <a:xfrm>
            <a:off x="4586478" y="695401"/>
            <a:ext cx="301879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Morální vina</a:t>
            </a:r>
            <a:endParaRPr/>
          </a:p>
        </p:txBody>
      </p:sp>
      <p:sp>
        <p:nvSpPr>
          <p:cNvPr id="350" name="Google Shape;350;p34"/>
          <p:cNvSpPr txBox="1"/>
          <p:nvPr/>
        </p:nvSpPr>
        <p:spPr>
          <a:xfrm>
            <a:off x="1145539" y="2135251"/>
            <a:ext cx="9901555" cy="306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Život v masce – nevyhnutelný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2887345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Lživé prohlašování loajality - hitlerovský pozdrav, účast na shromážděních, ...  Kdo se v Německu neprovinil?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vina způsobena falešným svědomím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Mé svědomí me sklamalo – nač se mohou spolehnout?! Věřil jsem, že žiji v duchu idealismu, že se obětuji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 nejušlachtilejší cíl a že chci to nejlepší...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7685" marR="0" lvl="0" indent="-515619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Tahoma"/>
              <a:buAutoNum type="alphaLcPeriod"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Způsobeno nejasností?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7685" marR="0" lvl="0" indent="-515619" algn="l" rtl="0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Tahoma"/>
              <a:buAutoNum type="alphaLcPeriod"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Tím, že nechtěl vidět?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7685" marR="0" lvl="0" indent="-515619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Tahoma"/>
              <a:buAutoNum type="alphaLcPeriod"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Tím, že se vědomě uzavřel do izolované sféry slušnosti vlastního života?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1145539" y="756361"/>
            <a:ext cx="9267825" cy="106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4925" rIns="0" bIns="0" anchor="t" anchorCtr="0">
            <a:spAutoFit/>
          </a:bodyPr>
          <a:lstStyle/>
          <a:p>
            <a:pPr marL="12700" marR="5080" lvl="0" indent="0" algn="l" rtl="0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Filozofie života – věda není schopna  tematizovat trvání, tvořivost a jedinečnost</a:t>
            </a:r>
            <a:endParaRPr sz="3600"/>
          </a:p>
        </p:txBody>
      </p:sp>
      <p:sp>
        <p:nvSpPr>
          <p:cNvPr id="79" name="Google Shape;79;p4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10.11.2020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1145539" y="2135251"/>
            <a:ext cx="970470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Podle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Karla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Jasperse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existence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nemůže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být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pochopena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jen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osvětlena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Jde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vyjasňování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existence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Existence je to, co se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nikdy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nestane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objektem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protože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nikdy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nedosáhneme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toho,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abychom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sebe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dívali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ze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strany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nikdy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nemůžeme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vyskočit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z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lidské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kůže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91A5EF-9564-0C8B-BB19-27DFE41AB75F}"/>
              </a:ext>
            </a:extLst>
          </p:cNvPr>
          <p:cNvSpPr txBox="1"/>
          <p:nvPr/>
        </p:nvSpPr>
        <p:spPr>
          <a:xfrm>
            <a:off x="8256494" y="5453952"/>
            <a:ext cx="6096000" cy="30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" marR="243204" lvl="0" indent="-183515" algn="l" rtl="0">
              <a:lnSpc>
                <a:spcPct val="110000"/>
              </a:lnSpc>
              <a:spcBef>
                <a:spcPts val="1485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cs-CZ"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(zdroj: B. Malík: Přednášky)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5"/>
          <p:cNvSpPr txBox="1">
            <a:spLocks noGrp="1"/>
          </p:cNvSpPr>
          <p:nvPr>
            <p:ph type="title"/>
          </p:nvPr>
        </p:nvSpPr>
        <p:spPr>
          <a:xfrm>
            <a:off x="4586478" y="969721"/>
            <a:ext cx="301879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Morální vina</a:t>
            </a:r>
            <a:endParaRPr/>
          </a:p>
        </p:txBody>
      </p:sp>
      <p:sp>
        <p:nvSpPr>
          <p:cNvPr id="356" name="Google Shape;356;p35"/>
          <p:cNvSpPr txBox="1"/>
          <p:nvPr/>
        </p:nvSpPr>
        <p:spPr>
          <a:xfrm>
            <a:off x="1145539" y="2135251"/>
            <a:ext cx="9900285" cy="270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„Je to rozkaz“ - znělo jako nejvyšší povinnost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252525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Úleva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-95250" algn="l" rtl="0">
              <a:lnSpc>
                <a:spcPct val="192000"/>
              </a:lnSpc>
              <a:spcBef>
                <a:spcPts val="275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Částečné schvalování nacionálního socialismu, polovičatost, příležitostné vnitřní přopodobnění  Poznávám-li, že princip je zlý, pak je všechno špatné a zdánlivě dobré důsledky nejsou samy tím, čím se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13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zdají být.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pohodlný sebeklam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Však jednou změníme tento zlý stát...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Strana opět zmizí, potrvá nanejvýš do smrti Vůdce...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 txBox="1">
            <a:spLocks noGrp="1"/>
          </p:cNvSpPr>
          <p:nvPr>
            <p:ph type="title"/>
          </p:nvPr>
        </p:nvSpPr>
        <p:spPr>
          <a:xfrm>
            <a:off x="3354704" y="969721"/>
            <a:ext cx="548195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Morální vina pasivních</a:t>
            </a:r>
            <a:endParaRPr/>
          </a:p>
        </p:txBody>
      </p:sp>
      <p:sp>
        <p:nvSpPr>
          <p:cNvPr id="362" name="Google Shape;362;p36"/>
          <p:cNvSpPr txBox="1"/>
          <p:nvPr/>
        </p:nvSpPr>
        <p:spPr>
          <a:xfrm>
            <a:off x="1145539" y="1989556"/>
            <a:ext cx="9869170" cy="305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7475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 rozdíl mezi aktivními a pasívními.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Lidé politicky činní a uskutečňující vinni.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Pasivita vinna každým zanedbáním povinnosti chopit se jakékoli možné aktivity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 ochraně ohrožených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vždy volné pole pro aktivitu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Proměškaná šance - vina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5430" marR="0" lvl="0" indent="-253365" algn="l" rtl="0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Slepota vůči neštěstí druhých, tato chybějící fantazie srdce – je vina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 txBox="1">
            <a:spLocks noGrp="1"/>
          </p:cNvSpPr>
          <p:nvPr>
            <p:ph type="title"/>
          </p:nvPr>
        </p:nvSpPr>
        <p:spPr>
          <a:xfrm>
            <a:off x="4586478" y="969721"/>
            <a:ext cx="301879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Morální vina</a:t>
            </a:r>
            <a:endParaRPr/>
          </a:p>
        </p:txBody>
      </p:sp>
      <p:sp>
        <p:nvSpPr>
          <p:cNvPr id="368" name="Google Shape;368;p37"/>
          <p:cNvSpPr txBox="1"/>
          <p:nvPr/>
        </p:nvSpPr>
        <p:spPr>
          <a:xfrm>
            <a:off x="1145539" y="1982851"/>
            <a:ext cx="9900920" cy="197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3175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vnějškově přizpůsobení	soupotníctví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činy nominální příslušnosti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5080" lvl="0" indent="-18351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bylo mnoho Nemců, kteří k takovému přizpůsobení neprikročili –  všechny nevýhody (za ostatní)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>
            <a:spLocks noGrp="1"/>
          </p:cNvSpPr>
          <p:nvPr>
            <p:ph type="title"/>
          </p:nvPr>
        </p:nvSpPr>
        <p:spPr>
          <a:xfrm>
            <a:off x="5380609" y="969721"/>
            <a:ext cx="1430781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397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Vzdor</a:t>
            </a:r>
            <a:endParaRPr/>
          </a:p>
        </p:txBody>
      </p:sp>
      <p:sp>
        <p:nvSpPr>
          <p:cNvPr id="374" name="Google Shape;374;p38"/>
          <p:cNvSpPr txBox="1"/>
          <p:nvPr/>
        </p:nvSpPr>
        <p:spPr>
          <a:xfrm>
            <a:off x="1145539" y="1605127"/>
            <a:ext cx="9900285" cy="440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7475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Vzdor - agresivním mlčením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jako poslední moc bezmocného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mlčením dáva najevo, aby urazil mocného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tendence „hlásit se k našim dějinám“ -schvalovat v skrytu zlo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uhýbání	-	nesmírná bída omlouvá... nesypat si do rány ještě sůl...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Uhýbání	do	nějakého	druhu	obecnosti	–	úlevou	být	nedůležitým...	celek	je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0" algn="l" rtl="0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děním , které se přese mne valí...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Zkáza a pomsta zasahuje vinníky i nevinné...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vše, co se podniká, nakonec ztroskotává...Tak je zbaven v abstrakci své viny...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Německo zástupnou obětí. Trpí za všechny.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 txBox="1">
            <a:spLocks noGrp="1"/>
          </p:cNvSpPr>
          <p:nvPr>
            <p:ph type="title"/>
          </p:nvPr>
        </p:nvSpPr>
        <p:spPr>
          <a:xfrm>
            <a:off x="1145539" y="969721"/>
            <a:ext cx="16129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Očista</a:t>
            </a:r>
            <a:endParaRPr/>
          </a:p>
        </p:txBody>
      </p:sp>
      <p:sp>
        <p:nvSpPr>
          <p:cNvPr id="380" name="Google Shape;380;p39"/>
          <p:cNvSpPr txBox="1"/>
          <p:nvPr/>
        </p:nvSpPr>
        <p:spPr>
          <a:xfrm>
            <a:off x="1145539" y="1989556"/>
            <a:ext cx="9902825" cy="294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7475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očista znamená nejprve nápravu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Plnit úkoly	z vnitřního souhlasu - do právní formy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obnovit to, co bylo zničeno v zemích napadených Hitlerovským Německem, a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i na vlastní ujmu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Ujasnit si svou vinu	→ ujasnit si svůj nový život	jeho možnosti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Helvetica Neue"/>
              <a:buChar char="◦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podmínkou	politické	svobody	-	z	vědomí	viny	→	vědomí	solidarity	a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0" algn="l" rtl="0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odpovědnosti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f68bb2d4e2_0_26"/>
          <p:cNvSpPr txBox="1">
            <a:spLocks noGrp="1"/>
          </p:cNvSpPr>
          <p:nvPr>
            <p:ph type="title"/>
          </p:nvPr>
        </p:nvSpPr>
        <p:spPr>
          <a:xfrm>
            <a:off x="5380609" y="969721"/>
            <a:ext cx="14307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f68bb2d4e2_0_26"/>
          <p:cNvSpPr txBox="1">
            <a:spLocks noGrp="1"/>
          </p:cNvSpPr>
          <p:nvPr>
            <p:ph type="body" idx="1"/>
          </p:nvPr>
        </p:nvSpPr>
        <p:spPr>
          <a:xfrm>
            <a:off x="1144270" y="1677771"/>
            <a:ext cx="99036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D345AF-0D8D-45BC-BBE5-8AC6546A2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7" t="18047" r="37206" b="29292"/>
          <a:stretch/>
        </p:blipFill>
        <p:spPr>
          <a:xfrm>
            <a:off x="988290" y="2180065"/>
            <a:ext cx="3666837" cy="3611419"/>
          </a:xfrm>
          <a:prstGeom prst="rect">
            <a:avLst/>
          </a:prstGeom>
        </p:spPr>
      </p:pic>
      <p:pic>
        <p:nvPicPr>
          <p:cNvPr id="1026" name="Picture 2" descr="Geniálně nepochopený Eichmann. Znovu vyšla kniha Arendtové o procesu s  nacistou - Aktuálně.cz">
            <a:extLst>
              <a:ext uri="{FF2B5EF4-FFF2-40B4-BE49-F238E27FC236}">
                <a16:creationId xmlns:a16="http://schemas.microsoft.com/office/drawing/2014/main" id="{A479B031-EFAA-4DB3-A2EC-17C19D984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7855"/>
            <a:ext cx="5084122" cy="286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2B6B1BD-7F3A-4F4F-B044-30A88DFBCDC8}"/>
              </a:ext>
            </a:extLst>
          </p:cNvPr>
          <p:cNvSpPr txBox="1"/>
          <p:nvPr/>
        </p:nvSpPr>
        <p:spPr>
          <a:xfrm>
            <a:off x="6096000" y="57732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https://magazin.aktualne.cz/kultura/literatura/hannah-arendt-eichmann-v-jeruzaleme-recenze/r~2a9a46b4320911ea8776ac1f6b220ee8/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6A7FD98-6362-4DAD-9192-1BD146925834}"/>
              </a:ext>
            </a:extLst>
          </p:cNvPr>
          <p:cNvSpPr txBox="1"/>
          <p:nvPr/>
        </p:nvSpPr>
        <p:spPr>
          <a:xfrm>
            <a:off x="840509" y="5988738"/>
            <a:ext cx="3409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Kniha filozofie, Knižní klub, 2013, s. 272.</a:t>
            </a: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 txBox="1">
            <a:spLocks noGrp="1"/>
          </p:cNvSpPr>
          <p:nvPr>
            <p:ph type="title"/>
          </p:nvPr>
        </p:nvSpPr>
        <p:spPr>
          <a:xfrm>
            <a:off x="3016376" y="969721"/>
            <a:ext cx="615886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Seznam použité literatury</a:t>
            </a:r>
            <a:endParaRPr/>
          </a:p>
        </p:txBody>
      </p:sp>
      <p:sp>
        <p:nvSpPr>
          <p:cNvPr id="393" name="Google Shape;393;p40"/>
          <p:cNvSpPr txBox="1"/>
          <p:nvPr/>
        </p:nvSpPr>
        <p:spPr>
          <a:xfrm>
            <a:off x="1145539" y="2135251"/>
            <a:ext cx="9338310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Beauvoir, de S.: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Druhé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pohlaví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Přeložil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Josef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Kostohryz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přeložil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Hana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Uhlířová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Praha: Orbis, 1967.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Camus, A.: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Mýtus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Sysifovi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Garamond, 2006.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Jasper, K.: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Otázka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viny.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Příspěvek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k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německé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otázce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Academia, 2006.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Malík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B.: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Existencializmus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Prednáška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Rukopis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Patočka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J.: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Doslov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In: BEAUVOIR, de Simone.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Druhé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pohlaví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Přeložil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Josef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Kostohryz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přeložil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Hana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Uhlířová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Praha: Orbis, 1967.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Sartre, J. P.: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Existencialismus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humanismus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Vyšehrad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2004.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Smreková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D.: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Existencialistická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etika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In: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Dejiny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etického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myslenia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Európe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v USA.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Kalligram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2008.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Störig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J. J.: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Malé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dějiny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filozofie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Zvon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1996.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Zapalačová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K.: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Existencialistická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etika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díle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Simone de Beauvoir. Brno, MU, 2018.</a:t>
            </a:r>
            <a:endParaRPr lang="sk-SK"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sk-SK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Kniha filozofie, Knižní klub, 2013. 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4" name="Google Shape;394;p40"/>
          <p:cNvSpPr txBox="1"/>
          <p:nvPr/>
        </p:nvSpPr>
        <p:spPr>
          <a:xfrm>
            <a:off x="9540367" y="6218935"/>
            <a:ext cx="532130" cy="14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>
            <a:off x="3374897" y="969721"/>
            <a:ext cx="544512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Mimofilozofické zdroje</a:t>
            </a:r>
            <a:endParaRPr/>
          </a:p>
        </p:txBody>
      </p:sp>
      <p:sp>
        <p:nvSpPr>
          <p:cNvPr id="86" name="Google Shape;86;p5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10.11.2020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1145538" y="2135251"/>
            <a:ext cx="9873443" cy="284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Dvě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světové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války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hospodářská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krize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moderní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masová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společnost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Existenciální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filozofie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reakcí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„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odkouzlení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světa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 (viz WEBER).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sk-SK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 o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ústup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posvátného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narůst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ireligiozity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nenáboženskosti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moderní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společnosti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Důsledkem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„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smrti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boha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  a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otřes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všech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jistot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-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rozmach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ateizmu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sk-SK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idská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existence je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náhodná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bez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jakéhokoliv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smyslu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900"/>
              <a:buFont typeface="Helvetica Neue"/>
              <a:buNone/>
            </a:pPr>
            <a:endParaRPr sz="19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47650" marR="0" lvl="0" indent="-234950" algn="l" rtl="0">
              <a:lnSpc>
                <a:spcPct val="100000"/>
              </a:lnSpc>
              <a:spcBef>
                <a:spcPts val="1664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Existencialismus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snahou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ukotvit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lidskou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vo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světě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otřeseného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smyslu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/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ateistická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linie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/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Základné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východisko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5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 </a:t>
            </a:r>
            <a:r>
              <a:rPr lang="en-US" sz="15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může</a:t>
            </a:r>
            <a:r>
              <a:rPr lang="en-US" sz="15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existovat</a:t>
            </a:r>
            <a:r>
              <a:rPr lang="en-US" sz="15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osamělý</a:t>
            </a:r>
            <a:r>
              <a:rPr lang="en-US" sz="15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smrtelný</a:t>
            </a:r>
            <a:r>
              <a:rPr lang="en-US" sz="15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člověk</a:t>
            </a:r>
            <a:r>
              <a:rPr lang="en-US" sz="15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 </a:t>
            </a:r>
            <a:r>
              <a:rPr lang="en-US" sz="15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nekonečném</a:t>
            </a:r>
            <a:r>
              <a:rPr lang="en-US" sz="15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lhost</a:t>
            </a:r>
            <a:r>
              <a:rPr lang="cs-CZ" sz="15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n-US" sz="15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jném</a:t>
            </a:r>
            <a:r>
              <a:rPr lang="en-US" sz="15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světě</a:t>
            </a:r>
            <a:r>
              <a:rPr lang="en-US" sz="15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sz="15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8DBC5BA-AEFE-E8A0-F7E0-D74D6845B7A6}"/>
              </a:ext>
            </a:extLst>
          </p:cNvPr>
          <p:cNvSpPr txBox="1"/>
          <p:nvPr/>
        </p:nvSpPr>
        <p:spPr>
          <a:xfrm>
            <a:off x="7888941" y="5510149"/>
            <a:ext cx="6096000" cy="30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" marR="243204" lvl="0" indent="-183515" algn="l" rtl="0">
              <a:lnSpc>
                <a:spcPct val="110000"/>
              </a:lnSpc>
              <a:spcBef>
                <a:spcPts val="1485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cs-CZ"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(zdroj: B. Malík: Přednášky)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2032001" y="969721"/>
            <a:ext cx="9180944" cy="62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Martin Heidegger</a:t>
            </a:r>
            <a:r>
              <a:rPr lang="sk-SK" dirty="0"/>
              <a:t> (1889-1976)</a:t>
            </a:r>
            <a:endParaRPr dirty="0"/>
          </a:p>
        </p:txBody>
      </p:sp>
      <p:sp>
        <p:nvSpPr>
          <p:cNvPr id="93" name="Google Shape;93;p6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1145540" y="2017903"/>
            <a:ext cx="8282396" cy="4316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0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Společnost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pokládá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za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neosobní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moc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podřizuje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ničí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individualitu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Das Man (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veřejnost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-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vnucuje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osobnosti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konvenční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vkus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mravy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názory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přesvědčení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závislosti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tom,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který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modus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času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dostává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popředí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budoucnosti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směrování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k</a:t>
            </a:r>
            <a:r>
              <a:rPr lang="cs-CZ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smrti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nebo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přítomnost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odevzdanost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věcem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-</a:t>
            </a:r>
            <a:r>
              <a:rPr lang="sk-SK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lidské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bytí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pravé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nebo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nepravé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Nepravé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odcizené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bytí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projevuje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zvláštní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strukturou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vztahů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k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jiným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lidem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Vzniká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tzv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objektivní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názor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osobnost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je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zcela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zaměnitelná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jakoukoliv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jinou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osobností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69900" marR="0" lvl="1" indent="-183515" algn="l" rtl="0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Helvetica Neue"/>
              <a:buChar char="◦"/>
            </a:pP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Fenomén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průměrnosti</a:t>
            </a:r>
            <a:endParaRPr sz="13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69900" marR="0" lvl="1" indent="-183515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Helvetica Neue"/>
              <a:buChar char="◦"/>
            </a:pP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Vzniká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určitá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fikce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"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průměrného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"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člověka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která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přijímá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jako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skutečný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člověk</a:t>
            </a:r>
            <a:endParaRPr sz="13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600"/>
              <a:buFont typeface="Helvetica Neue"/>
              <a:buNone/>
            </a:pPr>
            <a:endParaRPr sz="16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252525"/>
              </a:buClr>
              <a:buSzPts val="1350"/>
              <a:buFont typeface="Helvetica Neue"/>
              <a:buNone/>
            </a:pPr>
            <a:endParaRPr sz="135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stromě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lze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říci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co je (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určit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jeho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podstatu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člověku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nelze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říci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co je, ale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pouze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jak je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Dasein - je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takové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jsoucno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kterému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lhostejné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jak je, je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zainteresované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svém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bytí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existence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679B7A-2603-0D8B-E2F5-8CCACA3A3265}"/>
              </a:ext>
            </a:extLst>
          </p:cNvPr>
          <p:cNvSpPr txBox="1"/>
          <p:nvPr/>
        </p:nvSpPr>
        <p:spPr>
          <a:xfrm>
            <a:off x="8937812" y="5853102"/>
            <a:ext cx="6096000" cy="30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" marR="243204" lvl="0" indent="-183515" algn="l" rtl="0">
              <a:lnSpc>
                <a:spcPct val="110000"/>
              </a:lnSpc>
              <a:spcBef>
                <a:spcPts val="1485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cs-CZ"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(zdroj: B. Malík: Přednášky)</a:t>
            </a:r>
          </a:p>
        </p:txBody>
      </p:sp>
      <p:pic>
        <p:nvPicPr>
          <p:cNvPr id="5" name="Obrázek 4" descr="Obsah obrázku osoba, oblek, lidé, pózování&#10;&#10;Popis byl vytvořen automaticky">
            <a:extLst>
              <a:ext uri="{FF2B5EF4-FFF2-40B4-BE49-F238E27FC236}">
                <a16:creationId xmlns:a16="http://schemas.microsoft.com/office/drawing/2014/main" id="{F22E0AF9-9B6D-5DFB-5DDB-74D2BC4BC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718" y="1755607"/>
            <a:ext cx="2203349" cy="310471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1D80CDC-3C20-C34E-9988-98B2F77FF2E5}"/>
              </a:ext>
            </a:extLst>
          </p:cNvPr>
          <p:cNvSpPr txBox="1"/>
          <p:nvPr/>
        </p:nvSpPr>
        <p:spPr>
          <a:xfrm>
            <a:off x="9975792" y="5221597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Obr: wiki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1440873" y="969721"/>
            <a:ext cx="8405091" cy="62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Jean Paul Sartre</a:t>
            </a:r>
            <a:r>
              <a:rPr lang="sk-SK" dirty="0"/>
              <a:t> (1905-1980)</a:t>
            </a:r>
            <a:endParaRPr dirty="0"/>
          </a:p>
        </p:txBody>
      </p:sp>
      <p:sp>
        <p:nvSpPr>
          <p:cNvPr id="107" name="Google Shape;107;p8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1145539" y="2135251"/>
            <a:ext cx="9199245" cy="355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Fáze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fenomenologická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husserlovec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-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Imaginace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Nástin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teorie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emocí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Fáze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existenciální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Bytí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nicota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Sešity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morálce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Existencialismus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humanismus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Romány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Hnus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Melancholie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Zeď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-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vnitřní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zkušenost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individuální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existence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jedince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cesty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svobody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15875" lvl="0" indent="-18351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Drama: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Mouchy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S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vyloučením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veřejnosti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kolaburuj</a:t>
            </a:r>
            <a:r>
              <a:rPr lang="sk-SK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sk-SK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tisk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odmítl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Nepohřbený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mrtví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Počestná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poběhlice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Špinavé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ruce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Politické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angažování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1956-80: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souputník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komunistické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strany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nebyl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členem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69900" marR="0" lvl="1" indent="-183515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Helvetica Neue"/>
              <a:buChar char="◦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Kritika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dialektického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rozumu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(1960,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přiblížení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existencialismu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k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marxismu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13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173355" lvl="0" indent="-183515" algn="l" rtl="0">
              <a:lnSpc>
                <a:spcPct val="110000"/>
              </a:lnSpc>
              <a:spcBef>
                <a:spcPts val="725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Memomáry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Slova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(1964,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Nobelova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cena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odmítnutí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pouze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západním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rebelům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z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východu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ne 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instituce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lang="sk-SK"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173355" lvl="0" indent="-183515" algn="l" rtl="0">
              <a:lnSpc>
                <a:spcPct val="110000"/>
              </a:lnSpc>
              <a:spcBef>
                <a:spcPts val="725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endParaRPr lang="sk-SK"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173355" lvl="0" indent="-183515" algn="l" rtl="0">
              <a:lnSpc>
                <a:spcPct val="110000"/>
              </a:lnSpc>
              <a:spcBef>
                <a:spcPts val="725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sk-SK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Praha 1968: </a:t>
            </a:r>
            <a:r>
              <a:rPr lang="sk-SK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přednáška</a:t>
            </a:r>
            <a:r>
              <a:rPr lang="sk-SK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„</a:t>
            </a:r>
            <a:r>
              <a:rPr lang="sk-SK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zasr</a:t>
            </a:r>
            <a:r>
              <a:rPr lang="sk-SK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…komunista!“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50" name="Picture 2" descr="Jean-Paul Sartre: A Man of Being">
            <a:extLst>
              <a:ext uri="{FF2B5EF4-FFF2-40B4-BE49-F238E27FC236}">
                <a16:creationId xmlns:a16="http://schemas.microsoft.com/office/drawing/2014/main" id="{3D8AC7F4-27D7-4BBB-9EDB-6874E36CA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421" y="488533"/>
            <a:ext cx="2498725" cy="21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53C6309-2E1C-4C99-8968-A5556722512F}"/>
              </a:ext>
            </a:extLst>
          </p:cNvPr>
          <p:cNvSpPr txBox="1"/>
          <p:nvPr/>
        </p:nvSpPr>
        <p:spPr>
          <a:xfrm>
            <a:off x="8442036" y="5888279"/>
            <a:ext cx="39843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https://blog.bookstellyouwhy.com/jean-paul-man-being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title"/>
          </p:nvPr>
        </p:nvSpPr>
        <p:spPr>
          <a:xfrm>
            <a:off x="3719321" y="969721"/>
            <a:ext cx="475551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Absolutno svobody</a:t>
            </a:r>
            <a:endParaRPr/>
          </a:p>
        </p:txBody>
      </p:sp>
      <p:sp>
        <p:nvSpPr>
          <p:cNvPr id="121" name="Google Shape;121;p9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p9"/>
          <p:cNvSpPr txBox="1"/>
          <p:nvPr/>
        </p:nvSpPr>
        <p:spPr>
          <a:xfrm>
            <a:off x="1145539" y="2135251"/>
            <a:ext cx="75819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5580" marR="0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Člověk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je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buď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zcela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vždy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svobodný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nebo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není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Jde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to,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abychom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svobody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kterou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jsme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odsouzeni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udělali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naši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svobodu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1818004" lvl="0" indent="-195580" algn="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Vrhnutosť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svobody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člověka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nezbavuje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od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povinnosti</a:t>
            </a:r>
            <a:r>
              <a:rPr lang="en-US" sz="1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volit</a:t>
            </a:r>
            <a:endParaRPr sz="1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82880" marR="1811654" lvl="1" indent="-182880" algn="r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Helvetica Neue"/>
              <a:buChar char="◦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zradit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kamarády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nebo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nadřazení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hodnoty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důvěry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nad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svou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smrt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13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5580" marR="0" lvl="0" indent="-183515" algn="l" rtl="0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Helvetica Neue"/>
              <a:buChar char="◦"/>
            </a:pPr>
            <a:r>
              <a:rPr lang="en-US" sz="15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Nejde</a:t>
            </a:r>
            <a:r>
              <a:rPr lang="en-US" sz="15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jen</a:t>
            </a:r>
            <a:r>
              <a:rPr lang="en-US" sz="15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to </a:t>
            </a:r>
            <a:r>
              <a:rPr lang="en-US" sz="15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jednat</a:t>
            </a:r>
            <a:r>
              <a:rPr lang="en-US" sz="15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jinak</a:t>
            </a:r>
            <a:r>
              <a:rPr lang="en-US" sz="15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ale za </a:t>
            </a:r>
            <a:r>
              <a:rPr lang="en-US" sz="15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jakou</a:t>
            </a:r>
            <a:r>
              <a:rPr lang="en-US" sz="15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cenu</a:t>
            </a:r>
            <a:endParaRPr sz="15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>
            <a:spLocks noGrp="1"/>
          </p:cNvSpPr>
          <p:nvPr>
            <p:ph type="title"/>
          </p:nvPr>
        </p:nvSpPr>
        <p:spPr>
          <a:xfrm>
            <a:off x="2639948" y="969721"/>
            <a:ext cx="691134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Ontologie-morálka-hodnoty</a:t>
            </a:r>
            <a:endParaRPr/>
          </a:p>
        </p:txBody>
      </p:sp>
      <p:sp>
        <p:nvSpPr>
          <p:cNvPr id="128" name="Google Shape;128;p10"/>
          <p:cNvSpPr txBox="1"/>
          <p:nvPr/>
        </p:nvSpPr>
        <p:spPr>
          <a:xfrm>
            <a:off x="9540367" y="6218337"/>
            <a:ext cx="53213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12.11.2020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p10"/>
          <p:cNvSpPr txBox="1">
            <a:spLocks noGrp="1"/>
          </p:cNvSpPr>
          <p:nvPr>
            <p:ph type="body" idx="1"/>
          </p:nvPr>
        </p:nvSpPr>
        <p:spPr>
          <a:xfrm>
            <a:off x="637309" y="1669317"/>
            <a:ext cx="8100291" cy="420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250" rIns="0" bIns="0" anchor="t" anchorCtr="0">
            <a:spAutoFit/>
          </a:bodyPr>
          <a:lstStyle/>
          <a:p>
            <a:pPr marL="196215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 dirty="0" err="1"/>
              <a:t>úkolem</a:t>
            </a:r>
            <a:r>
              <a:rPr lang="en-US" sz="2400" dirty="0"/>
              <a:t> </a:t>
            </a:r>
            <a:r>
              <a:rPr lang="en-US" sz="2400" dirty="0" err="1"/>
              <a:t>ontologie</a:t>
            </a:r>
            <a:r>
              <a:rPr lang="en-US" sz="2400" dirty="0"/>
              <a:t>	- </a:t>
            </a:r>
            <a:r>
              <a:rPr lang="en-US" sz="2400" dirty="0" err="1"/>
              <a:t>vytvořit</a:t>
            </a:r>
            <a:r>
              <a:rPr lang="en-US" sz="2400" dirty="0"/>
              <a:t> </a:t>
            </a:r>
            <a:r>
              <a:rPr lang="en-US" sz="2400" dirty="0" err="1"/>
              <a:t>předmostí</a:t>
            </a:r>
            <a:r>
              <a:rPr lang="en-US" sz="2400" dirty="0"/>
              <a:t> </a:t>
            </a:r>
            <a:r>
              <a:rPr lang="en-US" sz="2400" dirty="0" err="1"/>
              <a:t>reflexe</a:t>
            </a:r>
            <a:r>
              <a:rPr lang="en-US" sz="2400" dirty="0"/>
              <a:t> o </a:t>
            </a:r>
            <a:r>
              <a:rPr lang="en-US" sz="2400" dirty="0" err="1"/>
              <a:t>morálce</a:t>
            </a:r>
            <a:endParaRPr sz="2400" dirty="0"/>
          </a:p>
          <a:p>
            <a:pPr marL="196215" lvl="0" indent="-183515" algn="l" rtl="0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 dirty="0" err="1"/>
              <a:t>objasnění</a:t>
            </a:r>
            <a:r>
              <a:rPr lang="en-US" sz="2400" dirty="0"/>
              <a:t> </a:t>
            </a:r>
            <a:r>
              <a:rPr lang="en-US" sz="2400" dirty="0" err="1"/>
              <a:t>původu</a:t>
            </a:r>
            <a:r>
              <a:rPr lang="en-US" sz="2400" dirty="0"/>
              <a:t> </a:t>
            </a:r>
            <a:r>
              <a:rPr lang="en-US" sz="2400" dirty="0" err="1"/>
              <a:t>hodnot</a:t>
            </a:r>
            <a:endParaRPr sz="2400" dirty="0"/>
          </a:p>
          <a:p>
            <a:pPr marL="470534" lvl="1" indent="-183515" algn="l" rtl="0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Odkaz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na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kolektivně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hlásané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hodnoty</a:t>
            </a: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 marL="470534" lvl="1" indent="-183515" algn="l" rtl="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Nebo -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vynalezení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původních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hodnot</a:t>
            </a: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 marL="196215" marR="5080" lvl="0" indent="-183515" algn="l" rtl="0">
              <a:lnSpc>
                <a:spcPct val="110100"/>
              </a:lnSpc>
              <a:spcBef>
                <a:spcPts val="635"/>
              </a:spcBef>
              <a:spcAft>
                <a:spcPts val="0"/>
              </a:spcAft>
              <a:buClr>
                <a:srgbClr val="252525"/>
              </a:buClr>
              <a:buSzPts val="2400"/>
              <a:buFont typeface="Helvetica Neue"/>
              <a:buChar char="◦"/>
            </a:pPr>
            <a:r>
              <a:rPr lang="en-US" sz="2400" dirty="0" err="1"/>
              <a:t>Všechny</a:t>
            </a:r>
            <a:r>
              <a:rPr lang="en-US" sz="2400" dirty="0"/>
              <a:t> </a:t>
            </a:r>
            <a:r>
              <a:rPr lang="en-US" sz="2400" dirty="0" err="1"/>
              <a:t>závazky</a:t>
            </a:r>
            <a:r>
              <a:rPr lang="en-US" sz="2400" dirty="0"/>
              <a:t> </a:t>
            </a:r>
            <a:r>
              <a:rPr lang="en-US" sz="2400" dirty="0" err="1"/>
              <a:t>směřující</a:t>
            </a:r>
            <a:r>
              <a:rPr lang="en-US" sz="2400" dirty="0"/>
              <a:t> </a:t>
            </a:r>
            <a:r>
              <a:rPr lang="en-US" sz="2400" dirty="0" err="1"/>
              <a:t>ze</a:t>
            </a:r>
            <a:r>
              <a:rPr lang="en-US" sz="2400" dirty="0"/>
              <a:t> </a:t>
            </a:r>
            <a:r>
              <a:rPr lang="en-US" sz="2400" dirty="0" err="1"/>
              <a:t>světa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mně</a:t>
            </a:r>
            <a:r>
              <a:rPr lang="en-US" sz="2400" dirty="0"/>
              <a:t> - 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moje</a:t>
            </a:r>
            <a:r>
              <a:rPr lang="en-US" sz="2400" dirty="0"/>
              <a:t> </a:t>
            </a:r>
            <a:r>
              <a:rPr lang="en-US" sz="2400" dirty="0" err="1"/>
              <a:t>svoboda</a:t>
            </a:r>
            <a:r>
              <a:rPr lang="en-US" sz="2400" dirty="0"/>
              <a:t>  </a:t>
            </a:r>
            <a:r>
              <a:rPr lang="en-US" sz="2400" dirty="0" err="1"/>
              <a:t>kdykoliv</a:t>
            </a:r>
            <a:r>
              <a:rPr lang="en-US" sz="2400" dirty="0"/>
              <a:t> </a:t>
            </a:r>
            <a:r>
              <a:rPr lang="en-US" sz="2400" dirty="0" err="1"/>
              <a:t>popřít</a:t>
            </a:r>
            <a:endParaRPr sz="2400" dirty="0"/>
          </a:p>
          <a:p>
            <a:pPr marL="6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  <a:p>
            <a:pPr marL="13334" lvl="0" indent="0" algn="l" rtl="0">
              <a:lnSpc>
                <a:spcPct val="100000"/>
              </a:lnSpc>
              <a:spcBef>
                <a:spcPts val="1755"/>
              </a:spcBef>
              <a:spcAft>
                <a:spcPts val="0"/>
              </a:spcAft>
              <a:buNone/>
            </a:pPr>
            <a:r>
              <a:rPr lang="en-US" sz="2400" dirty="0"/>
              <a:t>→ </a:t>
            </a:r>
            <a:r>
              <a:rPr lang="en-US" sz="2400" b="1" dirty="0" err="1">
                <a:latin typeface="Verdana"/>
                <a:ea typeface="Verdana"/>
                <a:cs typeface="Verdana"/>
                <a:sym typeface="Verdana"/>
              </a:rPr>
              <a:t>jsem</a:t>
            </a:r>
            <a:r>
              <a:rPr lang="en-US" sz="2400" b="1" dirty="0">
                <a:latin typeface="Verdana"/>
                <a:ea typeface="Verdana"/>
                <a:cs typeface="Verdana"/>
                <a:sym typeface="Verdana"/>
              </a:rPr>
              <a:t> to </a:t>
            </a:r>
            <a:r>
              <a:rPr lang="en-US" sz="2400" b="1" dirty="0" err="1">
                <a:latin typeface="Verdana"/>
                <a:ea typeface="Verdana"/>
                <a:cs typeface="Verdana"/>
                <a:sym typeface="Verdana"/>
              </a:rPr>
              <a:t>já</a:t>
            </a:r>
            <a:r>
              <a:rPr lang="en-US" sz="2400" b="1" dirty="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b="1" dirty="0" err="1">
                <a:latin typeface="Verdana"/>
                <a:ea typeface="Verdana"/>
                <a:cs typeface="Verdana"/>
                <a:sym typeface="Verdana"/>
              </a:rPr>
              <a:t>kdo</a:t>
            </a:r>
            <a:r>
              <a:rPr lang="en-US" sz="24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latin typeface="Verdana"/>
                <a:ea typeface="Verdana"/>
                <a:cs typeface="Verdana"/>
                <a:sym typeface="Verdana"/>
              </a:rPr>
              <a:t>udržuje</a:t>
            </a:r>
            <a:r>
              <a:rPr lang="en-US" sz="24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latin typeface="Verdana"/>
                <a:ea typeface="Verdana"/>
                <a:cs typeface="Verdana"/>
                <a:sym typeface="Verdana"/>
              </a:rPr>
              <a:t>hodnoty</a:t>
            </a:r>
            <a:r>
              <a:rPr lang="en-US" sz="2400" b="1" dirty="0">
                <a:latin typeface="Verdana"/>
                <a:ea typeface="Verdana"/>
                <a:cs typeface="Verdana"/>
                <a:sym typeface="Verdana"/>
              </a:rPr>
              <a:t> v </a:t>
            </a:r>
            <a:r>
              <a:rPr lang="en-US" sz="2400" b="1" dirty="0" err="1">
                <a:latin typeface="Verdana"/>
                <a:ea typeface="Verdana"/>
                <a:cs typeface="Verdana"/>
                <a:sym typeface="Verdana"/>
              </a:rPr>
              <a:t>jejich</a:t>
            </a:r>
            <a:r>
              <a:rPr lang="en-US" sz="24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latin typeface="Verdana"/>
                <a:ea typeface="Verdana"/>
                <a:cs typeface="Verdana"/>
                <a:sym typeface="Verdana"/>
              </a:rPr>
              <a:t>bytí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Google Shape;115;gf68bb2d4e2_0_14">
            <a:extLst>
              <a:ext uri="{FF2B5EF4-FFF2-40B4-BE49-F238E27FC236}">
                <a16:creationId xmlns:a16="http://schemas.microsoft.com/office/drawing/2014/main" id="{647F68F7-2048-4E7E-86C9-3A87318EDB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8171" t="29500" r="17172" b="32079"/>
          <a:stretch/>
        </p:blipFill>
        <p:spPr>
          <a:xfrm>
            <a:off x="8880298" y="2127474"/>
            <a:ext cx="2724726" cy="27377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1B271FB-EF05-4D5B-9B65-83AC058B2C3B}"/>
              </a:ext>
            </a:extLst>
          </p:cNvPr>
          <p:cNvSpPr txBox="1"/>
          <p:nvPr/>
        </p:nvSpPr>
        <p:spPr>
          <a:xfrm>
            <a:off x="8816440" y="5172364"/>
            <a:ext cx="2932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Kniha Filozofie, Knižní klub, 2013, </a:t>
            </a:r>
          </a:p>
          <a:p>
            <a:r>
              <a:rPr lang="sk-SK" dirty="0"/>
              <a:t>s. 264.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3417</Words>
  <Application>Microsoft Office PowerPoint</Application>
  <PresentationFormat>Širokoúhlá obrazovka</PresentationFormat>
  <Paragraphs>392</Paragraphs>
  <Slides>46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3" baseType="lpstr">
      <vt:lpstr>Tahoma</vt:lpstr>
      <vt:lpstr>Times New Roman</vt:lpstr>
      <vt:lpstr>Arial</vt:lpstr>
      <vt:lpstr>Helvetica Neue</vt:lpstr>
      <vt:lpstr>Verdana</vt:lpstr>
      <vt:lpstr>Calibri</vt:lpstr>
      <vt:lpstr>Office Theme</vt:lpstr>
      <vt:lpstr>EXISTENCIALISMUS</vt:lpstr>
      <vt:lpstr>Existencialismus a filozofie existence</vt:lpstr>
      <vt:lpstr>Vnitrofilozofické zdroje: Spor s Heglem</vt:lpstr>
      <vt:lpstr>Filozofie života – věda není schopna  tematizovat trvání, tvořivost a jedinečnost</vt:lpstr>
      <vt:lpstr>Mimofilozofické zdroje</vt:lpstr>
      <vt:lpstr>Martin Heidegger (1889-1976)</vt:lpstr>
      <vt:lpstr>Jean Paul Sartre (1905-1980)</vt:lpstr>
      <vt:lpstr>Absolutno svobody</vt:lpstr>
      <vt:lpstr>Ontologie-morálka-hodnoty</vt:lpstr>
      <vt:lpstr>(Etická) úzkost</vt:lpstr>
      <vt:lpstr>Zodpovědnost za svět</vt:lpstr>
      <vt:lpstr>Co je dobro?</vt:lpstr>
      <vt:lpstr>Jak hodnotit ostatní?</vt:lpstr>
      <vt:lpstr>Prezentace aplikace PowerPoint</vt:lpstr>
      <vt:lpstr>Prezentace aplikace PowerPoint</vt:lpstr>
      <vt:lpstr>Ateismus a morálka</vt:lpstr>
      <vt:lpstr>Alibismus</vt:lpstr>
      <vt:lpstr>Prezentace aplikace PowerPoint</vt:lpstr>
      <vt:lpstr>Prezentace aplikace PowerPoint</vt:lpstr>
      <vt:lpstr>Muž je definován jako lidská bytost a žena jako samička</vt:lpstr>
      <vt:lpstr>Prezentace aplikace PowerPoint</vt:lpstr>
      <vt:lpstr>Prezentace aplikace PowerPoint</vt:lpstr>
      <vt:lpstr>Simone de Beauvoir</vt:lpstr>
      <vt:lpstr>Transcendence-imanence</vt:lpstr>
      <vt:lpstr>Prezentace aplikace PowerPoint</vt:lpstr>
      <vt:lpstr>Vážný člověk – neautentický nihilista</vt:lpstr>
      <vt:lpstr>Morální ontologie překračující tradici</vt:lpstr>
      <vt:lpstr>Albert Camus  1913-1960</vt:lpstr>
      <vt:lpstr>Smysl v procesu, ne ve výsledku</vt:lpstr>
      <vt:lpstr>Prezentace aplikace PowerPoint</vt:lpstr>
      <vt:lpstr>Prezentace aplikace PowerPoint</vt:lpstr>
      <vt:lpstr>Člověk revoltující</vt:lpstr>
      <vt:lpstr>Revolta a vražda, lež (Člověk revoltující) </vt:lpstr>
      <vt:lpstr>Absurdno a revolta</vt:lpstr>
      <vt:lpstr>Leitmotiv: víra v  člověka</vt:lpstr>
      <vt:lpstr>Revoluce nebo revolta?</vt:lpstr>
      <vt:lpstr>Karl Jaspers (1883-1969)</vt:lpstr>
      <vt:lpstr>Vina</vt:lpstr>
      <vt:lpstr>Morální vina</vt:lpstr>
      <vt:lpstr>Morální vina</vt:lpstr>
      <vt:lpstr>Morální vina pasivních</vt:lpstr>
      <vt:lpstr>Morální vina</vt:lpstr>
      <vt:lpstr>Vzdor</vt:lpstr>
      <vt:lpstr>Očista</vt:lpstr>
      <vt:lpstr>Prezentace aplikace PowerPoint</vt:lpstr>
      <vt:lpstr>Seznam použité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EXISTENCIALISMUS</dc:title>
  <dc:creator>Slavomír Lesňák</dc:creator>
  <cp:lastModifiedBy>Slavomír Lesňák</cp:lastModifiedBy>
  <cp:revision>3</cp:revision>
  <dcterms:created xsi:type="dcterms:W3CDTF">2021-10-27T07:47:46Z</dcterms:created>
  <dcterms:modified xsi:type="dcterms:W3CDTF">2022-10-17T16:49:41Z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2020-11-12T00:00:00Z</vt:filetime>
  </property>
  <property fmtid="{D5CDD505-2E9C-101B-9397-08002B2CF9AE}" pid="3" name="Creator">
    <vt:lpwstr>Microsoft® PowerPoint® pre Office 365</vt:lpwstr>
  </property>
  <property fmtid="{D5CDD505-2E9C-101B-9397-08002B2CF9AE}" pid="4" name="LastSaved">
    <vt:filetime>2021-10-27T00:00:00Z</vt:filetime>
  </property>
</Properties>
</file>