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319" r:id="rId2"/>
    <p:sldId id="307" r:id="rId3"/>
    <p:sldId id="308" r:id="rId4"/>
    <p:sldId id="309" r:id="rId5"/>
    <p:sldId id="282" r:id="rId6"/>
    <p:sldId id="283" r:id="rId7"/>
    <p:sldId id="284" r:id="rId8"/>
    <p:sldId id="320" r:id="rId9"/>
    <p:sldId id="321" r:id="rId10"/>
    <p:sldId id="322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301" r:id="rId25"/>
    <p:sldId id="306" r:id="rId26"/>
    <p:sldId id="305" r:id="rId27"/>
    <p:sldId id="323" r:id="rId28"/>
    <p:sldId id="324" r:id="rId29"/>
    <p:sldId id="325" r:id="rId30"/>
    <p:sldId id="326" r:id="rId31"/>
    <p:sldId id="327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257" r:id="rId42"/>
    <p:sldId id="258" r:id="rId43"/>
    <p:sldId id="259" r:id="rId44"/>
    <p:sldId id="260" r:id="rId45"/>
    <p:sldId id="261" r:id="rId46"/>
    <p:sldId id="262" r:id="rId47"/>
    <p:sldId id="265" r:id="rId48"/>
    <p:sldId id="266" r:id="rId49"/>
    <p:sldId id="267" r:id="rId50"/>
    <p:sldId id="268" r:id="rId51"/>
    <p:sldId id="269" r:id="rId52"/>
    <p:sldId id="270" r:id="rId53"/>
    <p:sldId id="271" r:id="rId54"/>
    <p:sldId id="272" r:id="rId55"/>
    <p:sldId id="273" r:id="rId56"/>
    <p:sldId id="274" r:id="rId57"/>
    <p:sldId id="275" r:id="rId58"/>
    <p:sldId id="276" r:id="rId59"/>
    <p:sldId id="277" r:id="rId60"/>
    <p:sldId id="278" r:id="rId61"/>
    <p:sldId id="279" r:id="rId62"/>
    <p:sldId id="280" r:id="rId6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Relationship Id="rId4" Type="http://schemas.openxmlformats.org/officeDocument/2006/relationships/image" Target="../media/image1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04D1D-D0A1-419A-979E-A6A7A2B7F7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672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175074-ACA3-46FE-A120-4ABABD1714A7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FE52C14-75B1-48B2-99C0-510EDA0C91E4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derni-dejiny.cz/clanek-zakon-247-48-sb-o-taborech-nucene-prace-25-10-1948-614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ivysilani/10153697395-proces-h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ld2.nacr.cz/fondy-a-pomucky/proces-slansky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openxmlformats.org/officeDocument/2006/relationships/oleObject" Target="../embeddings/oleObject4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oderni-dejiny.cz/clanek-231-1948-zakon-na-ochranu-lidove-demokraticke-republiky-6-10-1948-613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691680" y="908050"/>
            <a:ext cx="568863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eaLnBrk="1" hangingPunct="1"/>
            <a:r>
              <a:rPr lang="cs-CZ" altLang="cs-CZ" sz="5400" b="1" dirty="0" smtClean="0">
                <a:solidFill>
                  <a:srgbClr val="FFFF00"/>
                </a:solidFill>
              </a:rPr>
              <a:t>Československo v 50. letech a politické procesy</a:t>
            </a:r>
            <a:endParaRPr lang="cs-CZ" altLang="cs-CZ" sz="5400" b="1" dirty="0">
              <a:solidFill>
                <a:srgbClr val="FFFF00"/>
              </a:solidFill>
            </a:endParaRP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"/>
          <a:stretch>
            <a:fillRect/>
          </a:stretch>
        </p:blipFill>
        <p:spPr bwMode="auto">
          <a:xfrm>
            <a:off x="179388" y="44450"/>
            <a:ext cx="135096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"/>
          <a:stretch>
            <a:fillRect/>
          </a:stretch>
        </p:blipFill>
        <p:spPr bwMode="auto">
          <a:xfrm>
            <a:off x="179388" y="2060575"/>
            <a:ext cx="13430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r="36371"/>
          <a:stretch>
            <a:fillRect/>
          </a:stretch>
        </p:blipFill>
        <p:spPr bwMode="auto">
          <a:xfrm>
            <a:off x="179388" y="4149725"/>
            <a:ext cx="13874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2" r="26997"/>
          <a:stretch>
            <a:fillRect/>
          </a:stretch>
        </p:blipFill>
        <p:spPr bwMode="auto">
          <a:xfrm>
            <a:off x="7524750" y="549275"/>
            <a:ext cx="16033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3429000"/>
            <a:ext cx="15954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5583238"/>
            <a:ext cx="1511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457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Výklad soudů</a:t>
            </a:r>
            <a:br>
              <a:rPr lang="cs-CZ" sz="2800" dirty="0" smtClean="0"/>
            </a:br>
            <a:r>
              <a:rPr lang="cs-CZ" sz="2800" b="1" dirty="0"/>
              <a:t>K výkladu pojmu zájem republiky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Soud </a:t>
            </a:r>
            <a:r>
              <a:rPr lang="cs-CZ" sz="2400" b="1" dirty="0">
                <a:solidFill>
                  <a:schemeClr val="bg1"/>
                </a:solidFill>
              </a:rPr>
              <a:t>je tu povinen hodnotit, zda pachateli mohly být a byly známy důsledky jeho činu dotýkající se zájmu republiky a zda i tyto následky svého počínání uvážil a pro ně se rozhodl. </a:t>
            </a:r>
            <a:endParaRPr lang="cs-CZ" sz="24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….zda </a:t>
            </a:r>
            <a:r>
              <a:rPr lang="cs-CZ" sz="2000" dirty="0">
                <a:solidFill>
                  <a:schemeClr val="bg1"/>
                </a:solidFill>
              </a:rPr>
              <a:t>si byl obžalovaný vědom, že svým </a:t>
            </a:r>
            <a:r>
              <a:rPr lang="cs-CZ" sz="2000" b="1" u="sng" dirty="0" err="1">
                <a:solidFill>
                  <a:schemeClr val="bg1"/>
                </a:solidFill>
              </a:rPr>
              <a:t>illegálním</a:t>
            </a:r>
            <a:r>
              <a:rPr lang="cs-CZ" sz="2000" b="1" u="sng" dirty="0">
                <a:solidFill>
                  <a:schemeClr val="bg1"/>
                </a:solidFill>
              </a:rPr>
              <a:t> odchodem za hranice odejme pracovní sílu plnění pětiletého plánu, a zda tedy nejednal v úmyslu (aspoň eventuálním) tento zájem republiky poškodit</a:t>
            </a:r>
            <a:r>
              <a:rPr lang="cs-CZ" sz="2000" b="1" u="sng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…Kromě </a:t>
            </a:r>
            <a:r>
              <a:rPr lang="cs-CZ" sz="2000" dirty="0">
                <a:solidFill>
                  <a:schemeClr val="bg1"/>
                </a:solidFill>
              </a:rPr>
              <a:t>toho jako úřednice, tedy osoba nejméně s průměrnou inteligencí, věděla, že </a:t>
            </a:r>
            <a:r>
              <a:rPr lang="cs-CZ" sz="2000" b="1" u="sng" dirty="0">
                <a:solidFill>
                  <a:schemeClr val="bg1"/>
                </a:solidFill>
              </a:rPr>
              <a:t>zahraniční nepřátelské síly využijí jejího útěku k odůvodnění hanobení republiky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55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6"/>
          <p:cNvSpPr txBox="1">
            <a:spLocks noChangeArrowheads="1"/>
          </p:cNvSpPr>
          <p:nvPr/>
        </p:nvSpPr>
        <p:spPr bwMode="auto">
          <a:xfrm>
            <a:off x="0" y="0"/>
            <a:ext cx="5997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represivní složky tzv. socialistického státu</a:t>
            </a:r>
          </a:p>
        </p:txBody>
      </p:sp>
      <p:sp>
        <p:nvSpPr>
          <p:cNvPr id="21506" name="Text Box 11"/>
          <p:cNvSpPr txBox="1">
            <a:spLocks noChangeArrowheads="1"/>
          </p:cNvSpPr>
          <p:nvPr/>
        </p:nvSpPr>
        <p:spPr bwMode="auto">
          <a:xfrm>
            <a:off x="0" y="4149725"/>
            <a:ext cx="5834063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b="1" i="1">
                <a:solidFill>
                  <a:schemeClr val="bg1"/>
                </a:solidFill>
                <a:latin typeface="Arial" pitchFamily="34" charset="0"/>
              </a:rPr>
              <a:t>„Slyšeli jsem od různých zpátečníků slova o oklešťování demokracie, o policejním teroru apod. Myslím, že můžeme velmi pevně a s pohrdáním odmítnout tyto pomluvy. Pravý opak je pravda. Právě náš SNB, právě naše dělnické milice jsou příkladem hlubokého a opravdového demokratismu naší republiky,"</a:t>
            </a:r>
            <a:r>
              <a:rPr lang="cs-CZ" altLang="cs-CZ" b="1">
                <a:solidFill>
                  <a:schemeClr val="bg1"/>
                </a:solidFill>
                <a:latin typeface="Arial" pitchFamily="34" charset="0"/>
              </a:rPr>
              <a:t>  </a:t>
            </a:r>
            <a:r>
              <a:rPr lang="cs-CZ" altLang="cs-CZ" b="1">
                <a:solidFill>
                  <a:schemeClr val="bg1"/>
                </a:solidFill>
                <a:latin typeface="Arial Black" pitchFamily="34" charset="0"/>
              </a:rPr>
              <a:t>K. Gottwald</a:t>
            </a:r>
          </a:p>
        </p:txBody>
      </p:sp>
      <p:pic>
        <p:nvPicPr>
          <p:cNvPr id="21507" name="Picture 13" descr="ag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406717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49275"/>
            <a:ext cx="345757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573463"/>
            <a:ext cx="31051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0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71488"/>
            <a:ext cx="89630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17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0" y="0"/>
            <a:ext cx="615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Sbor národní bezpečnosti (SNB)</a:t>
            </a:r>
          </a:p>
        </p:txBody>
      </p:sp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52513"/>
            <a:ext cx="417195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179388" y="1125538"/>
            <a:ext cx="3563937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komunisté ovládali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bezpečnostní složky prakticky již od poloviny roku 1947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 únoru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Sbor národní bezpečnosti (SNB) pracoval pro potřeby KSČ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čistky  ve  SNB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 červenci roku 1948 bylo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propuštěno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na dalších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3200 příslušníků SNB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808038" y="62563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endParaRPr lang="cs-CZ" altLang="cs-CZ">
              <a:latin typeface="Arial" pitchFamily="34" charset="0"/>
            </a:endParaRP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827088" y="6165850"/>
            <a:ext cx="39608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 dirty="0">
                <a:solidFill>
                  <a:schemeClr val="bg1"/>
                </a:solidFill>
                <a:latin typeface="Arial Black" pitchFamily="34" charset="0"/>
              </a:rPr>
              <a:t>Hlídka SNB před ústřednou národních socialistů. </a:t>
            </a:r>
          </a:p>
        </p:txBody>
      </p:sp>
    </p:spTree>
    <p:extLst>
      <p:ext uri="{BB962C8B-B14F-4D97-AF65-F5344CB8AC3E}">
        <p14:creationId xmlns:p14="http://schemas.microsoft.com/office/powerpoint/2010/main" val="17261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4"/>
          <p:cNvSpPr txBox="1">
            <a:spLocks noChangeArrowheads="1"/>
          </p:cNvSpPr>
          <p:nvPr/>
        </p:nvSpPr>
        <p:spPr bwMode="auto">
          <a:xfrm>
            <a:off x="0" y="0"/>
            <a:ext cx="54498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 b="1">
                <a:solidFill>
                  <a:srgbClr val="FFFF00"/>
                </a:solidFill>
                <a:latin typeface="Arial Black" pitchFamily="34" charset="0"/>
              </a:rPr>
              <a:t>Státní bezpečnost (StB)</a:t>
            </a:r>
            <a:endParaRPr lang="cs-CZ" altLang="cs-CZ" sz="32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87313" y="792163"/>
            <a:ext cx="905668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činnost zpravodajská, zaměřená na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boj proti „vnitřnímu</a:t>
            </a:r>
            <a:r>
              <a:rPr lang="ja-JP" altLang="cs-CZ">
                <a:solidFill>
                  <a:srgbClr val="FF0000"/>
                </a:solidFill>
                <a:latin typeface="Arial Black" pitchFamily="34" charset="0"/>
              </a:rPr>
              <a:t>“</a:t>
            </a:r>
            <a:r>
              <a:rPr lang="cs-CZ" altLang="ja-JP">
                <a:solidFill>
                  <a:srgbClr val="FF0000"/>
                </a:solidFill>
                <a:latin typeface="Arial Black" pitchFamily="34" charset="0"/>
              </a:rPr>
              <a:t> a „vnějšímu</a:t>
            </a:r>
            <a:r>
              <a:rPr lang="ja-JP" altLang="cs-CZ">
                <a:solidFill>
                  <a:srgbClr val="FF0000"/>
                </a:solidFill>
                <a:latin typeface="Arial Black" pitchFamily="34" charset="0"/>
              </a:rPr>
              <a:t>“</a:t>
            </a:r>
            <a:r>
              <a:rPr lang="cs-CZ" altLang="ja-JP">
                <a:solidFill>
                  <a:srgbClr val="FF0000"/>
                </a:solidFill>
                <a:latin typeface="Arial Black" pitchFamily="34" charset="0"/>
              </a:rPr>
              <a:t> nepříteli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jedna z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hlavních opor komunistického režimu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, která tragicky zasáhla do osudů statisíců občanů</a:t>
            </a:r>
          </a:p>
          <a:p>
            <a:pPr>
              <a:buFontTx/>
              <a:buChar char="-"/>
            </a:pP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její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organizace a struktura byla dosti složitá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a procházela mnoha většími či menšími změnami 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 roce 1948 roce získala StB nakrátko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neomezenou moc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, která ohrožovala samotné špičky režimu,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korigovala ji jen Moskva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prostřednictvím svých poradců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StB tehdy naverbovala přes 2000 lidí hlavně z řad dělnických kádrů</a:t>
            </a:r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71950"/>
            <a:ext cx="4321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83063"/>
            <a:ext cx="4321175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9"/>
          <p:cNvSpPr txBox="1">
            <a:spLocks noChangeArrowheads="1"/>
          </p:cNvSpPr>
          <p:nvPr/>
        </p:nvSpPr>
        <p:spPr bwMode="auto">
          <a:xfrm>
            <a:off x="179388" y="6613525"/>
            <a:ext cx="51475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 dirty="0">
                <a:solidFill>
                  <a:schemeClr val="bg1"/>
                </a:solidFill>
                <a:latin typeface="Arial Black" pitchFamily="34" charset="0"/>
              </a:rPr>
              <a:t>Fotografie panelů výstavky Státní bezpečnosti z 60. let k akci Východ. </a:t>
            </a:r>
          </a:p>
        </p:txBody>
      </p:sp>
    </p:spTree>
    <p:extLst>
      <p:ext uri="{BB962C8B-B14F-4D97-AF65-F5344CB8AC3E}">
        <p14:creationId xmlns:p14="http://schemas.microsoft.com/office/powerpoint/2010/main" val="1002546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1663"/>
            <a:ext cx="4356100" cy="2395537"/>
          </a:xfrm>
        </p:spPr>
      </p:pic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76250"/>
            <a:ext cx="464343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1663"/>
            <a:ext cx="168433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179388" y="0"/>
            <a:ext cx="31416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Lidové milice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0" y="692150"/>
            <a:ext cx="341947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- 23. 2. 1948 KSČ začala ozbrojovat své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přívržence v řadách dělníků - "ozbrojená pěst KSČ"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zformovány řádné útvary, podřízené přímo generálnímu tajemníkovi ÚV KSČ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existence LM neměla oporu v zákonech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vznikly ozbrojené 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složky politické strany, které nemají v demokratickém státě místo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0" y="5392738"/>
            <a:ext cx="91440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rgbClr val="FFFF00"/>
                </a:solidFill>
                <a:latin typeface="Arial" pitchFamily="34" charset="0"/>
              </a:rPr>
              <a:t>Přísaha milicionáře:</a:t>
            </a:r>
          </a:p>
          <a:p>
            <a:r>
              <a:rPr lang="cs-CZ" altLang="cs-CZ">
                <a:solidFill>
                  <a:srgbClr val="FFFF00"/>
                </a:solidFill>
                <a:latin typeface="Arial" pitchFamily="34" charset="0"/>
              </a:rPr>
              <a:t>"Já, příslušník Lidových milicí, přísahám, že budu vždy obětavě a věrně sloužit Komunistické straně Československa, dělnické třídě a své socialistické vlasti a upevňovat internacionální svazky se Sovětským svazem a ostatními socialistickými zeměmi..."</a:t>
            </a:r>
          </a:p>
        </p:txBody>
      </p:sp>
    </p:spTree>
    <p:extLst>
      <p:ext uri="{BB962C8B-B14F-4D97-AF65-F5344CB8AC3E}">
        <p14:creationId xmlns:p14="http://schemas.microsoft.com/office/powerpoint/2010/main" val="1108958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170363"/>
            <a:ext cx="3348037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84588"/>
            <a:ext cx="5472112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87313" y="49213"/>
            <a:ext cx="40243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situace v armádě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87313" y="692150"/>
            <a:ext cx="905668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čistky v armádě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na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uvolněná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místa důstojníků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ze západní fronty nastoupily po absolvování rychlokurzů, tzv.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dělnické kádry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politická převýchova vojáků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působením tzv. politruků</a:t>
            </a:r>
          </a:p>
          <a:p>
            <a:pPr>
              <a:buFontTx/>
              <a:buChar char="-"/>
            </a:pP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do neozbrojených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Pomocných technických praporů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(PTP) byly zařazovány „politicky nespolehlivé osoby</a:t>
            </a:r>
            <a:r>
              <a:rPr lang="ja-JP" altLang="cs-CZ" dirty="0">
                <a:solidFill>
                  <a:schemeClr val="bg1"/>
                </a:solidFill>
                <a:latin typeface="Arial Black" pitchFamily="34" charset="0"/>
              </a:rPr>
              <a:t>“</a:t>
            </a:r>
            <a:r>
              <a:rPr lang="cs-CZ" altLang="ja-JP" dirty="0">
                <a:solidFill>
                  <a:schemeClr val="bg1"/>
                </a:solidFill>
                <a:latin typeface="Arial Black" pitchFamily="34" charset="0"/>
              </a:rPr>
              <a:t> (kněží, kulaci, živnostníci, intelektuálové)</a:t>
            </a:r>
          </a:p>
          <a:p>
            <a:pPr>
              <a:buFontTx/>
              <a:buChar char="-"/>
            </a:pP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  <a:latin typeface="Arial Black" pitchFamily="34" charset="0"/>
              </a:rPr>
              <a:t>Vojenská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kontrarozvědka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působila ve všech armádních zařízeních a vojenských útvarech a její příslušníci, tzv. kontráši zpravodajsky podléhali </a:t>
            </a:r>
            <a:r>
              <a:rPr lang="cs-CZ" altLang="cs-CZ" dirty="0" err="1">
                <a:solidFill>
                  <a:schemeClr val="bg1"/>
                </a:solidFill>
                <a:latin typeface="Arial Black" pitchFamily="34" charset="0"/>
              </a:rPr>
              <a:t>StB</a:t>
            </a:r>
            <a:endParaRPr lang="cs-CZ" altLang="cs-CZ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5724525" y="3573463"/>
            <a:ext cx="34194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Příslušníci Pomocných technických praporů tzv. černí baroni byly nasazováni na různých stavbách, těžbě v kamenolomech a dolech.</a:t>
            </a:r>
          </a:p>
        </p:txBody>
      </p:sp>
    </p:spTree>
    <p:extLst>
      <p:ext uri="{BB962C8B-B14F-4D97-AF65-F5344CB8AC3E}">
        <p14:creationId xmlns:p14="http://schemas.microsoft.com/office/powerpoint/2010/main" val="170576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48768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5148263" y="549275"/>
            <a:ext cx="3871912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- čistky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i zde nastoupily tzv.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dělnické kádry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- lidé bezvýhradně oddaní režimu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výsledkem toho byl znatelný úpadek odbornosti a kvality práce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většina prošla krátkodobými kursy či absolvovala několik přednášek</a:t>
            </a:r>
          </a:p>
          <a:p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- znalost práva a zákonů nehrála důležitou roli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výchova se pouze omezovala na techniku práce v Bezpečnosti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nastává období politických procesů, jejichž režii měli do značné míry v rukou sovětští poradci</a:t>
            </a: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1697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justice</a:t>
            </a: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179388" y="4508500"/>
            <a:ext cx="4989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Prokurátorka Ludmila Brožová-Polednová se jako dělnický kádr spolupodílela na justiční vraždě Milady Horákové.</a:t>
            </a:r>
          </a:p>
        </p:txBody>
      </p:sp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037138"/>
            <a:ext cx="259238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4859338" y="6303963"/>
            <a:ext cx="24479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"Právnická škola pracujících"...aneb za pouhý rok z dělníka prokurátorem.</a:t>
            </a:r>
          </a:p>
        </p:txBody>
      </p:sp>
    </p:spTree>
    <p:extLst>
      <p:ext uri="{BB962C8B-B14F-4D97-AF65-F5344CB8AC3E}">
        <p14:creationId xmlns:p14="http://schemas.microsoft.com/office/powerpoint/2010/main" val="3317771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4"/>
          <p:cNvSpPr txBox="1">
            <a:spLocks noChangeArrowheads="1"/>
          </p:cNvSpPr>
          <p:nvPr/>
        </p:nvSpPr>
        <p:spPr bwMode="auto">
          <a:xfrm>
            <a:off x="0" y="0"/>
            <a:ext cx="6084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z</a:t>
            </a:r>
            <a:r>
              <a:rPr lang="pt-BR" altLang="cs-CZ" sz="3200">
                <a:solidFill>
                  <a:srgbClr val="FFFF00"/>
                </a:solidFill>
                <a:latin typeface="Arial Black" pitchFamily="34" charset="0"/>
              </a:rPr>
              <a:t>ákon o táborech nucené práce</a:t>
            </a:r>
            <a:endParaRPr lang="cs-CZ" altLang="cs-CZ" sz="320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49275"/>
            <a:ext cx="6300787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0" y="4365625"/>
            <a:ext cx="54006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  <a:hlinkClick r:id="rId3"/>
              </a:rPr>
              <a:t>zákon 247/48 Sb. o táborech nucené práce (25.10.1948)</a:t>
            </a:r>
            <a:endParaRPr lang="cs-CZ" altLang="cs-CZ">
              <a:solidFill>
                <a:schemeClr val="bg1"/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komunisté tímto zákonem získali jedinečný nástroj k vyřizování 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osobních účtů</a:t>
            </a:r>
          </a:p>
          <a:p>
            <a:pPr>
              <a:buFontTx/>
              <a:buChar char="-"/>
            </a:pP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o umístění do tábora rozhodovaly tříčlenné komise jmenované 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krajským národním výborem</a:t>
            </a: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371975"/>
            <a:ext cx="32035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0" y="1052513"/>
            <a:ext cx="29876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lágry prošlo přibližně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20 tisíc občanů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nemusel být spáchán trestný čin,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stačilo pouhé podezření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bez soudního přelíčení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tak mohl v táborech občan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strávit dobu do dvou let</a:t>
            </a:r>
          </a:p>
          <a:p>
            <a:endParaRPr lang="cs-CZ" altLang="cs-CZ">
              <a:latin typeface="Arial" pitchFamily="34" charset="0"/>
            </a:endParaRP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4427538" y="5241925"/>
            <a:ext cx="143986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 b="1">
                <a:solidFill>
                  <a:schemeClr val="bg1"/>
                </a:solidFill>
                <a:latin typeface="Arial Black" pitchFamily="34" charset="0"/>
              </a:rPr>
              <a:t>1949 - 1951 tábor nucených prací </a:t>
            </a:r>
            <a:br>
              <a:rPr lang="cs-CZ" altLang="cs-CZ" sz="1000" b="1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 sz="1000" b="1">
                <a:solidFill>
                  <a:schemeClr val="bg1"/>
                </a:solidFill>
                <a:latin typeface="Arial Black" pitchFamily="34" charset="0"/>
              </a:rPr>
              <a:t>Vojna Lešetice a následně vězeňské zařízení pro politické vězně </a:t>
            </a:r>
            <a:br>
              <a:rPr lang="cs-CZ" altLang="cs-CZ" sz="1000" b="1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 sz="1000" b="1">
                <a:solidFill>
                  <a:schemeClr val="bg1"/>
                </a:solidFill>
                <a:latin typeface="Arial Black" pitchFamily="34" charset="0"/>
              </a:rPr>
              <a:t>komunistického režimu z let 1951 - 1961</a:t>
            </a:r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15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179388" y="0"/>
            <a:ext cx="79216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likvidace občanské </a:t>
            </a:r>
          </a:p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společnosti a její unifikace</a:t>
            </a:r>
          </a:p>
        </p:txBody>
      </p:sp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158750" y="1368425"/>
            <a:ext cx="6573838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z původních asi 60 000 zbylo pouze 683.</a:t>
            </a:r>
          </a:p>
          <a:p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- likvidace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spolkové činnosti:</a:t>
            </a:r>
          </a:p>
          <a:p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Sokol, </a:t>
            </a:r>
            <a:r>
              <a:rPr lang="cs-CZ" altLang="cs-CZ" dirty="0" smtClean="0">
                <a:solidFill>
                  <a:srgbClr val="FF0000"/>
                </a:solidFill>
                <a:latin typeface="Arial Black" pitchFamily="34" charset="0"/>
              </a:rPr>
              <a:t>YMCA, </a:t>
            </a:r>
            <a:r>
              <a:rPr lang="cs-CZ" altLang="cs-CZ" dirty="0" err="1">
                <a:solidFill>
                  <a:srgbClr val="FF0000"/>
                </a:solidFill>
                <a:latin typeface="Arial Black" pitchFamily="34" charset="0"/>
              </a:rPr>
              <a:t>Rotary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 Clubu, Britské rady, Armády spásy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odbory se staly nástrojem ovládání pracujících KSČ:</a:t>
            </a:r>
          </a:p>
          <a:p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Revoluční odborové hnutí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napomáhaly plnění hospodářských úkolů</a:t>
            </a:r>
          </a:p>
          <a:p>
            <a:endParaRPr lang="cs-CZ" altLang="cs-CZ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9699" name="Picture 7" descr="ro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60800"/>
            <a:ext cx="822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9" descr="Dovolená s Andělem - plak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908050"/>
            <a:ext cx="19462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5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56880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cs-CZ" sz="2400" b="1">
                <a:solidFill>
                  <a:srgbClr val="FFFF00"/>
                </a:solidFill>
                <a:latin typeface="Book Antiqua" pitchFamily="18" charset="0"/>
              </a:rPr>
              <a:t>Opuštění původního konceptu specifické československé cesty k socialismu a podřízení se sovětskému modelu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31775" y="1773238"/>
            <a:ext cx="506095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> po 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únoru </a:t>
            </a: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>1948 se KŠČ na svou stranu snažila získat i ty občany, kteří za ní původně nestáli a rozjela rozsáhlou kampaň</a:t>
            </a:r>
            <a:endParaRPr lang="cs-CZ" sz="2000" i="1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agitační kampaň - strana je otevřena „všem poctivým Čechům a Slovákům“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- v listopadu 1949 tak měla KSČ již 2,6 milionu členů, což představovalo 22% obyvatelstva, neboli každého třetího dospělého občana</a:t>
            </a: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>…</a:t>
            </a: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8163" y="1989138"/>
            <a:ext cx="3275012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l="2556" t="5618" r="4222" b="57553"/>
          <a:stretch>
            <a:fillRect/>
          </a:stretch>
        </p:blipFill>
        <p:spPr bwMode="auto">
          <a:xfrm>
            <a:off x="6228183" y="920095"/>
            <a:ext cx="2664991" cy="93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644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Projev premiéra a šéfa KSČ Gottwalda o kolchozec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52975"/>
            <a:ext cx="38100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6"/>
          <p:cNvSpPr txBox="1">
            <a:spLocks noChangeArrowheads="1"/>
          </p:cNvSpPr>
          <p:nvPr/>
        </p:nvSpPr>
        <p:spPr bwMode="auto">
          <a:xfrm>
            <a:off x="87313" y="122238"/>
            <a:ext cx="4838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hospodářská politika</a:t>
            </a:r>
          </a:p>
        </p:txBody>
      </p:sp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87313" y="720725"/>
            <a:ext cx="90566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plánované hospodářství a znárodňování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majetku byly zavedeny již Košickým vládním programem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únor 1948 však znamenal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totální a nedobrovolnou změnu vlastnických vztahů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úplná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likvidace živností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(v roce 1947 existovalo 409 815 živností </a:t>
            </a:r>
            <a:br>
              <a:rPr lang="cs-CZ" altLang="cs-CZ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a v roce 1953 už jen asi 80 000 živností a jejich počet dále klesal)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bylo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likvidováno na 250 000 samostatných zemědělců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a nahradilo je </a:t>
            </a:r>
            <a:br>
              <a:rPr lang="cs-CZ" altLang="cs-CZ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8 000 Jednotných zemědělských družstev</a:t>
            </a:r>
          </a:p>
        </p:txBody>
      </p:sp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40671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716213"/>
            <a:ext cx="2808287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749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/>
          <p:cNvSpPr txBox="1">
            <a:spLocks noChangeArrowheads="1"/>
          </p:cNvSpPr>
          <p:nvPr/>
        </p:nvSpPr>
        <p:spPr bwMode="auto">
          <a:xfrm>
            <a:off x="0" y="0"/>
            <a:ext cx="92376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AutoNum type="romanUcPeriod"/>
            </a:pPr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pětiletka – přestavba </a:t>
            </a:r>
          </a:p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ekonomiky po sovětském vzoru</a:t>
            </a:r>
          </a:p>
        </p:txBody>
      </p:sp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158750" y="1296988"/>
            <a:ext cx="49180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po prvním dvouletém plánu zaveden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první pětiletý plán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na léta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1949-1954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 říjnu 1947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Ústřední plánovací komise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zahájila přípravy první pětiletky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zprůmyslnění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bylo považováno za klíč k dosažení vyspělosti země</a:t>
            </a:r>
          </a:p>
          <a:p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- důraz na těžký průmysl (těžební, ocelářský)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reálné chování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ekonomických subjektů však bylo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zcela jiné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, než předpokládal plán</a:t>
            </a:r>
            <a:r>
              <a:rPr lang="cs-CZ" altLang="cs-CZ">
                <a:latin typeface="Arial" pitchFamily="34" charset="0"/>
              </a:rPr>
              <a:t> </a:t>
            </a:r>
          </a:p>
        </p:txBody>
      </p:sp>
      <p:pic>
        <p:nvPicPr>
          <p:cNvPr id="31747" name="Picture 6" descr="Untitled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52513"/>
            <a:ext cx="389731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73600"/>
            <a:ext cx="30972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372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/>
          <p:cNvSpPr txBox="1">
            <a:spLocks noChangeArrowheads="1"/>
          </p:cNvSpPr>
          <p:nvPr/>
        </p:nvSpPr>
        <p:spPr bwMode="auto">
          <a:xfrm>
            <a:off x="179388" y="0"/>
            <a:ext cx="59769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 b="1">
                <a:solidFill>
                  <a:srgbClr val="FFFF00"/>
                </a:solidFill>
                <a:latin typeface="Arial Black" pitchFamily="34" charset="0"/>
              </a:rPr>
              <a:t>perzekuce církví a náboženských organizací</a:t>
            </a:r>
            <a:endParaRPr lang="cs-CZ" altLang="cs-CZ" sz="32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231775" y="1008063"/>
            <a:ext cx="89122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zvláště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katolická církev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byla trnem v oku režimu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StB pracovala na potlačení jejího vlivu s cílem úplné likvidace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komunisté začali navštěvovat kostely, kde sledovali obsah kázání </a:t>
            </a:r>
            <a:br>
              <a:rPr lang="cs-CZ" altLang="cs-CZ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a referovali o jeho obsahu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vyvolávali incidenty při bohoslužbách, které poskytovaly záminku </a:t>
            </a:r>
            <a:br>
              <a:rPr lang="cs-CZ" altLang="cs-CZ">
                <a:solidFill>
                  <a:schemeClr val="bg1"/>
                </a:solidFill>
                <a:latin typeface="Arial Black" pitchFamily="34" charset="0"/>
              </a:rPr>
            </a:b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k pronásledování kněží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(Číhošťský zázrak)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StB zinscenovala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akci "K"- likvidaci klášterů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- 15.března 1950 začalo zatýkání spojené s důkladnými prohlídkami klášterů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ze 13. na 14. dubna 1950 bylo soustředěno a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internováno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v českých zemích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více než 900 řeholníků a obsazeno 76 klášterních objektů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, na Slovensku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881 řeholníků a 62 klášterů</a:t>
            </a:r>
          </a:p>
        </p:txBody>
      </p:sp>
      <p:pic>
        <p:nvPicPr>
          <p:cNvPr id="32771" name="Picture 6" descr="Untitled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24400"/>
            <a:ext cx="32734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672013"/>
            <a:ext cx="270033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92600"/>
            <a:ext cx="234156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6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/>
          <p:cNvSpPr txBox="1">
            <a:spLocks noChangeArrowheads="1"/>
          </p:cNvSpPr>
          <p:nvPr/>
        </p:nvSpPr>
        <p:spPr bwMode="auto">
          <a:xfrm>
            <a:off x="231775" y="122238"/>
            <a:ext cx="42052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pokřivená historie</a:t>
            </a:r>
          </a:p>
        </p:txBody>
      </p:sp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158750" y="549275"/>
            <a:ext cx="89852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endParaRPr lang="cs-CZ" altLang="cs-CZ">
              <a:latin typeface="Arial" pitchFamily="34" charset="0"/>
            </a:endParaRP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některé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pomníky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nemohly být instalovány, jiné byly pozměněny, další musely zmizet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historie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byla zkreslena, nepohodlná historická fakta nebyla v učebnicích uvedena, byly seškrtávány celé úseky našich dějin (například fakt, že západní Čechy osvobodila Americká armáda byl zamlčován, vyzdvihována byla pouze úloha hrdinné Rudé armády při osvobozování Československa)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fotografie byly cenzurovány</a:t>
            </a:r>
          </a:p>
        </p:txBody>
      </p:sp>
      <p:pic>
        <p:nvPicPr>
          <p:cNvPr id="33795" name="Picture 9" descr="Zavřít velké náhle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87688"/>
            <a:ext cx="4408487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3" descr="Zavřít velké náhle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101975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7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4"/>
          <p:cNvSpPr txBox="1">
            <a:spLocks noChangeArrowheads="1"/>
          </p:cNvSpPr>
          <p:nvPr/>
        </p:nvSpPr>
        <p:spPr bwMode="auto">
          <a:xfrm>
            <a:off x="0" y="0"/>
            <a:ext cx="4837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sdělovací prostředky</a:t>
            </a:r>
          </a:p>
        </p:txBody>
      </p:sp>
      <p:pic>
        <p:nvPicPr>
          <p:cNvPr id="36866" name="Picture 5" descr="13762-plakat_1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3644900"/>
            <a:ext cx="22780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7" descr="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76750"/>
            <a:ext cx="1714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8"/>
          <p:cNvSpPr>
            <a:spLocks noChangeArrowheads="1"/>
          </p:cNvSpPr>
          <p:nvPr/>
        </p:nvSpPr>
        <p:spPr bwMode="auto">
          <a:xfrm>
            <a:off x="0" y="476250"/>
            <a:ext cx="45720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do konce roku 1948 byla postupně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likvidována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celá řada známých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novin a časopisů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 a také všechna katolická periodika a nakladatelství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zásah byl odůvodněn "nedostatkem papíru"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později bylo povoleno vydávání nového katolického týdeníku Nedělní rozsévač, který byl zcela pod kontrolou státu</a:t>
            </a:r>
          </a:p>
        </p:txBody>
      </p:sp>
      <p:pic>
        <p:nvPicPr>
          <p:cNvPr id="368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836613"/>
            <a:ext cx="451643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10"/>
          <p:cNvSpPr>
            <a:spLocks noChangeArrowheads="1"/>
          </p:cNvSpPr>
          <p:nvPr/>
        </p:nvSpPr>
        <p:spPr bwMode="auto">
          <a:xfrm>
            <a:off x="4572000" y="6613525"/>
            <a:ext cx="3640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pl-PL" altLang="cs-CZ" sz="1000">
                <a:solidFill>
                  <a:schemeClr val="bg1"/>
                </a:solidFill>
                <a:latin typeface="Arial Black" pitchFamily="34" charset="0"/>
              </a:rPr>
              <a:t>Zastavené katolické listy v Čechách a na Moravě.</a:t>
            </a:r>
            <a:endParaRPr lang="cs-CZ" altLang="cs-CZ" sz="100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75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3960812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exil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někteří lidé se rozhodli republiku opustit a odejít                  do demokratické ciziny - historikové odhadují, že během prvního dvacetiletí existence komunistického režimu                  tak učinilo více než 60 000 lidí...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nemalý počet Čechů                             a Slováků se rozhodl doma zahájit ozbrojený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protikomunistický boj –                  „třetí odboj“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rgbClr val="FFFF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StB dokázala protikomunistický odboj úspěšně infiltrovat svými agenty                         a efektivně proti němu zakročit,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většina účastníků boje                           za demokracii skončila ve vězení, mnozí na popravišti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13196" t="8345" r="19193" b="35712"/>
          <a:stretch>
            <a:fillRect/>
          </a:stretch>
        </p:blipFill>
        <p:spPr bwMode="auto">
          <a:xfrm>
            <a:off x="6191250" y="3213100"/>
            <a:ext cx="29527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</a:blip>
          <a:srcRect l="8302" t="5397" r="6485" b="8540"/>
          <a:stretch>
            <a:fillRect/>
          </a:stretch>
        </p:blipFill>
        <p:spPr bwMode="auto">
          <a:xfrm>
            <a:off x="4140200" y="620713"/>
            <a:ext cx="30003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1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63913"/>
            <a:ext cx="4608512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33375"/>
            <a:ext cx="2160587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8" descr="NEPRIT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3557588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0" descr="tr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213100"/>
            <a:ext cx="262731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11"/>
          <p:cNvSpPr txBox="1">
            <a:spLocks noChangeArrowheads="1"/>
          </p:cNvSpPr>
          <p:nvPr/>
        </p:nvSpPr>
        <p:spPr bwMode="auto">
          <a:xfrm>
            <a:off x="250825" y="0"/>
            <a:ext cx="28082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propaganda</a:t>
            </a:r>
          </a:p>
        </p:txBody>
      </p:sp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836613"/>
            <a:ext cx="192246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93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/>
          <a:lstStyle/>
          <a:p>
            <a:r>
              <a:rPr lang="cs-CZ" dirty="0" smtClean="0"/>
              <a:t>v Československu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44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600" b="1" dirty="0" smtClean="0">
                <a:solidFill>
                  <a:srgbClr val="FFFF00"/>
                </a:solidFill>
              </a:rPr>
              <a:t>Politické procesy</a:t>
            </a:r>
          </a:p>
          <a:p>
            <a:pPr marL="0" indent="0" algn="ctr">
              <a:buNone/>
            </a:pPr>
            <a:endParaRPr lang="cs-CZ" sz="6600" b="1" dirty="0"/>
          </a:p>
        </p:txBody>
      </p:sp>
    </p:spTree>
    <p:extLst>
      <p:ext uri="{BB962C8B-B14F-4D97-AF65-F5344CB8AC3E}">
        <p14:creationId xmlns:p14="http://schemas.microsoft.com/office/powerpoint/2010/main" val="3524806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J</a:t>
            </a:r>
            <a:r>
              <a:rPr lang="cs-CZ" dirty="0" smtClean="0">
                <a:solidFill>
                  <a:schemeClr val="bg1"/>
                </a:solidFill>
              </a:rPr>
              <a:t>edná </a:t>
            </a:r>
            <a:r>
              <a:rPr lang="cs-CZ" dirty="0">
                <a:solidFill>
                  <a:schemeClr val="bg1"/>
                </a:solidFill>
              </a:rPr>
              <a:t>se o selhání celé justice, ale i </a:t>
            </a:r>
            <a:r>
              <a:rPr lang="cs-CZ" dirty="0" smtClean="0">
                <a:solidFill>
                  <a:schemeClr val="bg1"/>
                </a:solidFill>
              </a:rPr>
              <a:t>jednotlivců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Statistiky </a:t>
            </a:r>
            <a:r>
              <a:rPr lang="cs-CZ" dirty="0">
                <a:solidFill>
                  <a:schemeClr val="bg1"/>
                </a:solidFill>
              </a:rPr>
              <a:t>obvykle zahrnují do politických procesů soudní případy podle zákona na ochranu republiky, lidově demokratické republiky, zvláštní či první hlavy trestního zákona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b="1" dirty="0">
                <a:solidFill>
                  <a:schemeClr val="bg1"/>
                </a:solidFill>
              </a:rPr>
              <a:t>Politické procesy jsou všechny soudní případy, o kterých rozhodovaly politické, nikoliv příslušné justiční instituce.</a:t>
            </a:r>
            <a:r>
              <a:rPr lang="cs-CZ" dirty="0">
                <a:solidFill>
                  <a:schemeClr val="bg1"/>
                </a:solidFill>
              </a:rPr>
              <a:t>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Kromě přímých zásahů do přípravy, průběhu a výsledků soudních řízení, o která měly stranické orgány na různé úrovni stupně zájem, působily i </a:t>
            </a:r>
            <a:r>
              <a:rPr lang="cs-CZ" dirty="0" smtClean="0">
                <a:solidFill>
                  <a:schemeClr val="bg1"/>
                </a:solidFill>
              </a:rPr>
              <a:t>nepřímo - </a:t>
            </a:r>
            <a:r>
              <a:rPr lang="cs-CZ" dirty="0">
                <a:solidFill>
                  <a:schemeClr val="bg1"/>
                </a:solidFill>
              </a:rPr>
              <a:t>u</a:t>
            </a:r>
            <a:r>
              <a:rPr lang="cs-CZ" dirty="0" smtClean="0">
                <a:solidFill>
                  <a:schemeClr val="bg1"/>
                </a:solidFill>
              </a:rPr>
              <a:t>rčovaly </a:t>
            </a:r>
            <a:r>
              <a:rPr lang="cs-CZ" dirty="0">
                <a:solidFill>
                  <a:schemeClr val="bg1"/>
                </a:solidFill>
              </a:rPr>
              <a:t>politickou linii a z ní vyvozované úkoly, kterými se řídily bezpečnostní a justiční orgány, dále vytvořily právní systém a normy, včetně jeho personálního obsazení.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3247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Tento systém umožňoval cestu k politickým procesům a dával jim právní a zákonnou podobu. Princip monopolní moci a právní systém a jeho praxe byly jedním z prvořadých zdrojů masové nezákonnosti, která tvořila základy, z něhož politické procesy vyrůstaly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Řada lidí byla odsouzena za činy, které nespáchali nebo jejich jednání bylo kvalifikováno jako trestné, ač takto myšleno vůbec nebylo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Hlavní nezákonnosti lze detailně vysledovat v právu procesním, kdy právě příprava obžalovaných na proces, spočívající mimo jiné ve fyzickém násilí, výhružkách a nedodržení jejich práv, představuje pestrou ukázku bezpráví.</a:t>
            </a:r>
          </a:p>
        </p:txBody>
      </p:sp>
    </p:spTree>
    <p:extLst>
      <p:ext uri="{BB962C8B-B14F-4D97-AF65-F5344CB8AC3E}">
        <p14:creationId xmlns:p14="http://schemas.microsoft.com/office/powerpoint/2010/main" val="2389830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23528" y="2636912"/>
            <a:ext cx="8372475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KSČ podnikla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násilné kroky k zajištění nekontrolovatelné moci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odstraňovala nekolaborující funkcionáře nekomunistických stran z pozic v jejich vlastních stranách, ve státních úřadech a ve společenských organizacích –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„</a:t>
            </a:r>
            <a:r>
              <a:rPr lang="cs-CZ" sz="2000" dirty="0" err="1">
                <a:solidFill>
                  <a:srgbClr val="FFFF00"/>
                </a:solidFill>
                <a:latin typeface="Book Antiqua" pitchFamily="18" charset="0"/>
              </a:rPr>
              <a:t>vyakčňování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“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</a:t>
            </a: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>odhaduje se, že takto bylo postiženo 250 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000 </a:t>
            </a: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>lidí</a:t>
            </a: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None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následovalo blíže nezjištěné množství příslušníků Státní bezpečnosti a Sboru národní bezpečnosti, z armády bylo vyřazeno 28% důstojníků, odejít museli rovněž vysokoškolští učitelé a ze 48 000 vysokoškolských studentů neprošlo politickou čistkou 18</a:t>
            </a: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>%</a:t>
            </a:r>
          </a:p>
          <a:p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na jejich místa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dosazovala komunistická strana své vlastní lidi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, oddané jí bezezbytku a ochotné jí bez jakýchkoli výhrad sloužit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 cstate="print">
            <a:lum bright="-36000" contrast="18000"/>
          </a:blip>
          <a:srcRect r="4086" b="69073"/>
          <a:stretch>
            <a:fillRect/>
          </a:stretch>
        </p:blipFill>
        <p:spPr bwMode="auto">
          <a:xfrm>
            <a:off x="395536" y="448451"/>
            <a:ext cx="5904905" cy="190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7151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Politické procesy rozhodně nebyly něčím nepřirozeným pro komunistický režim ani žádným omylem v řízení země. Byly záměrným cílem, součástí, produktem a prostředkem oficiální politiky. Nezákonné politické procesy jako prostředek politiky a s nimi spojená zvůle, násilí, politické a justiční zločiny a vraždy byly zcela novým a nezvyklým jevem československého politického života a zcela odporovaly jeho demokratické minulosti.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V letech 1948-1953 se politické procesy staly zcela běžným prostředkem oficiální politiky. 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091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Velký rozsah  a tvrdost politických procesů v zakladatelském období režimu mělo několik příčin.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1. byl to sám obsah a charakter tzv. zakladatelského období režimu. Totální přestavba všech společenských oblastí byla takového tempa, že nutila ke změně způsobu života téměř všechny skupiny obyvatel. U mnohých obyvatel tlak moci vyvolal odpor proti režimu, někdy živelný, jindy vědomý. Politické procesy nejen ničily všechny formy odporu, ale měly i zastrašit všechny potenciální odpůrce.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2. působil tu odraz vyhroceného mezinárodně politického napětí. Studená válka, velmocenské plány SSSR a s nimi spojená výstavba velké armády a militarizace československé společnosti urychlovaly realizaci záměrů (</a:t>
            </a:r>
            <a:r>
              <a:rPr lang="cs-CZ" dirty="0" err="1">
                <a:solidFill>
                  <a:schemeClr val="bg1"/>
                </a:solidFill>
              </a:rPr>
              <a:t>např.kolektivizaci</a:t>
            </a:r>
            <a:r>
              <a:rPr lang="cs-CZ" dirty="0">
                <a:solidFill>
                  <a:schemeClr val="bg1"/>
                </a:solidFill>
              </a:rPr>
              <a:t>), které byly zdrojem politických procesů. Navíc rozšiřovaly okruh možných nepřátel a podezřelých. Těmi byli například ti, kdo měli styky s osobami na Západě a po vypuknutí tzv. sovětsko-jugoslávské roztržky i proti všem, kdo měli jakoukoliv spojitost s jugoslávským režimem. Politické procesy je měly všechny preventivně zneškodnit.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3. příčinou velkého rozsahu politických procesů byla také obava komunistů ze ztráty moci. Stav neustálého ohrožení režimu, který politikové a Bezpečnost propagovali vytvářel živnou půdu  pro další a další procesy.</a:t>
            </a:r>
          </a:p>
        </p:txBody>
      </p:sp>
    </p:spTree>
    <p:extLst>
      <p:ext uri="{BB962C8B-B14F-4D97-AF65-F5344CB8AC3E}">
        <p14:creationId xmlns:p14="http://schemas.microsoft.com/office/powerpoint/2010/main" val="864041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1520" y="549275"/>
            <a:ext cx="7488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cs-CZ" sz="2400" b="1" dirty="0">
                <a:solidFill>
                  <a:srgbClr val="FFFF00"/>
                </a:solidFill>
                <a:latin typeface="Book Antiqua" pitchFamily="18" charset="0"/>
              </a:rPr>
              <a:t>První pokusy o politické procesy v Československu</a:t>
            </a:r>
            <a:r>
              <a:rPr lang="cs-CZ" b="1" dirty="0"/>
              <a:t> 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50825" y="1557338"/>
            <a:ext cx="856932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organizování politických procesů se komunisté snažili ještě před únorem 1948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pokus o uspořádání procesu s předáky slovenských demokratů v roce 1947, chystaný proces s Vladimírem Krajinou, úmysl uspořádat velký soudní proces s účastníky tzv. mostecké špionážní aféry </a:t>
            </a:r>
          </a:p>
          <a:p>
            <a:pPr>
              <a:buFont typeface="Wingdings" pitchFamily="2" charset="2"/>
              <a:buChar char="Ø"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None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po převzetí moci mělo vedení KSČ v úmyslu uspořádat proces se „zrádnými“ ministry, kteří v únoru 1948 podali demisi a tím dodat ještě většího zdání legitimity svému převratu</a:t>
            </a:r>
          </a:p>
          <a:p>
            <a:pPr>
              <a:buFont typeface="Wingdings" pitchFamily="2" charset="2"/>
              <a:buChar char="Ø"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None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> za 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první politický procese v Československu </a:t>
            </a: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>se pokládá 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líčení s údajnými vrahy komunistického funkcionáře Augustina </a:t>
            </a:r>
            <a:r>
              <a:rPr lang="cs-CZ" sz="2000" dirty="0" err="1">
                <a:solidFill>
                  <a:schemeClr val="bg1"/>
                </a:solidFill>
                <a:latin typeface="Book Antiqua" pitchFamily="18" charset="0"/>
              </a:rPr>
              <a:t>Schramma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, padly tři tresty smrti, které byly vykonány, přestože víme (a věděla to také tehdejší bezpečnost), že odsouzení Schrammovými vrahy nebyli</a:t>
            </a:r>
          </a:p>
        </p:txBody>
      </p:sp>
    </p:spTree>
    <p:extLst>
      <p:ext uri="{BB962C8B-B14F-4D97-AF65-F5344CB8AC3E}">
        <p14:creationId xmlns:p14="http://schemas.microsoft.com/office/powerpoint/2010/main" val="27787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 b="50883"/>
          <a:stretch>
            <a:fillRect/>
          </a:stretch>
        </p:blipFill>
        <p:spPr bwMode="auto">
          <a:xfrm>
            <a:off x="107950" y="549275"/>
            <a:ext cx="6192838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r="1337"/>
          <a:stretch>
            <a:fillRect/>
          </a:stretch>
        </p:blipFill>
        <p:spPr bwMode="auto">
          <a:xfrm>
            <a:off x="6040438" y="936625"/>
            <a:ext cx="2995612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58750" y="5162550"/>
            <a:ext cx="88773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400" dirty="0">
                <a:solidFill>
                  <a:srgbClr val="FFFF00"/>
                </a:solidFill>
                <a:latin typeface="Book Antiqua" pitchFamily="18" charset="0"/>
              </a:rPr>
              <a:t>proces s generálem </a:t>
            </a:r>
            <a:r>
              <a:rPr lang="cs-CZ" sz="2400" dirty="0" err="1">
                <a:solidFill>
                  <a:srgbClr val="FFFF00"/>
                </a:solidFill>
                <a:latin typeface="Book Antiqua" pitchFamily="18" charset="0"/>
              </a:rPr>
              <a:t>Heliodorem</a:t>
            </a:r>
            <a:r>
              <a:rPr lang="cs-CZ" sz="2400" dirty="0">
                <a:solidFill>
                  <a:srgbClr val="FFFF00"/>
                </a:solidFill>
                <a:latin typeface="Book Antiqua" pitchFamily="18" charset="0"/>
              </a:rPr>
              <a:t> Píkou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je dalším z dlouhé řady procesů, k nimž v Československu koncem 40. let došlo – o trestu smrti soud rozhodl pouze formálně, neboť jen uposlechl rozhodnutí předsednictva ÚV KSČ, do procesu se promítl také sovětský zájem (Píka mnoho věděl </a:t>
            </a: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/>
            </a:r>
            <a:b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>o 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praktikách sovětské moci)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64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lum bright="-60000"/>
          </a:blip>
          <a:srcRect/>
          <a:stretch>
            <a:fillRect/>
          </a:stretch>
        </p:blipFill>
        <p:spPr bwMode="auto">
          <a:xfrm>
            <a:off x="5724525" y="908050"/>
            <a:ext cx="3287713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50825" y="692150"/>
            <a:ext cx="8642350" cy="60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3200" b="1" i="1">
                <a:solidFill>
                  <a:srgbClr val="FFFF00"/>
                </a:solidFill>
                <a:latin typeface="Book Antiqua" pitchFamily="18" charset="0"/>
              </a:rPr>
              <a:t>„Nesmíme ani na okamžik zapomínat,                   že cesta k socialismu je a bude i po únorovém vítězství cestou třídního boje. Stále platí,                   že v února byla reakce sice bita a poražena, ale nebyla a nemohla být dobita                              a zlikvidována… Ano, dnešní plány reakce jsou zrůdné a chorobné a nemají nejmenší naděje na uskutečnění…. Dovedli jsme zatočit s reakcí, když seděla ve vládě. Najdeme si vás ve vašich řadách a vaše temné dílo znemožníme.“</a:t>
            </a:r>
          </a:p>
          <a:p>
            <a:endParaRPr lang="cs-CZ" sz="1400" b="1" i="1">
              <a:solidFill>
                <a:srgbClr val="FFFF00"/>
              </a:solidFill>
              <a:latin typeface="Book Antiqua" pitchFamily="18" charset="0"/>
            </a:endParaRPr>
          </a:p>
          <a:p>
            <a:r>
              <a:rPr lang="cs-CZ" sz="2400">
                <a:solidFill>
                  <a:schemeClr val="bg1"/>
                </a:solidFill>
                <a:latin typeface="Book Antiqua" pitchFamily="18" charset="0"/>
              </a:rPr>
              <a:t>		 Gottwald na IX. sjezdu KSČ v květnu 1949 </a:t>
            </a:r>
          </a:p>
        </p:txBody>
      </p:sp>
    </p:spTree>
    <p:extLst>
      <p:ext uri="{BB962C8B-B14F-4D97-AF65-F5344CB8AC3E}">
        <p14:creationId xmlns:p14="http://schemas.microsoft.com/office/powerpoint/2010/main" val="3336383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467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cs-CZ" sz="2400" b="1">
                <a:solidFill>
                  <a:srgbClr val="FFFF00"/>
                </a:solidFill>
                <a:latin typeface="Book Antiqua" pitchFamily="18" charset="0"/>
              </a:rPr>
              <a:t>Proces s Miladou Horákovou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50825" y="981075"/>
            <a:ext cx="496887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„Proces s vedením záškodnického spiknutí“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cílem bylo zastrašit celou společnost a ukázat potenciálním odpůrcům a nepřátelům, že komunistický režim je odhodlán bránit se všemi prostředky </a:t>
            </a: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někteří představitelé národních socialistů, lidovců a sociálních demokratů, kteří neodešli do exilu se několikrát sešli v soukromí a projednávali stávající politickou situaci – nejznámější schůzka na faře ve Vinoři – vedení </a:t>
            </a:r>
            <a:r>
              <a:rPr lang="cs-CZ" sz="2000" dirty="0" err="1">
                <a:solidFill>
                  <a:schemeClr val="bg1"/>
                </a:solidFill>
                <a:latin typeface="Book Antiqua" pitchFamily="18" charset="0"/>
              </a:rPr>
              <a:t>StB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s posvěcením stranických orgánů toho využilo ke konstrukci procesu se „spiklenci“</a:t>
            </a: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mnozí z těchto „spiklenců“ se poprvé v životě setkali až před soudem, případně v policejních vyšetřovnách…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</a:p>
        </p:txBody>
      </p:sp>
      <p:pic>
        <p:nvPicPr>
          <p:cNvPr id="10246" name="Picture 6" descr="IMG_0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7013" y="1224111"/>
            <a:ext cx="3657600" cy="5229225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5307013" y="561975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C000"/>
                </a:solidFill>
                <a:hlinkClick r:id="rId3"/>
              </a:rPr>
              <a:t>Proces H</a:t>
            </a:r>
            <a:endParaRPr lang="cs-CZ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4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420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cs-CZ" sz="2400" b="1">
                <a:solidFill>
                  <a:srgbClr val="FFFF00"/>
                </a:solidFill>
                <a:latin typeface="Book Antiqua" pitchFamily="18" charset="0"/>
              </a:rPr>
              <a:t>Další procesy s nekomunisty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47675" y="1000125"/>
            <a:ext cx="84455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významné místo v upevňování komunistické diktatury v Československu sehrál </a:t>
            </a:r>
            <a:r>
              <a:rPr lang="cs-CZ" sz="2400">
                <a:solidFill>
                  <a:srgbClr val="FFFF00"/>
                </a:solidFill>
                <a:latin typeface="Book Antiqua" pitchFamily="18" charset="0"/>
              </a:rPr>
              <a:t>boj proti církvím, především římsko-katolické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Vatikán </a:t>
            </a:r>
            <a:r>
              <a:rPr lang="cs-CZ" sz="2000" b="1" i="1">
                <a:solidFill>
                  <a:schemeClr val="bg1"/>
                </a:solidFill>
                <a:latin typeface="Book Antiqua" pitchFamily="18" charset="0"/>
              </a:rPr>
              <a:t>„nástrojem světového, zejména amerického imperialismu“</a:t>
            </a:r>
          </a:p>
          <a:p>
            <a:pPr>
              <a:buFont typeface="Wingdings" pitchFamily="2" charset="2"/>
              <a:buNone/>
            </a:pPr>
            <a:endParaRPr lang="cs-CZ" sz="2000" b="1" i="1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v souvislosti s tím byly také inscenovány procesy s církevními hodnostáři – jejich uspořádání navrhla 30. srpna 1950 církevní komise ÚV KSČ a o dva týdny později je posvětilo vedení strany 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proces s řeholníky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představitelé zejména kněžských řádů byli souzeni pro „finanční machinace“  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„procesy proti vatikánským agentům v Československu“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proces s českými duchovními proběhl od 27. listopadu do 2. prosince 1950, devět obžalovaných v čele s biskupem Stanislavem Zelou </a:t>
            </a: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slovenský proces proběhl 10. až 15. ledna 1951 a souzeni byli tři biskupové </a:t>
            </a:r>
          </a:p>
        </p:txBody>
      </p:sp>
    </p:spTree>
    <p:extLst>
      <p:ext uri="{BB962C8B-B14F-4D97-AF65-F5344CB8AC3E}">
        <p14:creationId xmlns:p14="http://schemas.microsoft.com/office/powerpoint/2010/main" val="2747113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50825" y="692150"/>
            <a:ext cx="86423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soudní procesy s politickým podtextem neprobíhaly jen </a:t>
            </a: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/>
            </a:r>
            <a:b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>v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 Praze </a:t>
            </a:r>
            <a:r>
              <a:rPr lang="cs-CZ" sz="2000" dirty="0" smtClean="0">
                <a:solidFill>
                  <a:schemeClr val="bg1"/>
                </a:solidFill>
                <a:latin typeface="Book Antiqua" pitchFamily="18" charset="0"/>
              </a:rPr>
              <a:t>a 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v Brně, ale fakticky na celém území republiky, po celou první polovinu 50. let probíhaly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návazné,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místní a regionální procesy v různých částech Československa </a:t>
            </a:r>
          </a:p>
        </p:txBody>
      </p:sp>
      <p:pic>
        <p:nvPicPr>
          <p:cNvPr id="24583" name="Picture 7" descr="Obrázek1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323850" y="2133600"/>
            <a:ext cx="6913563" cy="4502150"/>
          </a:xfrm>
          <a:prstGeom prst="rect">
            <a:avLst/>
          </a:prstGeom>
          <a:noFill/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7524750" y="5589588"/>
            <a:ext cx="1460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Buchal               a spol. - Ostrava</a:t>
            </a:r>
          </a:p>
        </p:txBody>
      </p:sp>
    </p:spTree>
    <p:extLst>
      <p:ext uri="{BB962C8B-B14F-4D97-AF65-F5344CB8AC3E}">
        <p14:creationId xmlns:p14="http://schemas.microsoft.com/office/powerpoint/2010/main" val="1001250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95288" y="549275"/>
            <a:ext cx="8497887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zvláštní úlohu sehrály </a:t>
            </a:r>
            <a:r>
              <a:rPr lang="cs-CZ" sz="2400">
                <a:solidFill>
                  <a:srgbClr val="FFFF00"/>
                </a:solidFill>
                <a:latin typeface="Book Antiqua" pitchFamily="18" charset="0"/>
              </a:rPr>
              <a:t>na přelomu 40. a 50. let procesy s nepřáteli kolektivizace zemědělství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                                                                zakládání JZD (dle zákona z února 1949) mnoho zemědělců zaskočilo                     a zklamalo, kladli odpor, především odmítali do JZD vstupovat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komunisté rozdělili zemědělce na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„kulaky“ či „vesnické boháče“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                        a na ty ostatní, nejprve jedny a pak i ty druhé se snažili zvyšováním povinných dodávek zlomit, poté dokonce připravit o majetek </a:t>
            </a:r>
          </a:p>
          <a:p>
            <a:pPr>
              <a:buFont typeface="Wingdings" pitchFamily="2" charset="2"/>
              <a:buChar char="Ø"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107950" y="3357563"/>
            <a:ext cx="4751388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/>
          <a:srcRect r="10806"/>
          <a:stretch>
            <a:fillRect/>
          </a:stretch>
        </p:blipFill>
        <p:spPr bwMode="auto">
          <a:xfrm>
            <a:off x="5003800" y="3429000"/>
            <a:ext cx="4103688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4629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50825" y="404813"/>
            <a:ext cx="3529013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režim mohl vzpurné rolníky uvrhnout do vězení, odvést do armády k jednotkám PTP, odeslat do táborů nucené práce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a mohl jim být zakázán pobyt v rodné obci –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vysídlení rodinných příslušníků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odsouzených zemědělců</a:t>
            </a:r>
          </a:p>
          <a:p>
            <a:pPr>
              <a:buFont typeface="Wingdings" pitchFamily="2" charset="2"/>
              <a:buChar char="Ø"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na přelomu let 1950/1951 se postup vůči samostatně hospodařícím rolníkům ještě více zostřil, stávali se oběťmi správního či soudního řízení,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řada sedláků skončila před Státním soudem s obžalobou z velezrádné, protistátní či teroristické činnosti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   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l="1352" r="5321"/>
          <a:stretch>
            <a:fillRect/>
          </a:stretch>
        </p:blipFill>
        <p:spPr bwMode="auto">
          <a:xfrm>
            <a:off x="3924300" y="692150"/>
            <a:ext cx="5040313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7" name="Picture 7" descr="článek z NS Zmaříme jejich temné dílo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 b="73511"/>
          <a:stretch>
            <a:fillRect/>
          </a:stretch>
        </p:blipFill>
        <p:spPr bwMode="auto">
          <a:xfrm>
            <a:off x="3924300" y="4724400"/>
            <a:ext cx="5040313" cy="1893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411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1775" y="260350"/>
            <a:ext cx="477202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až do podzimu 1948 se vedení KSČ unášelo myšlenkou, že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k socialismu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dojde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vlastní, specificky „československou“ cestou a že nebude slepě kopírovat moskevský vzor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představa, že kolektivizace zemědělství se provádět nebude, nedojde ke znárodňování a likvidaci živností                   či malých podniků </a:t>
            </a:r>
          </a:p>
          <a:p>
            <a:pPr>
              <a:buFont typeface="Wingdings" pitchFamily="2" charset="2"/>
              <a:buNone/>
            </a:pPr>
            <a:endParaRPr lang="cs-CZ" sz="200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Gottwald na podzim 1948 přiletěl              na první návštěvu po převzetí moci              do Moskvy – Stalin hrubě kritizuje za příliš samostatný postup v únoru 1948                       a za chyby, jichž se KSČ dopustila a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Gottwald bezvýhradně kapituloval</a:t>
            </a:r>
            <a:r>
              <a:rPr lang="cs-CZ" sz="2000">
                <a:solidFill>
                  <a:schemeClr val="bg1"/>
                </a:solidFill>
                <a:latin typeface="Book Antiqua" pitchFamily="18" charset="0"/>
              </a:rPr>
              <a:t> – v únoru 1949 je </a:t>
            </a:r>
            <a:r>
              <a:rPr lang="cs-CZ" sz="2000">
                <a:solidFill>
                  <a:srgbClr val="FFFF00"/>
                </a:solidFill>
                <a:latin typeface="Book Antiqua" pitchFamily="18" charset="0"/>
              </a:rPr>
              <a:t>schválen zákon o JZD, začalo další kolo znárodňování, likvidace samostatných živností, militarizace společnosti, zostřování třídního boje… </a:t>
            </a:r>
          </a:p>
        </p:txBody>
      </p:sp>
      <p:pic>
        <p:nvPicPr>
          <p:cNvPr id="6150" name="Picture 6" descr="stalin a gottwald"/>
          <p:cNvPicPr>
            <a:picLocks noChangeAspect="1" noChangeArrowheads="1"/>
          </p:cNvPicPr>
          <p:nvPr/>
        </p:nvPicPr>
        <p:blipFill>
          <a:blip r:embed="rId2" cstate="print"/>
          <a:srcRect l="2257" t="2000" r="2257" b="4666"/>
          <a:stretch>
            <a:fillRect/>
          </a:stretch>
        </p:blipFill>
        <p:spPr bwMode="auto">
          <a:xfrm>
            <a:off x="5013325" y="836613"/>
            <a:ext cx="3951288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524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76238" y="1268413"/>
            <a:ext cx="858837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2400" dirty="0">
                <a:solidFill>
                  <a:srgbClr val="FFFF00"/>
                </a:solidFill>
                <a:latin typeface="Book Antiqua" pitchFamily="18" charset="0"/>
              </a:rPr>
              <a:t>všechny násilné kroky proti zemědělcům československý venkov nadále rozvracely a projevovaly se negativně </a:t>
            </a:r>
            <a:r>
              <a:rPr lang="cs-CZ" sz="2400" dirty="0" smtClean="0">
                <a:solidFill>
                  <a:srgbClr val="FFFF00"/>
                </a:solidFill>
                <a:latin typeface="Book Antiqua" pitchFamily="18" charset="0"/>
              </a:rPr>
              <a:t/>
            </a:r>
            <a:br>
              <a:rPr lang="cs-CZ" sz="2400" dirty="0" smtClean="0">
                <a:solidFill>
                  <a:srgbClr val="FFFF00"/>
                </a:solidFill>
                <a:latin typeface="Book Antiqua" pitchFamily="18" charset="0"/>
              </a:rPr>
            </a:br>
            <a:r>
              <a:rPr lang="cs-CZ" sz="2400" dirty="0" smtClean="0">
                <a:solidFill>
                  <a:srgbClr val="FFFF00"/>
                </a:solidFill>
                <a:latin typeface="Book Antiqua" pitchFamily="18" charset="0"/>
              </a:rPr>
              <a:t>´ve </a:t>
            </a:r>
            <a:r>
              <a:rPr lang="cs-CZ" sz="2400" dirty="0">
                <a:solidFill>
                  <a:srgbClr val="FFFF00"/>
                </a:solidFill>
                <a:latin typeface="Book Antiqua" pitchFamily="18" charset="0"/>
              </a:rPr>
              <a:t>výsledcích hospodaření</a:t>
            </a:r>
          </a:p>
          <a:p>
            <a:pPr>
              <a:buFont typeface="Wingdings" pitchFamily="2" charset="2"/>
              <a:buNone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zásobování vázlo čím dál víc, a proto musely být v únoru 1951 znovu zavedeny lístky na chléb a moučné výrobky, projevil se značný nedostatek masa, másla, sádla a vajec </a:t>
            </a:r>
          </a:p>
          <a:p>
            <a:pPr>
              <a:buFont typeface="Wingdings" pitchFamily="2" charset="2"/>
              <a:buNone/>
            </a:pPr>
            <a:endParaRPr lang="cs-CZ" sz="2000" dirty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FFFF00"/>
                </a:solidFill>
                <a:latin typeface="Book Antiqua" pitchFamily="18" charset="0"/>
              </a:rPr>
              <a:t>počátkem 50. let vyostřil třídní boj na vesnici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nejdrastičtějším projevem se 2. července 1951 stal dodnes neobjasněný atentát na čtyři funkcionáře národního výboru v obci </a:t>
            </a:r>
            <a:r>
              <a:rPr lang="cs-CZ" sz="2400" dirty="0">
                <a:solidFill>
                  <a:srgbClr val="FFFF00"/>
                </a:solidFill>
                <a:latin typeface="Book Antiqua" pitchFamily="18" charset="0"/>
              </a:rPr>
              <a:t>Babice 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na </a:t>
            </a:r>
            <a:r>
              <a:rPr lang="cs-CZ" sz="2000" dirty="0" err="1">
                <a:solidFill>
                  <a:schemeClr val="bg1"/>
                </a:solidFill>
                <a:latin typeface="Book Antiqua" pitchFamily="18" charset="0"/>
              </a:rPr>
              <a:t>Moravskobudějovicku</a:t>
            </a:r>
            <a:r>
              <a:rPr lang="cs-CZ" sz="2000" dirty="0">
                <a:solidFill>
                  <a:schemeClr val="bg1"/>
                </a:solidFill>
                <a:latin typeface="Book Antiqua" pitchFamily="18" charset="0"/>
              </a:rPr>
              <a:t> – následovaly politické procesy se sedláky z okolí…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53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79388" y="908050"/>
            <a:ext cx="885666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eaLnBrk="1" hangingPunct="1"/>
            <a:r>
              <a:rPr lang="cs-CZ" altLang="cs-CZ" sz="5400" b="1" dirty="0">
                <a:solidFill>
                  <a:srgbClr val="FFFF00"/>
                </a:solidFill>
              </a:rPr>
              <a:t>Politické procesy                        s významnými </a:t>
            </a:r>
          </a:p>
          <a:p>
            <a:pPr algn="ctr" eaLnBrk="1" hangingPunct="1"/>
            <a:r>
              <a:rPr lang="cs-CZ" altLang="cs-CZ" sz="5400" b="1" dirty="0">
                <a:solidFill>
                  <a:srgbClr val="FFFF00"/>
                </a:solidFill>
              </a:rPr>
              <a:t>funkcionáři </a:t>
            </a:r>
            <a:r>
              <a:rPr lang="cs-CZ" altLang="cs-CZ" sz="5400" b="1" dirty="0" smtClean="0">
                <a:solidFill>
                  <a:srgbClr val="FFFF00"/>
                </a:solidFill>
              </a:rPr>
              <a:t>KSČ </a:t>
            </a:r>
            <a:endParaRPr lang="cs-CZ" altLang="cs-CZ" sz="5400" b="1" dirty="0">
              <a:solidFill>
                <a:srgbClr val="FFFF00"/>
              </a:solidFill>
            </a:endParaRP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"/>
          <a:stretch>
            <a:fillRect/>
          </a:stretch>
        </p:blipFill>
        <p:spPr bwMode="auto">
          <a:xfrm>
            <a:off x="179388" y="44450"/>
            <a:ext cx="135096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"/>
          <a:stretch>
            <a:fillRect/>
          </a:stretch>
        </p:blipFill>
        <p:spPr bwMode="auto">
          <a:xfrm>
            <a:off x="179388" y="2060575"/>
            <a:ext cx="13430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r="36371"/>
          <a:stretch>
            <a:fillRect/>
          </a:stretch>
        </p:blipFill>
        <p:spPr bwMode="auto">
          <a:xfrm>
            <a:off x="179388" y="4149725"/>
            <a:ext cx="13874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2" r="26997"/>
          <a:stretch>
            <a:fillRect/>
          </a:stretch>
        </p:blipFill>
        <p:spPr bwMode="auto">
          <a:xfrm>
            <a:off x="7524750" y="549275"/>
            <a:ext cx="16033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3429000"/>
            <a:ext cx="15954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5583238"/>
            <a:ext cx="1511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792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247900"/>
            <a:ext cx="2400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"/>
          <a:stretch>
            <a:fillRect/>
          </a:stretch>
        </p:blipFill>
        <p:spPr bwMode="auto">
          <a:xfrm rot="953065">
            <a:off x="468313" y="549275"/>
            <a:ext cx="33909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716">
            <a:off x="5076825" y="476250"/>
            <a:ext cx="33861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042988" y="620713"/>
            <a:ext cx="7537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4000" b="1" u="sng">
                <a:solidFill>
                  <a:srgbClr val="FFFF00"/>
                </a:solidFill>
              </a:rPr>
              <a:t>Sovětsko - jugoslávská roztržka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79388" y="5373688"/>
            <a:ext cx="4903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>
                <a:solidFill>
                  <a:schemeClr val="bg1"/>
                </a:solidFill>
                <a:latin typeface="Arial" charset="0"/>
              </a:rPr>
              <a:t>„</a:t>
            </a:r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ostudný, čistě turecký, teroristický režim“</a:t>
            </a:r>
            <a:r>
              <a:rPr lang="cs-CZ" altLang="zh-CN" sz="200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 rot="411920">
            <a:off x="3635375" y="5949950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„vrazi a špioni“ 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 rot="356938">
            <a:off x="5364163" y="5013325"/>
            <a:ext cx="45354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"...Myslíme že politická kariéra Trockého je dostatečným varováním..." 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 rot="183520">
            <a:off x="2411413" y="6308725"/>
            <a:ext cx="172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revizionismus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 rot="447977">
            <a:off x="768350" y="6056313"/>
            <a:ext cx="139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trockismus</a:t>
            </a:r>
            <a:endParaRPr lang="cs-CZ" altLang="cs-CZ" sz="2000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 rot="-200784">
            <a:off x="7164388" y="6165850"/>
            <a:ext cx="173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menševismus</a:t>
            </a:r>
            <a:endParaRPr lang="cs-CZ" altLang="cs-CZ" sz="2000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 rot="1127993">
            <a:off x="5651500" y="6237288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zrada</a:t>
            </a:r>
            <a:endParaRPr lang="cs-CZ" altLang="cs-CZ" sz="2000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 rot="2559493">
            <a:off x="198438" y="4470400"/>
            <a:ext cx="1268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zh-CN" sz="2000" i="1">
                <a:solidFill>
                  <a:schemeClr val="bg1"/>
                </a:solidFill>
                <a:latin typeface="Arial" charset="0"/>
              </a:rPr>
              <a:t>sektářství</a:t>
            </a:r>
            <a:endParaRPr lang="cs-CZ" altLang="cs-CZ" sz="2000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0" y="0"/>
            <a:ext cx="2432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Evropský kontext</a:t>
            </a:r>
          </a:p>
        </p:txBody>
      </p:sp>
    </p:spTree>
    <p:extLst>
      <p:ext uri="{BB962C8B-B14F-4D97-AF65-F5344CB8AC3E}">
        <p14:creationId xmlns:p14="http://schemas.microsoft.com/office/powerpoint/2010/main" val="1244370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"/>
          <a:stretch>
            <a:fillRect/>
          </a:stretch>
        </p:blipFill>
        <p:spPr bwMode="auto">
          <a:xfrm>
            <a:off x="395288" y="1484313"/>
            <a:ext cx="1984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84438" y="1484313"/>
            <a:ext cx="368776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László Rajk</a:t>
            </a:r>
            <a:r>
              <a:rPr lang="cs-CZ" altLang="cs-CZ">
                <a:solidFill>
                  <a:schemeClr val="bg1"/>
                </a:solidFill>
              </a:rPr>
              <a:t>, maďarský ministr vnitra a zahraničních věcí, obviněn jako titoista, zrádce a špión, popraven 15. října 1949 Budapešť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284663" y="3500438"/>
            <a:ext cx="467995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Trajčo Kostov</a:t>
            </a:r>
            <a:r>
              <a:rPr lang="cs-CZ" altLang="cs-CZ">
                <a:solidFill>
                  <a:schemeClr val="bg1"/>
                </a:solidFill>
              </a:rPr>
              <a:t>, místopředseda bulharské vlády, generální tajemník Bulharské komunistické strany, obviněn z protisovětské propagandy ve straně, z rozšiřování protistranických metod a z nedůvěry v bulharskou komunistickou stranu, popraven  16. prosince 1949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"/>
          <a:stretch>
            <a:fillRect/>
          </a:stretch>
        </p:blipFill>
        <p:spPr bwMode="auto">
          <a:xfrm>
            <a:off x="2484438" y="3644900"/>
            <a:ext cx="1727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50825" y="549275"/>
            <a:ext cx="87137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4000" b="1" u="sng">
                <a:solidFill>
                  <a:srgbClr val="FFFF00"/>
                </a:solidFill>
              </a:rPr>
              <a:t>boj proti "titoismu"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2432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Evropský kontext</a:t>
            </a:r>
          </a:p>
        </p:txBody>
      </p:sp>
    </p:spTree>
    <p:extLst>
      <p:ext uri="{BB962C8B-B14F-4D97-AF65-F5344CB8AC3E}">
        <p14:creationId xmlns:p14="http://schemas.microsoft.com/office/powerpoint/2010/main" val="3838754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052513"/>
            <a:ext cx="25050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23850" y="1844675"/>
            <a:ext cx="647382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tlak sovětského vedení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a </a:t>
            </a:r>
            <a:r>
              <a:rPr lang="cs-CZ" altLang="cs-CZ" b="1" u="sng">
                <a:solidFill>
                  <a:schemeClr val="bg1"/>
                </a:solidFill>
              </a:rPr>
              <a:t>sovětských bezpečnostních poradců</a:t>
            </a:r>
            <a:r>
              <a:rPr lang="cs-CZ" altLang="cs-CZ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zájem na „</a:t>
            </a:r>
            <a:r>
              <a:rPr lang="cs-CZ" altLang="cs-CZ" i="1">
                <a:solidFill>
                  <a:schemeClr val="bg1"/>
                </a:solidFill>
              </a:rPr>
              <a:t>odhalení československého Rajka</a:t>
            </a:r>
            <a:r>
              <a:rPr lang="cs-CZ" altLang="cs-CZ">
                <a:solidFill>
                  <a:schemeClr val="bg1"/>
                </a:solidFill>
              </a:rPr>
              <a:t>“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Gottwald z počátku  odmítá, po nátlaku z Moskvy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realizace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250825" y="404813"/>
            <a:ext cx="75612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lvl="3" eaLnBrk="1" hangingPunct="1"/>
            <a:r>
              <a:rPr lang="cs-CZ" altLang="cs-CZ" sz="3000" b="1" u="sng">
                <a:solidFill>
                  <a:srgbClr val="FFFF00"/>
                </a:solidFill>
              </a:rPr>
              <a:t>Hledání československého Rajka</a:t>
            </a:r>
          </a:p>
          <a:p>
            <a:pPr lvl="4" eaLnBrk="1" hangingPunct="1"/>
            <a:r>
              <a:rPr lang="cs-CZ" altLang="cs-CZ" sz="3000" b="1">
                <a:solidFill>
                  <a:srgbClr val="FFFF00"/>
                </a:solidFill>
              </a:rPr>
              <a:t>čistky v řadách KSČ</a:t>
            </a:r>
          </a:p>
        </p:txBody>
      </p:sp>
      <p:sp>
        <p:nvSpPr>
          <p:cNvPr id="6149" name="Rectangle 10"/>
          <p:cNvSpPr>
            <a:spLocks noChangeArrowheads="1"/>
          </p:cNvSpPr>
          <p:nvPr/>
        </p:nvSpPr>
        <p:spPr bwMode="auto">
          <a:xfrm>
            <a:off x="323850" y="4508500"/>
            <a:ext cx="8353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sovětští poradci pomáhají s přípravou velkého procesu (divadla)</a:t>
            </a:r>
            <a:br>
              <a:rPr lang="cs-CZ" altLang="cs-CZ">
                <a:solidFill>
                  <a:schemeClr val="bg1"/>
                </a:solidFill>
              </a:rPr>
            </a:br>
            <a:r>
              <a:rPr lang="cs-CZ" altLang="cs-CZ">
                <a:solidFill>
                  <a:schemeClr val="bg1"/>
                </a:solidFill>
              </a:rPr>
              <a:t>s vybranými komunistickými funkcionáři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3000">
                <a:solidFill>
                  <a:srgbClr val="FFFF00"/>
                </a:solidFill>
              </a:rPr>
              <a:t>hromadné zatýkání předních funkcionářů KSČ</a:t>
            </a:r>
          </a:p>
        </p:txBody>
      </p:sp>
      <p:sp>
        <p:nvSpPr>
          <p:cNvPr id="6150" name="Line 11"/>
          <p:cNvSpPr>
            <a:spLocks noChangeShapeType="1"/>
          </p:cNvSpPr>
          <p:nvPr/>
        </p:nvSpPr>
        <p:spPr bwMode="auto">
          <a:xfrm>
            <a:off x="3492500" y="3500438"/>
            <a:ext cx="0" cy="7921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076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47813" y="1125538"/>
            <a:ext cx="57245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říjen 1950/leden 1951</a:t>
            </a:r>
            <a:r>
              <a:rPr lang="cs-CZ" altLang="cs-CZ">
                <a:solidFill>
                  <a:schemeClr val="bg1"/>
                </a:solidFill>
              </a:rPr>
              <a:t> celkem 50 funkcionářů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1476375" y="1844675"/>
            <a:ext cx="80645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osoba nejvýznamnější 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generální tajemník strany Rudolf Slánský !!</a:t>
            </a:r>
          </a:p>
          <a:p>
            <a:pPr eaLnBrk="1" hangingPunct="1"/>
            <a:endParaRPr lang="cs-CZ" altLang="cs-CZ" b="1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Vlado Clementis</a:t>
            </a:r>
            <a:r>
              <a:rPr lang="cs-CZ" altLang="cs-CZ">
                <a:solidFill>
                  <a:schemeClr val="bg1"/>
                </a:solidFill>
              </a:rPr>
              <a:t> (bývalý ministr zahraničí)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Artur London</a:t>
            </a:r>
            <a:r>
              <a:rPr lang="cs-CZ" altLang="cs-CZ">
                <a:solidFill>
                  <a:schemeClr val="bg1"/>
                </a:solidFill>
              </a:rPr>
              <a:t> (náměstek ministra zahraničních věcí)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generál </a:t>
            </a:r>
            <a:r>
              <a:rPr lang="cs-CZ" altLang="cs-CZ" b="1">
                <a:solidFill>
                  <a:srgbClr val="FFFF00"/>
                </a:solidFill>
              </a:rPr>
              <a:t>Bedřich Reicin</a:t>
            </a:r>
            <a:r>
              <a:rPr lang="cs-CZ" altLang="cs-CZ">
                <a:solidFill>
                  <a:schemeClr val="bg1"/>
                </a:solidFill>
              </a:rPr>
              <a:t> (náměstek ministra národní obrany)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Gustáv Husák</a:t>
            </a:r>
            <a:r>
              <a:rPr lang="cs-CZ" altLang="cs-CZ">
                <a:solidFill>
                  <a:schemeClr val="bg1"/>
                </a:solidFill>
              </a:rPr>
              <a:t> (předseda sboru slovenských pověřenců)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Vilém Nový</a:t>
            </a:r>
            <a:r>
              <a:rPr lang="cs-CZ" altLang="cs-CZ">
                <a:solidFill>
                  <a:schemeClr val="bg1"/>
                </a:solidFill>
              </a:rPr>
              <a:t> (Šefredaktor Rudého práva)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Osvald Závodský </a:t>
            </a:r>
            <a:r>
              <a:rPr lang="cs-CZ" altLang="cs-CZ">
                <a:solidFill>
                  <a:schemeClr val="bg1"/>
                </a:solidFill>
              </a:rPr>
              <a:t>(velitel StB)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Marie Švermová </a:t>
            </a:r>
            <a:r>
              <a:rPr lang="cs-CZ" altLang="cs-CZ">
                <a:solidFill>
                  <a:schemeClr val="bg1"/>
                </a:solidFill>
              </a:rPr>
              <a:t>(zást. gen. tajemníka KSČ)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a další...</a:t>
            </a:r>
          </a:p>
          <a:p>
            <a:pPr eaLnBrk="1" hangingPunct="1"/>
            <a:endParaRPr lang="cs-CZ" altLang="cs-CZ" b="1">
              <a:solidFill>
                <a:schemeClr val="bg1"/>
              </a:solidFill>
            </a:endParaRP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+ </a:t>
            </a:r>
            <a:r>
              <a:rPr lang="el-GR" altLang="cs-CZ">
                <a:solidFill>
                  <a:schemeClr val="bg1"/>
                </a:solidFill>
              </a:rPr>
              <a:t>podezdření se přesouvá na všechny vyšetřované, spolupracovníky a rodinné příslušníky</a:t>
            </a:r>
          </a:p>
        </p:txBody>
      </p: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1"/>
          <a:stretch>
            <a:fillRect/>
          </a:stretch>
        </p:blipFill>
        <p:spPr bwMode="auto">
          <a:xfrm>
            <a:off x="7938" y="1196975"/>
            <a:ext cx="13239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5"/>
          <a:stretch>
            <a:fillRect/>
          </a:stretch>
        </p:blipFill>
        <p:spPr bwMode="auto">
          <a:xfrm>
            <a:off x="26988" y="4076700"/>
            <a:ext cx="13049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5"/>
          <a:stretch>
            <a:fillRect/>
          </a:stretch>
        </p:blipFill>
        <p:spPr bwMode="auto">
          <a:xfrm>
            <a:off x="42863" y="5429250"/>
            <a:ext cx="1289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133191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91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15"/>
          <p:cNvSpPr>
            <a:spLocks noChangeArrowheads="1"/>
          </p:cNvSpPr>
          <p:nvPr/>
        </p:nvSpPr>
        <p:spPr bwMode="auto">
          <a:xfrm>
            <a:off x="1476375" y="115888"/>
            <a:ext cx="340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4000" u="sng">
                <a:solidFill>
                  <a:srgbClr val="FFFF00"/>
                </a:solidFill>
              </a:rPr>
              <a:t>Zatčené osoby</a:t>
            </a:r>
          </a:p>
        </p:txBody>
      </p:sp>
    </p:spTree>
    <p:extLst>
      <p:ext uri="{BB962C8B-B14F-4D97-AF65-F5344CB8AC3E}">
        <p14:creationId xmlns:p14="http://schemas.microsoft.com/office/powerpoint/2010/main" val="1037530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323850" y="981075"/>
            <a:ext cx="838835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 dirty="0">
                <a:solidFill>
                  <a:srgbClr val="FFFF00"/>
                </a:solidFill>
              </a:rPr>
              <a:t> Zatčení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osoby dosud </a:t>
            </a:r>
            <a:r>
              <a:rPr lang="cs-CZ" altLang="cs-CZ" dirty="0">
                <a:solidFill>
                  <a:srgbClr val="FFFF00"/>
                </a:solidFill>
              </a:rPr>
              <a:t>těsně spjaté s režimem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osoby, které se </a:t>
            </a:r>
            <a:r>
              <a:rPr lang="cs-CZ" altLang="cs-CZ" dirty="0">
                <a:solidFill>
                  <a:srgbClr val="FFFF00"/>
                </a:solidFill>
              </a:rPr>
              <a:t>podílely </a:t>
            </a:r>
            <a:r>
              <a:rPr lang="cs-CZ" altLang="cs-CZ" dirty="0">
                <a:solidFill>
                  <a:schemeClr val="bg1"/>
                </a:solidFill>
              </a:rPr>
              <a:t>na jeho nastolení, upevňování a výstavbě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osoby, které se dosud </a:t>
            </a:r>
            <a:r>
              <a:rPr lang="cs-CZ" altLang="cs-CZ" dirty="0">
                <a:solidFill>
                  <a:srgbClr val="FFFF00"/>
                </a:solidFill>
              </a:rPr>
              <a:t>těšily důvěře široké stranické veřejnosti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br>
              <a:rPr lang="cs-CZ" altLang="cs-CZ" dirty="0">
                <a:solidFill>
                  <a:schemeClr val="bg1"/>
                </a:solidFill>
              </a:rPr>
            </a:br>
            <a:r>
              <a:rPr lang="cs-CZ" altLang="cs-CZ" dirty="0">
                <a:solidFill>
                  <a:srgbClr val="FFFF00"/>
                </a:solidFill>
              </a:rPr>
              <a:t>vzory,</a:t>
            </a:r>
            <a:r>
              <a:rPr lang="cs-CZ" altLang="cs-CZ" dirty="0">
                <a:solidFill>
                  <a:schemeClr val="bg1"/>
                </a:solidFill>
              </a:rPr>
              <a:t> hodné následování</a:t>
            </a:r>
          </a:p>
          <a:p>
            <a:pPr eaLnBrk="1" hangingPunct="1"/>
            <a:endParaRPr lang="cs-CZ" altLang="cs-CZ" dirty="0">
              <a:solidFill>
                <a:schemeClr val="bg1"/>
              </a:solidFill>
            </a:endParaRPr>
          </a:p>
          <a:p>
            <a:pPr eaLnBrk="1" hangingPunct="1"/>
            <a:endParaRPr lang="cs-CZ" altLang="cs-CZ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3000" b="1" dirty="0">
                <a:solidFill>
                  <a:srgbClr val="FFFF00"/>
                </a:solidFill>
              </a:rPr>
              <a:t>			Důsledky: 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			nejistota a zmatek v řadách KSČ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			oslabení komunistické stranické mašinérie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			strach , vzájemné podezírání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			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			</a:t>
            </a:r>
            <a:r>
              <a:rPr lang="cs-CZ" altLang="cs-CZ" b="1" dirty="0" err="1">
                <a:solidFill>
                  <a:srgbClr val="FFFF00"/>
                </a:solidFill>
              </a:rPr>
              <a:t>StB</a:t>
            </a:r>
            <a:r>
              <a:rPr lang="cs-CZ" altLang="cs-CZ" b="1" dirty="0">
                <a:solidFill>
                  <a:schemeClr val="bg1"/>
                </a:solidFill>
              </a:rPr>
              <a:t> </a:t>
            </a:r>
            <a:r>
              <a:rPr lang="cs-CZ" altLang="cs-CZ" dirty="0">
                <a:solidFill>
                  <a:schemeClr val="bg1"/>
                </a:solidFill>
              </a:rPr>
              <a:t>jako agentura sovětských tajných 			</a:t>
            </a:r>
            <a:r>
              <a:rPr lang="cs-CZ" altLang="cs-CZ" dirty="0" smtClean="0">
                <a:solidFill>
                  <a:schemeClr val="bg1"/>
                </a:solidFill>
              </a:rPr>
              <a:t>služeb </a:t>
            </a:r>
            <a:r>
              <a:rPr lang="cs-CZ" altLang="cs-CZ" dirty="0">
                <a:solidFill>
                  <a:schemeClr val="bg1"/>
                </a:solidFill>
              </a:rPr>
              <a:t>získává </a:t>
            </a:r>
            <a:r>
              <a:rPr lang="cs-CZ" altLang="cs-CZ" u="sng" dirty="0">
                <a:solidFill>
                  <a:schemeClr val="bg1"/>
                </a:solidFill>
              </a:rPr>
              <a:t>výsadní mocenské postavení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/>
          <a:stretch>
            <a:fillRect/>
          </a:stretch>
        </p:blipFill>
        <p:spPr bwMode="auto">
          <a:xfrm>
            <a:off x="395288" y="3284538"/>
            <a:ext cx="23256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183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195513" y="333375"/>
            <a:ext cx="5316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4000" b="1" u="sng">
                <a:solidFill>
                  <a:srgbClr val="FFFF00"/>
                </a:solidFill>
              </a:rPr>
              <a:t>PROCES se Slánským</a:t>
            </a: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2339975" y="1052513"/>
            <a:ext cx="6546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nejkrvavější proces v celém sovětském bloku na přelomu 40. a 50. let </a:t>
            </a:r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250825" y="2852738"/>
            <a:ext cx="8893175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Příprava:</a:t>
            </a:r>
            <a:r>
              <a:rPr lang="cs-CZ" altLang="cs-CZ">
                <a:solidFill>
                  <a:schemeClr val="bg1"/>
                </a:solidFill>
              </a:rPr>
              <a:t> 1 rok, přísné utajení pod dohledem Sovětů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Režie a scénář:</a:t>
            </a:r>
            <a:r>
              <a:rPr lang="cs-CZ" altLang="cs-CZ">
                <a:solidFill>
                  <a:schemeClr val="bg1"/>
                </a:solidFill>
              </a:rPr>
              <a:t> </a:t>
            </a:r>
            <a:r>
              <a:rPr lang="cs-CZ" altLang="cs-CZ">
                <a:solidFill>
                  <a:srgbClr val="FFFF00"/>
                </a:solidFill>
              </a:rPr>
              <a:t>KSČ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	výběr obětí, prokurátorů, soudců, svědků, advokátů atd.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	Strana předem stanovuje tresty!!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Představení:</a:t>
            </a:r>
            <a:r>
              <a:rPr lang="cs-CZ" altLang="cs-CZ">
                <a:solidFill>
                  <a:schemeClr val="bg1"/>
                </a:solidFill>
              </a:rPr>
              <a:t> 20. až 27. listopadu 1952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Hlavní role:</a:t>
            </a:r>
            <a:r>
              <a:rPr lang="cs-CZ" altLang="cs-CZ">
                <a:solidFill>
                  <a:schemeClr val="bg1"/>
                </a:solidFill>
              </a:rPr>
              <a:t> osvědčený prokurátor </a:t>
            </a:r>
            <a:r>
              <a:rPr lang="cs-CZ" altLang="cs-CZ" b="1">
                <a:solidFill>
                  <a:srgbClr val="FFFF00"/>
                </a:solidFill>
              </a:rPr>
              <a:t>Josef Urválek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Herci: </a:t>
            </a:r>
            <a:r>
              <a:rPr lang="cs-CZ" altLang="cs-CZ" b="1">
                <a:solidFill>
                  <a:schemeClr val="bg1"/>
                </a:solidFill>
              </a:rPr>
              <a:t>14  vysokých stranických a státních funkcionářů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Propagace:</a:t>
            </a:r>
            <a:r>
              <a:rPr lang="cs-CZ" altLang="cs-CZ">
                <a:solidFill>
                  <a:schemeClr val="bg1"/>
                </a:solidFill>
              </a:rPr>
              <a:t> propagandistická kampaň,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organizování schůzí, veřejných shromáždění,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celkem 2 355 resolucí žádajících smrt</a:t>
            </a:r>
          </a:p>
        </p:txBody>
      </p:sp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8653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44675"/>
            <a:ext cx="4333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237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03"/>
          <a:stretch>
            <a:fillRect/>
          </a:stretch>
        </p:blipFill>
        <p:spPr bwMode="auto">
          <a:xfrm>
            <a:off x="250825" y="765175"/>
            <a:ext cx="4176713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611188" y="5805488"/>
            <a:ext cx="33448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prokurátor </a:t>
            </a:r>
            <a:r>
              <a:rPr lang="cs-CZ" altLang="cs-CZ" b="1">
                <a:solidFill>
                  <a:srgbClr val="FFFF00"/>
                </a:solidFill>
              </a:rPr>
              <a:t>Josef Urválek</a:t>
            </a: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r="13478"/>
          <a:stretch>
            <a:fillRect/>
          </a:stretch>
        </p:blipFill>
        <p:spPr bwMode="auto">
          <a:xfrm>
            <a:off x="4572000" y="836613"/>
            <a:ext cx="44434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5292725" y="5805488"/>
            <a:ext cx="32670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R. Slánský</a:t>
            </a:r>
            <a:r>
              <a:rPr lang="cs-CZ" altLang="cs-CZ">
                <a:solidFill>
                  <a:schemeClr val="bg1"/>
                </a:solidFill>
              </a:rPr>
              <a:t> před soudem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001988" y="6340678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hlinkClick r:id="rId4"/>
              </a:rPr>
              <a:t>Výpověď Rudolfa Slánského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93418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66103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96975"/>
            <a:ext cx="4789487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48518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349500"/>
            <a:ext cx="728345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708275"/>
            <a:ext cx="891063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357563"/>
            <a:ext cx="5800725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6896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508500"/>
            <a:ext cx="3419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508500"/>
            <a:ext cx="27908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084763"/>
            <a:ext cx="3448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876925"/>
            <a:ext cx="59721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Rectangle 15"/>
          <p:cNvSpPr>
            <a:spLocks noChangeArrowheads="1"/>
          </p:cNvSpPr>
          <p:nvPr/>
        </p:nvSpPr>
        <p:spPr bwMode="auto">
          <a:xfrm>
            <a:off x="0" y="115888"/>
            <a:ext cx="33639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Titulky z Rudého práva: </a:t>
            </a:r>
          </a:p>
        </p:txBody>
      </p:sp>
    </p:spTree>
    <p:extLst>
      <p:ext uri="{BB962C8B-B14F-4D97-AF65-F5344CB8AC3E}">
        <p14:creationId xmlns:p14="http://schemas.microsoft.com/office/powerpoint/2010/main" val="2576899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068638"/>
            <a:ext cx="31734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3515" y="2127623"/>
            <a:ext cx="2244725" cy="1550988"/>
          </a:xfrm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58750" y="-22225"/>
            <a:ext cx="3884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všesokolský slet</a:t>
            </a: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0" y="404664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za velké mezinárodní účasti </a:t>
            </a:r>
            <a:r>
              <a:rPr lang="cs-CZ" altLang="cs-CZ" dirty="0" smtClean="0">
                <a:solidFill>
                  <a:schemeClr val="bg1"/>
                </a:solidFill>
                <a:latin typeface="Arial Black" pitchFamily="34" charset="0"/>
              </a:rPr>
              <a:t>se v červnu 1948 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v Praze konal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XI. všesokolský slet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především závěrečný průvod Sokolů, který trval 6 hodin, vyzněl jako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protivládní demonstrace</a:t>
            </a:r>
          </a:p>
          <a:p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- ještě během sletu </a:t>
            </a:r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zadržela bezpečnost 237 osob</a:t>
            </a:r>
            <a:r>
              <a:rPr lang="cs-CZ" altLang="cs-CZ" dirty="0">
                <a:solidFill>
                  <a:schemeClr val="bg1"/>
                </a:solidFill>
                <a:latin typeface="Arial Black" pitchFamily="34" charset="0"/>
              </a:rPr>
              <a:t> a okamžitě po sletu bylo iniciováno zasílání rezolucí za očistu Sokola </a:t>
            </a:r>
          </a:p>
        </p:txBody>
      </p: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7308850" y="6034088"/>
            <a:ext cx="20510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endParaRPr lang="cs-CZ" altLang="cs-CZ"/>
          </a:p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Reakce Závodní rady Vysočanské mlékárny na všesokolský slet.</a:t>
            </a:r>
          </a:p>
        </p:txBody>
      </p:sp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952"/>
            <a:ext cx="23749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3"/>
            <a:ext cx="34925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989138"/>
            <a:ext cx="2303462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4241">
            <a:off x="4643438" y="3860800"/>
            <a:ext cx="43497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3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064500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840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4392613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30956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133600"/>
            <a:ext cx="31432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05263"/>
            <a:ext cx="62960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2987675" y="3429000"/>
            <a:ext cx="17716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rgbClr val="FFFF00"/>
                </a:solidFill>
              </a:rPr>
              <a:t>Rezoluce</a:t>
            </a:r>
          </a:p>
        </p:txBody>
      </p:sp>
    </p:spTree>
    <p:extLst>
      <p:ext uri="{BB962C8B-B14F-4D97-AF65-F5344CB8AC3E}">
        <p14:creationId xmlns:p14="http://schemas.microsoft.com/office/powerpoint/2010/main" val="1335720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573463"/>
            <a:ext cx="6115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6305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80629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16113"/>
            <a:ext cx="5086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349500"/>
            <a:ext cx="52006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852738"/>
            <a:ext cx="61531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8509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661025"/>
            <a:ext cx="87820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2729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5104">
            <a:off x="6443663" y="908050"/>
            <a:ext cx="2314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052513"/>
            <a:ext cx="3960812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3381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55">
            <a:off x="539750" y="3500438"/>
            <a:ext cx="833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365625"/>
            <a:ext cx="77184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13"/>
          <p:cNvSpPr>
            <a:spLocks noChangeArrowheads="1"/>
          </p:cNvSpPr>
          <p:nvPr/>
        </p:nvSpPr>
        <p:spPr bwMode="auto">
          <a:xfrm>
            <a:off x="539750" y="5734050"/>
            <a:ext cx="82280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rgbClr val="FFFF00"/>
                </a:solidFill>
              </a:rPr>
              <a:t>11 osob odsouzeno k trestu smrti a popraveno </a:t>
            </a:r>
          </a:p>
        </p:txBody>
      </p:sp>
    </p:spTree>
    <p:extLst>
      <p:ext uri="{BB962C8B-B14F-4D97-AF65-F5344CB8AC3E}">
        <p14:creationId xmlns:p14="http://schemas.microsoft.com/office/powerpoint/2010/main" val="34586525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395288" y="1125538"/>
            <a:ext cx="8208962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>
                <a:solidFill>
                  <a:srgbClr val="FFFF00"/>
                </a:solidFill>
              </a:rPr>
              <a:t>Reakce veřejnosti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zmatek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krize důvěry ve vládnoucí stranu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nespokojenost s diktátorskými a nedemoratickými metodami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nespokojenost se sociální a hospodářskou politikou 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3000">
                <a:solidFill>
                  <a:srgbClr val="FFFF00"/>
                </a:solidFill>
              </a:rPr>
              <a:t>Reakce řadových členů KSČ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kritika nedemokratických metod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pochybnosti o systému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otřes důvěry k vedení strany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860800"/>
            <a:ext cx="18653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6250"/>
            <a:ext cx="2592388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501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724626217"/>
              </p:ext>
            </p:extLst>
          </p:nvPr>
        </p:nvGraphicFramePr>
        <p:xfrm>
          <a:off x="2339751" y="548681"/>
          <a:ext cx="2453077" cy="3142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Rastrový obrázek" r:id="rId3" imgW="5009524" imgH="6419048" progId="Paint.Picture">
                  <p:embed/>
                </p:oleObj>
              </mc:Choice>
              <mc:Fallback>
                <p:oleObj name="Rastrový obrázek" r:id="rId3" imgW="5009524" imgH="64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1" y="548681"/>
                        <a:ext cx="2453077" cy="3142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620713"/>
          <a:ext cx="2219325" cy="309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Rastrový obrázek" r:id="rId5" imgW="4638095" imgH="6516010" progId="Paint.Picture">
                  <p:embed/>
                </p:oleObj>
              </mc:Choice>
              <mc:Fallback>
                <p:oleObj name="Rastrový obrázek" r:id="rId5" imgW="4638095" imgH="65160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713"/>
                        <a:ext cx="2219325" cy="309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4968875" y="3141663"/>
            <a:ext cx="4175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rgbClr val="FFFF00"/>
                </a:solidFill>
              </a:rPr>
              <a:t>Lidé, kteří neexistovali</a:t>
            </a:r>
          </a:p>
        </p:txBody>
      </p:sp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250825" y="3789363"/>
          <a:ext cx="4038600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Rastrový obrázek" r:id="rId7" imgW="6171429" imgH="4342857" progId="Paint.Picture">
                  <p:embed/>
                </p:oleObj>
              </mc:Choice>
              <mc:Fallback>
                <p:oleObj name="Rastrový obrázek" r:id="rId7" imgW="6171429" imgH="43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789363"/>
                        <a:ext cx="4038600" cy="284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6"/>
          <p:cNvGraphicFramePr>
            <a:graphicFrameLocks noChangeAspect="1"/>
          </p:cNvGraphicFramePr>
          <p:nvPr/>
        </p:nvGraphicFramePr>
        <p:xfrm>
          <a:off x="4441825" y="3759200"/>
          <a:ext cx="4038600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Rastrový obrázek" r:id="rId9" imgW="6058746" imgH="4352381" progId="Paint.Picture">
                  <p:embed/>
                </p:oleObj>
              </mc:Choice>
              <mc:Fallback>
                <p:oleObj name="Rastrový obrázek" r:id="rId9" imgW="6058746" imgH="43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1825" y="3759200"/>
                        <a:ext cx="4038600" cy="29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39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4608513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4841875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254625" y="1773238"/>
            <a:ext cx="38893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chemeClr val="bg1"/>
                </a:solidFill>
                <a:cs typeface="Arial" charset="0"/>
              </a:rPr>
              <a:t>† </a:t>
            </a:r>
            <a:r>
              <a:rPr lang="cs-CZ" altLang="cs-CZ" sz="3000" b="1">
                <a:solidFill>
                  <a:schemeClr val="bg1"/>
                </a:solidFill>
              </a:rPr>
              <a:t>5. března</a:t>
            </a:r>
            <a:r>
              <a:rPr lang="cs-CZ" altLang="cs-CZ" sz="5000" b="1">
                <a:solidFill>
                  <a:schemeClr val="bg1"/>
                </a:solidFill>
              </a:rPr>
              <a:t> </a:t>
            </a:r>
            <a:r>
              <a:rPr lang="cs-CZ" altLang="cs-CZ" sz="5000" b="1">
                <a:solidFill>
                  <a:srgbClr val="FFFF00"/>
                </a:solidFill>
              </a:rPr>
              <a:t>1953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873">
            <a:off x="250825" y="5445125"/>
            <a:ext cx="858361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08275"/>
            <a:ext cx="3455988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5292725" y="1341438"/>
            <a:ext cx="2290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rgbClr val="FFFF00"/>
                </a:solidFill>
              </a:rPr>
              <a:t>smrt Stalina</a:t>
            </a:r>
          </a:p>
        </p:txBody>
      </p:sp>
    </p:spTree>
    <p:extLst>
      <p:ext uri="{BB962C8B-B14F-4D97-AF65-F5344CB8AC3E}">
        <p14:creationId xmlns:p14="http://schemas.microsoft.com/office/powerpoint/2010/main" val="42444625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7528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557338"/>
            <a:ext cx="36290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716338"/>
            <a:ext cx="360045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61025"/>
            <a:ext cx="71818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4140200" y="333375"/>
            <a:ext cx="4572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sv-SE" altLang="cs-CZ" sz="3000" b="1">
                <a:solidFill>
                  <a:srgbClr val="FFFF00"/>
                </a:solidFill>
              </a:rPr>
              <a:t>smrt Gottwalda</a:t>
            </a:r>
          </a:p>
          <a:p>
            <a:pPr eaLnBrk="1" hangingPunct="1"/>
            <a:r>
              <a:rPr lang="sv-SE" altLang="cs-CZ" sz="3000" b="1">
                <a:solidFill>
                  <a:schemeClr val="bg1"/>
                </a:solidFill>
              </a:rPr>
              <a:t>14. března</a:t>
            </a:r>
            <a:r>
              <a:rPr lang="sv-SE" altLang="cs-CZ" sz="3000" b="1"/>
              <a:t> </a:t>
            </a:r>
            <a:r>
              <a:rPr lang="sv-SE" altLang="cs-CZ" sz="5000" b="1">
                <a:solidFill>
                  <a:srgbClr val="FFFF00"/>
                </a:solidFill>
              </a:rPr>
              <a:t>1953</a:t>
            </a:r>
            <a:endParaRPr lang="cs-CZ" altLang="cs-CZ" sz="5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298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323850" y="260350"/>
            <a:ext cx="8424863" cy="648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3000" b="1">
                <a:solidFill>
                  <a:srgbClr val="FFFF00"/>
                </a:solidFill>
              </a:rPr>
              <a:t>Ústup od teroru</a:t>
            </a:r>
          </a:p>
          <a:p>
            <a:pPr eaLnBrk="1" hangingPunct="1"/>
            <a:r>
              <a:rPr lang="cs-CZ" altLang="cs-CZ" sz="3000" b="1" u="sng">
                <a:solidFill>
                  <a:srgbClr val="FFFF00"/>
                </a:solidFill>
              </a:rPr>
              <a:t>Vývoj po smrti Stalina a Gottwalda</a:t>
            </a:r>
          </a:p>
          <a:p>
            <a:pPr eaLnBrk="1" hangingPunct="1"/>
            <a:endParaRPr lang="cs-CZ" altLang="cs-CZ" sz="3000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 b="1" u="sng">
                <a:solidFill>
                  <a:srgbClr val="FFFF00"/>
                </a:solidFill>
              </a:rPr>
              <a:t>Moskva:</a:t>
            </a:r>
            <a:r>
              <a:rPr lang="cs-CZ" altLang="cs-CZ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pokus o překonání stalinistického politického dědictví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prověřování procesů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 u="sng">
                <a:solidFill>
                  <a:srgbClr val="FFFF00"/>
                </a:solidFill>
              </a:rPr>
              <a:t>Praha: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reaguje se značným zpožděním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ústup od fyzického násilí při vyšetřování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zákaz poprav již odsouzených osob 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roste počet stížností na nezákonnosti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prověřování případů neodsouzených osob ve vazbě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oproti zemím východního bloku v Československu procesy teprve doznívají (1954: M. Švermová, G. Husák)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42093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894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692275" y="692150"/>
            <a:ext cx="62182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leden 1955 ÚV KSČ</a:t>
            </a:r>
            <a:r>
              <a:rPr lang="cs-CZ" altLang="cs-CZ"/>
              <a:t> </a:t>
            </a:r>
            <a:r>
              <a:rPr lang="cs-CZ" altLang="cs-CZ">
                <a:solidFill>
                  <a:schemeClr val="bg1"/>
                </a:solidFill>
              </a:rPr>
              <a:t>ustavilo komisi pro prověření některých politických procesů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min. vnitra BARÁK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468313" y="2133600"/>
            <a:ext cx="8353425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endParaRPr lang="cs-CZ" altLang="cs-CZ" b="1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>
                <a:solidFill>
                  <a:srgbClr val="FFFF00"/>
                </a:solidFill>
              </a:rPr>
              <a:t>paradox:</a:t>
            </a:r>
            <a:r>
              <a:rPr lang="cs-CZ" altLang="cs-CZ">
                <a:solidFill>
                  <a:schemeClr val="bg1"/>
                </a:solidFill>
              </a:rPr>
              <a:t> lidé, kteří se podíleli na přípravě procesů prověřují vlastní nezákonnosti!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 u="sng">
                <a:solidFill>
                  <a:schemeClr val="bg1"/>
                </a:solidFill>
              </a:rPr>
              <a:t>1957 </a:t>
            </a:r>
            <a:r>
              <a:rPr lang="cs-CZ" altLang="cs-CZ" u="sng">
                <a:solidFill>
                  <a:schemeClr val="bg1"/>
                </a:solidFill>
              </a:rPr>
              <a:t>výsledek šetření: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16 000</a:t>
            </a:r>
            <a:r>
              <a:rPr lang="cs-CZ" altLang="cs-CZ">
                <a:solidFill>
                  <a:schemeClr val="bg1"/>
                </a:solidFill>
              </a:rPr>
              <a:t> žádostí o nápravu nespravedlivých rozsudků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6 978</a:t>
            </a:r>
            <a:r>
              <a:rPr lang="cs-CZ" altLang="cs-CZ">
                <a:solidFill>
                  <a:schemeClr val="bg1"/>
                </a:solidFill>
              </a:rPr>
              <a:t> prověřeno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50 </a:t>
            </a:r>
            <a:r>
              <a:rPr lang="cs-CZ" altLang="cs-CZ">
                <a:solidFill>
                  <a:schemeClr val="bg1"/>
                </a:solidFill>
              </a:rPr>
              <a:t>(!) rozsudků označeno za neoprávněné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jakákoli revize procesu se Slánským je kategoricky vylučována 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10191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604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79488"/>
            <a:ext cx="38862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33845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3462337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231775" y="49213"/>
            <a:ext cx="54498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pohřeb Edvarda Beneše</a:t>
            </a:r>
          </a:p>
        </p:txBody>
      </p:sp>
      <p:sp>
        <p:nvSpPr>
          <p:cNvPr id="18437" name="Rectangle 8"/>
          <p:cNvSpPr>
            <a:spLocks noChangeArrowheads="1"/>
          </p:cNvSpPr>
          <p:nvPr/>
        </p:nvSpPr>
        <p:spPr bwMode="auto">
          <a:xfrm>
            <a:off x="3924300" y="3429000"/>
            <a:ext cx="1439863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Z obavy před dalšími demonstracemi proti režimu byly povolány sbory lidových milicí z celého pražského kraje. Více než 4000 mužů, vyzbrojených puškami a ostrými náboji, vytvořilo nepropustnou hráz podél předem schválené cesty pohřebního průvodu.</a:t>
            </a:r>
          </a:p>
        </p:txBody>
      </p:sp>
    </p:spTree>
    <p:extLst>
      <p:ext uri="{BB962C8B-B14F-4D97-AF65-F5344CB8AC3E}">
        <p14:creationId xmlns:p14="http://schemas.microsoft.com/office/powerpoint/2010/main" val="312079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6192837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365625"/>
            <a:ext cx="502285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23850" y="188913"/>
            <a:ext cx="59531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2500" b="1">
                <a:solidFill>
                  <a:srgbClr val="FFFF00"/>
                </a:solidFill>
              </a:rPr>
              <a:t>XX. sjezd </a:t>
            </a:r>
          </a:p>
          <a:p>
            <a:pPr eaLnBrk="1" hangingPunct="1"/>
            <a:r>
              <a:rPr lang="cs-CZ" altLang="cs-CZ" sz="2500" b="1">
                <a:solidFill>
                  <a:srgbClr val="FFFF00"/>
                </a:solidFill>
              </a:rPr>
              <a:t>Komunistické strany Sovětského svazu</a:t>
            </a:r>
            <a:r>
              <a:rPr lang="cs-CZ" altLang="cs-CZ" sz="25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95288" y="4365625"/>
            <a:ext cx="170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sz="6000">
                <a:solidFill>
                  <a:srgbClr val="FFFF00"/>
                </a:solidFill>
              </a:rPr>
              <a:t>1956</a:t>
            </a:r>
          </a:p>
        </p:txBody>
      </p:sp>
    </p:spTree>
    <p:extLst>
      <p:ext uri="{BB962C8B-B14F-4D97-AF65-F5344CB8AC3E}">
        <p14:creationId xmlns:p14="http://schemas.microsoft.com/office/powerpoint/2010/main" val="8808018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539750" y="549275"/>
            <a:ext cx="80645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od 1954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pozvolné propuštění </a:t>
            </a:r>
            <a:r>
              <a:rPr lang="cs-CZ" altLang="cs-CZ" u="sng">
                <a:solidFill>
                  <a:schemeClr val="bg1"/>
                </a:solidFill>
              </a:rPr>
              <a:t>komunistů</a:t>
            </a:r>
            <a:r>
              <a:rPr lang="cs-CZ" altLang="cs-CZ">
                <a:solidFill>
                  <a:schemeClr val="bg1"/>
                </a:solidFill>
              </a:rPr>
              <a:t> z vězení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tajně bez publicity v médiích 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1956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první odškodnění (po projevu Chruščova na XX. sjezdu) </a:t>
            </a:r>
          </a:p>
          <a:p>
            <a:pPr eaLnBrk="1" hangingPunct="1"/>
            <a:r>
              <a:rPr lang="cs-CZ" altLang="cs-CZ" b="1">
                <a:solidFill>
                  <a:srgbClr val="FFFF00"/>
                </a:solidFill>
              </a:rPr>
              <a:t>pol. 60. let až 1968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plná rehabilitace 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</p:txBody>
      </p:sp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539750" y="3451225"/>
            <a:ext cx="8424863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cs-CZ" altLang="cs-CZ" i="1">
                <a:solidFill>
                  <a:srgbClr val="FFFF00"/>
                </a:solidFill>
              </a:rPr>
              <a:t>„V poměru k počtu obětí byl počet propuštěných neúměrně malý a jejich návrat do civilního života byl utajen. Na proces překonávání politické krize komunistického režimu v Československu proto tento vývoj neměl výrazný vliv. K žádné ozdravné reflexi nevedl a vedoucí představitelé KSČ o ni ani neměli zájem; byla pro ně smrtelně nebezpečná.! </a:t>
            </a:r>
          </a:p>
        </p:txBody>
      </p:sp>
    </p:spTree>
    <p:extLst>
      <p:ext uri="{BB962C8B-B14F-4D97-AF65-F5344CB8AC3E}">
        <p14:creationId xmlns:p14="http://schemas.microsoft.com/office/powerpoint/2010/main" val="3968762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u="sng" smtClean="0">
                <a:solidFill>
                  <a:srgbClr val="CC0000"/>
                </a:solidFill>
                <a:latin typeface="Bookman Old Style" pitchFamily="18" charset="0"/>
              </a:rPr>
              <a:t>Bilance komunistické justice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268413"/>
            <a:ext cx="8893175" cy="54006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cs-CZ" altLang="cs-CZ" sz="3000" smtClean="0">
                <a:solidFill>
                  <a:schemeClr val="bg1"/>
                </a:solidFill>
                <a:latin typeface="Book Antiqua" pitchFamily="18" charset="0"/>
              </a:rPr>
              <a:t>v letech 1948-53 za Gottwaldova prezidentování bylo vykonáno </a:t>
            </a:r>
            <a:r>
              <a:rPr lang="cs-CZ" altLang="cs-CZ" sz="5000" b="1" smtClean="0">
                <a:solidFill>
                  <a:schemeClr val="bg1"/>
                </a:solidFill>
                <a:latin typeface="Book Antiqua" pitchFamily="18" charset="0"/>
              </a:rPr>
              <a:t>237</a:t>
            </a:r>
            <a:r>
              <a:rPr lang="cs-CZ" altLang="cs-CZ" sz="3000" smtClean="0">
                <a:solidFill>
                  <a:schemeClr val="bg1"/>
                </a:solidFill>
                <a:latin typeface="Book Antiqua" pitchFamily="18" charset="0"/>
              </a:rPr>
              <a:t> rozsudků smrti,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3000" smtClean="0">
                <a:solidFill>
                  <a:schemeClr val="bg1"/>
                </a:solidFill>
                <a:latin typeface="Book Antiqua" pitchFamily="18" charset="0"/>
              </a:rPr>
              <a:t>	téměř 90% z politických důvodů!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3000" smtClean="0">
                <a:solidFill>
                  <a:schemeClr val="bg1"/>
                </a:solidFill>
                <a:latin typeface="Book Antiqua" pitchFamily="18" charset="0"/>
              </a:rPr>
              <a:t>(1918-1938– 24 poprav, kriminální činy)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3000" smtClean="0">
                <a:solidFill>
                  <a:schemeClr val="bg1"/>
                </a:solidFill>
                <a:latin typeface="Book Antiqua" pitchFamily="18" charset="0"/>
              </a:rPr>
              <a:t>Gottwald udělil jen 17 milostí za politickou činnost a jednu za vraždu</a:t>
            </a:r>
          </a:p>
          <a:p>
            <a:pPr eaLnBrk="1" hangingPunct="1">
              <a:buFont typeface="Wingdings" pitchFamily="2" charset="2"/>
              <a:buChar char="Ø"/>
            </a:pPr>
            <a:endParaRPr lang="cs-CZ" altLang="cs-CZ" sz="3000" smtClean="0">
              <a:solidFill>
                <a:schemeClr val="bg1"/>
              </a:solidFill>
              <a:latin typeface="Book Antiqua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3000" smtClean="0">
                <a:solidFill>
                  <a:schemeClr val="bg1"/>
                </a:solidFill>
                <a:latin typeface="Book Antiqua" pitchFamily="18" charset="0"/>
              </a:rPr>
              <a:t>odhad spodní hranice počtu obětí </a:t>
            </a:r>
          </a:p>
          <a:p>
            <a:pPr eaLnBrk="1" hangingPunct="1">
              <a:buFontTx/>
              <a:buNone/>
            </a:pPr>
            <a:r>
              <a:rPr lang="cs-CZ" altLang="cs-CZ" sz="3000" smtClean="0">
                <a:solidFill>
                  <a:schemeClr val="bg1"/>
                </a:solidFill>
                <a:latin typeface="Book Antiqua" pitchFamily="18" charset="0"/>
              </a:rPr>
              <a:t>	celkem </a:t>
            </a:r>
            <a:r>
              <a:rPr lang="cs-CZ" altLang="cs-CZ" sz="5000" b="1" smtClean="0">
                <a:solidFill>
                  <a:schemeClr val="bg1"/>
                </a:solidFill>
                <a:latin typeface="Book Antiqua" pitchFamily="18" charset="0"/>
              </a:rPr>
              <a:t>264 429</a:t>
            </a:r>
            <a:r>
              <a:rPr lang="cs-CZ" altLang="cs-CZ" sz="3000" smtClean="0">
                <a:solidFill>
                  <a:schemeClr val="bg1"/>
                </a:solidFill>
                <a:latin typeface="Book Antiqua" pitchFamily="18" charset="0"/>
              </a:rPr>
              <a:t> lidí</a:t>
            </a:r>
          </a:p>
          <a:p>
            <a:pPr eaLnBrk="1" hangingPunct="1"/>
            <a:endParaRPr lang="cs-CZ" altLang="cs-CZ" sz="3000" smtClean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3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052513"/>
            <a:ext cx="53530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601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0" y="0"/>
            <a:ext cx="615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3200">
                <a:solidFill>
                  <a:srgbClr val="FFFF00"/>
                </a:solidFill>
                <a:latin typeface="Arial Black" pitchFamily="34" charset="0"/>
              </a:rPr>
              <a:t>zákon na ochranu lidově demokratické republiky </a:t>
            </a: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79388" y="1125538"/>
            <a:ext cx="3529012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v říjnu vstoupily v platnost dva zásadní zákony: 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  <a:hlinkClick r:id="rId4"/>
              </a:rPr>
              <a:t>zákon č. 231/48 Sb. na ochranu lidově demokratické republiky </a:t>
            </a:r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a zákon č. 232/48 Sb.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o zřízení Státního soudu</a:t>
            </a:r>
          </a:p>
          <a:p>
            <a:r>
              <a:rPr lang="cs-CZ" altLang="cs-CZ">
                <a:solidFill>
                  <a:schemeClr val="bg1"/>
                </a:solidFill>
                <a:latin typeface="Arial Black" pitchFamily="34" charset="0"/>
              </a:rPr>
              <a:t>- schválení obou zákonů odstartovalo </a:t>
            </a:r>
            <a:r>
              <a:rPr lang="cs-CZ" altLang="cs-CZ">
                <a:solidFill>
                  <a:srgbClr val="FF0000"/>
                </a:solidFill>
                <a:latin typeface="Arial Black" pitchFamily="34" charset="0"/>
              </a:rPr>
              <a:t>politické procesy</a:t>
            </a:r>
          </a:p>
        </p:txBody>
      </p:sp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0" y="5805488"/>
            <a:ext cx="3276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cs-CZ" altLang="cs-CZ" sz="1000">
                <a:solidFill>
                  <a:schemeClr val="bg1"/>
                </a:solidFill>
                <a:latin typeface="Arial Black" pitchFamily="34" charset="0"/>
              </a:rPr>
              <a:t>První rozsudek Státního soudu vPraze, kterým byly vyneseny vysoké tresty včetně trestů smrti za velezradu a vyzvědačství. Odsouzeno bylo 15 osob.</a:t>
            </a:r>
          </a:p>
        </p:txBody>
      </p:sp>
    </p:spTree>
    <p:extLst>
      <p:ext uri="{BB962C8B-B14F-4D97-AF65-F5344CB8AC3E}">
        <p14:creationId xmlns:p14="http://schemas.microsoft.com/office/powerpoint/2010/main" val="97911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  <a:latin typeface="Garamond" pitchFamily="18" charset="0"/>
              </a:rPr>
              <a:t>Zákon č. </a:t>
            </a:r>
            <a:r>
              <a:rPr lang="cs-CZ" b="1" dirty="0">
                <a:solidFill>
                  <a:srgbClr val="FFFF00"/>
                </a:solidFill>
                <a:latin typeface="Garamond" pitchFamily="18" charset="0"/>
              </a:rPr>
              <a:t>231/1948 Sb., na ochranu lidově demokratické republiky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nahradil prvorepublikový zákon na ochranu </a:t>
            </a:r>
            <a:r>
              <a:rPr lang="cs-CZ" sz="2400" dirty="0" smtClean="0">
                <a:solidFill>
                  <a:schemeClr val="bg1"/>
                </a:solidFill>
              </a:rPr>
              <a:t>republiky z roku 1923</a:t>
            </a:r>
          </a:p>
          <a:p>
            <a:r>
              <a:rPr lang="cs-CZ" sz="2400" dirty="0">
                <a:solidFill>
                  <a:schemeClr val="bg1"/>
                </a:solidFill>
              </a:rPr>
              <a:t>vytvořil zcela nové skutkové podstaty zločinů a </a:t>
            </a:r>
            <a:r>
              <a:rPr lang="cs-CZ" sz="2400" dirty="0" smtClean="0">
                <a:solidFill>
                  <a:schemeClr val="bg1"/>
                </a:solidFill>
              </a:rPr>
              <a:t>přečinů</a:t>
            </a:r>
          </a:p>
          <a:p>
            <a:r>
              <a:rPr lang="cs-CZ" sz="2400" dirty="0">
                <a:solidFill>
                  <a:schemeClr val="bg1"/>
                </a:solidFill>
              </a:rPr>
              <a:t>objevila </a:t>
            </a:r>
            <a:r>
              <a:rPr lang="cs-CZ" sz="2400" dirty="0" smtClean="0">
                <a:solidFill>
                  <a:schemeClr val="bg1"/>
                </a:solidFill>
              </a:rPr>
              <a:t>se řada </a:t>
            </a:r>
            <a:r>
              <a:rPr lang="cs-CZ" sz="2400" dirty="0">
                <a:solidFill>
                  <a:schemeClr val="bg1"/>
                </a:solidFill>
              </a:rPr>
              <a:t>jednání, která by za normálních okolností spadala mezi méně závažné delikty, popřípadě by v normální demokratické zemi byla zcela </a:t>
            </a:r>
            <a:r>
              <a:rPr lang="cs-CZ" sz="2400" dirty="0" smtClean="0">
                <a:solidFill>
                  <a:schemeClr val="bg1"/>
                </a:solidFill>
              </a:rPr>
              <a:t>legální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oproti prvorepublikovému předpisu ukládal na mnoha místech trest nejvyšší, tedy trest </a:t>
            </a:r>
            <a:r>
              <a:rPr lang="cs-CZ" sz="2400" dirty="0" smtClean="0">
                <a:solidFill>
                  <a:schemeClr val="bg1"/>
                </a:solidFill>
              </a:rPr>
              <a:t>smrti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i </a:t>
            </a:r>
            <a:r>
              <a:rPr lang="cs-CZ" sz="2400" dirty="0">
                <a:solidFill>
                  <a:schemeClr val="bg1"/>
                </a:solidFill>
              </a:rPr>
              <a:t>přes jeho krátkou účinnost </a:t>
            </a:r>
            <a:r>
              <a:rPr lang="cs-CZ" sz="2400" dirty="0" smtClean="0">
                <a:solidFill>
                  <a:schemeClr val="bg1"/>
                </a:solidFill>
              </a:rPr>
              <a:t>(v roce 1950 nahrazen novým trestním zákonem) bylo </a:t>
            </a:r>
            <a:r>
              <a:rPr lang="cs-CZ" sz="2400" dirty="0">
                <a:solidFill>
                  <a:schemeClr val="bg1"/>
                </a:solidFill>
              </a:rPr>
              <a:t>na základě tohoto zákona v Československu odsouzeno téměř 27000 osob</a:t>
            </a:r>
          </a:p>
        </p:txBody>
      </p:sp>
    </p:spTree>
    <p:extLst>
      <p:ext uri="{BB962C8B-B14F-4D97-AF65-F5344CB8AC3E}">
        <p14:creationId xmlns:p14="http://schemas.microsoft.com/office/powerpoint/2010/main" val="18995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Neoprávněné opuštění republiky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§ 40 z. č. 231/1948 Sb.</a:t>
            </a:r>
          </a:p>
          <a:p>
            <a:r>
              <a:rPr lang="cs-CZ" i="1" dirty="0" smtClean="0">
                <a:solidFill>
                  <a:schemeClr val="bg1"/>
                </a:solidFill>
              </a:rPr>
              <a:t>Neoprávněné </a:t>
            </a:r>
            <a:r>
              <a:rPr lang="cs-CZ" i="1" dirty="0">
                <a:solidFill>
                  <a:schemeClr val="bg1"/>
                </a:solidFill>
              </a:rPr>
              <a:t>opuštění území republiky a neuposlechnutí výzvy k návratu.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 Československý občan, který </a:t>
            </a:r>
            <a:r>
              <a:rPr lang="cs-CZ" b="1" u="sng" dirty="0">
                <a:solidFill>
                  <a:schemeClr val="bg1"/>
                </a:solidFill>
              </a:rPr>
              <a:t>v úmyslu poškodit zájem republiky</a:t>
            </a:r>
            <a:r>
              <a:rPr lang="cs-CZ" dirty="0">
                <a:solidFill>
                  <a:schemeClr val="bg1"/>
                </a:solidFill>
              </a:rPr>
              <a:t> opustí neoprávněně území republiky nebo ve stejném úmyslu neuposlechne výzvy úřadu, aby se v přiměřené lhůtě, kterou mu úřad určí, na území republiky vrátil, bude potrestán pro zločin těžkým žalářem od jednoho roku do pěti let.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78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chol">
  <a:themeElements>
    <a:clrScheme name="Vrchol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4086</TotalTime>
  <Words>2242</Words>
  <Application>Microsoft Office PowerPoint</Application>
  <PresentationFormat>Předvádění na obrazovce (4:3)</PresentationFormat>
  <Paragraphs>323</Paragraphs>
  <Slides>62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4" baseType="lpstr">
      <vt:lpstr>Vrchol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Zákon č. 231/1948 Sb., na ochranu lidově demokratické republiky</vt:lpstr>
      <vt:lpstr>Neoprávněné opuštění republiky</vt:lpstr>
      <vt:lpstr>Výklad soudů K výkladu pojmu zájem republiky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 Československu</vt:lpstr>
      <vt:lpstr>Prezentace aplikace PowerPoint</vt:lpstr>
      <vt:lpstr>Prezentace aplikace PowerPoint</vt:lpstr>
      <vt:lpstr>Prezentace aplikace PowerPoint</vt:lpstr>
      <vt:lpstr>Velký rozsah  a tvrdost politických procesů v zakladatelském období režimu mělo několik příčin.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Bilance komunistické justice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Škerle</dc:creator>
  <cp:lastModifiedBy>Michal Škerle</cp:lastModifiedBy>
  <cp:revision>13</cp:revision>
  <dcterms:created xsi:type="dcterms:W3CDTF">2018-11-20T18:18:49Z</dcterms:created>
  <dcterms:modified xsi:type="dcterms:W3CDTF">2020-11-30T10:55:45Z</dcterms:modified>
</cp:coreProperties>
</file>