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392" r:id="rId3"/>
    <p:sldId id="395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15" r:id="rId12"/>
    <p:sldId id="396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262" r:id="rId23"/>
    <p:sldId id="261" r:id="rId24"/>
    <p:sldId id="413" r:id="rId25"/>
    <p:sldId id="414" r:id="rId26"/>
    <p:sldId id="298" r:id="rId27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95" d="100"/>
          <a:sy n="95" d="100"/>
        </p:scale>
        <p:origin x="462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310B2-D5C5-413B-9DB9-56374FAEC3B1}" type="doc">
      <dgm:prSet loTypeId="urn:microsoft.com/office/officeart/2008/layout/VerticalCurvedList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23B0CC18-3C63-43D4-A152-5A31FFBAC83E}">
      <dgm:prSet phldrT="[Text]"/>
      <dgm:spPr/>
      <dgm:t>
        <a:bodyPr/>
        <a:lstStyle/>
        <a:p>
          <a:r>
            <a:rPr lang="cs-CZ" dirty="0"/>
            <a:t>1. Konzultace</a:t>
          </a:r>
        </a:p>
      </dgm:t>
    </dgm:pt>
    <dgm:pt modelId="{E6B69956-928A-4D36-B857-E3585E36927A}" type="parTrans" cxnId="{94D8A640-C54A-4667-91F8-BE11A4D3EE68}">
      <dgm:prSet/>
      <dgm:spPr/>
      <dgm:t>
        <a:bodyPr/>
        <a:lstStyle/>
        <a:p>
          <a:endParaRPr lang="cs-CZ"/>
        </a:p>
      </dgm:t>
    </dgm:pt>
    <dgm:pt modelId="{44658516-DA9F-407B-8384-20EB234E0F34}" type="sibTrans" cxnId="{94D8A640-C54A-4667-91F8-BE11A4D3EE68}">
      <dgm:prSet/>
      <dgm:spPr/>
      <dgm:t>
        <a:bodyPr/>
        <a:lstStyle/>
        <a:p>
          <a:endParaRPr lang="cs-CZ"/>
        </a:p>
      </dgm:t>
    </dgm:pt>
    <dgm:pt modelId="{F8A539DA-CCDE-4F10-8649-FF33E9A9A2E0}">
      <dgm:prSet phldrT="[Text]"/>
      <dgm:spPr/>
      <dgm:t>
        <a:bodyPr/>
        <a:lstStyle/>
        <a:p>
          <a:r>
            <a:rPr lang="cs-CZ" dirty="0"/>
            <a:t>2. Skupina odborníků (Panel)</a:t>
          </a:r>
        </a:p>
      </dgm:t>
    </dgm:pt>
    <dgm:pt modelId="{186D41B4-02C2-4097-9DB3-0466E6D8E3BB}" type="parTrans" cxnId="{D004005D-7BA1-4F8F-BF82-E5E8D96A891A}">
      <dgm:prSet/>
      <dgm:spPr/>
      <dgm:t>
        <a:bodyPr/>
        <a:lstStyle/>
        <a:p>
          <a:endParaRPr lang="cs-CZ"/>
        </a:p>
      </dgm:t>
    </dgm:pt>
    <dgm:pt modelId="{5A89F227-7AAB-4BA1-B402-7E77967C47F9}" type="sibTrans" cxnId="{D004005D-7BA1-4F8F-BF82-E5E8D96A891A}">
      <dgm:prSet/>
      <dgm:spPr/>
      <dgm:t>
        <a:bodyPr/>
        <a:lstStyle/>
        <a:p>
          <a:endParaRPr lang="cs-CZ"/>
        </a:p>
      </dgm:t>
    </dgm:pt>
    <dgm:pt modelId="{61955AF5-2DAC-417A-9127-9BDB6A72314A}">
      <dgm:prSet phldrT="[Text]"/>
      <dgm:spPr/>
      <dgm:t>
        <a:bodyPr/>
        <a:lstStyle/>
        <a:p>
          <a:r>
            <a:rPr lang="cs-CZ" dirty="0"/>
            <a:t>4. Realizace závěrů a doporučení</a:t>
          </a:r>
        </a:p>
      </dgm:t>
    </dgm:pt>
    <dgm:pt modelId="{9FCF84A7-BC37-4BDA-A7A1-CC80A51733D2}" type="parTrans" cxnId="{9D569C64-1036-4F41-BC96-1241FC67CE6B}">
      <dgm:prSet/>
      <dgm:spPr/>
      <dgm:t>
        <a:bodyPr/>
        <a:lstStyle/>
        <a:p>
          <a:endParaRPr lang="cs-CZ"/>
        </a:p>
      </dgm:t>
    </dgm:pt>
    <dgm:pt modelId="{B485B8E5-3993-4D9D-A1B8-DAAEAE24B966}" type="sibTrans" cxnId="{9D569C64-1036-4F41-BC96-1241FC67CE6B}">
      <dgm:prSet/>
      <dgm:spPr/>
      <dgm:t>
        <a:bodyPr/>
        <a:lstStyle/>
        <a:p>
          <a:endParaRPr lang="cs-CZ"/>
        </a:p>
      </dgm:t>
    </dgm:pt>
    <dgm:pt modelId="{D3796160-7E8D-406F-9956-08D605DB516D}">
      <dgm:prSet/>
      <dgm:spPr/>
      <dgm:t>
        <a:bodyPr/>
        <a:lstStyle/>
        <a:p>
          <a:r>
            <a:rPr lang="cs-CZ" dirty="0"/>
            <a:t>3. Stálý odvolací orgán</a:t>
          </a:r>
        </a:p>
      </dgm:t>
    </dgm:pt>
    <dgm:pt modelId="{7517CAB8-0405-4E94-A5B6-709BEE494A19}" type="parTrans" cxnId="{6A98208A-AE30-4CA9-AB88-AC6BF7AC9609}">
      <dgm:prSet/>
      <dgm:spPr/>
      <dgm:t>
        <a:bodyPr/>
        <a:lstStyle/>
        <a:p>
          <a:endParaRPr lang="cs-CZ"/>
        </a:p>
      </dgm:t>
    </dgm:pt>
    <dgm:pt modelId="{BB585292-F602-4407-BFD1-94E5D068A52E}" type="sibTrans" cxnId="{6A98208A-AE30-4CA9-AB88-AC6BF7AC9609}">
      <dgm:prSet/>
      <dgm:spPr/>
      <dgm:t>
        <a:bodyPr/>
        <a:lstStyle/>
        <a:p>
          <a:endParaRPr lang="cs-CZ"/>
        </a:p>
      </dgm:t>
    </dgm:pt>
    <dgm:pt modelId="{C44ADBB2-A5E5-470C-A01F-A013A222FD8B}" type="pres">
      <dgm:prSet presAssocID="{1A2310B2-D5C5-413B-9DB9-56374FAEC3B1}" presName="Name0" presStyleCnt="0">
        <dgm:presLayoutVars>
          <dgm:chMax val="7"/>
          <dgm:chPref val="7"/>
          <dgm:dir/>
        </dgm:presLayoutVars>
      </dgm:prSet>
      <dgm:spPr/>
    </dgm:pt>
    <dgm:pt modelId="{6FEB1946-2694-4783-A91E-D2C3577D5B42}" type="pres">
      <dgm:prSet presAssocID="{1A2310B2-D5C5-413B-9DB9-56374FAEC3B1}" presName="Name1" presStyleCnt="0"/>
      <dgm:spPr/>
    </dgm:pt>
    <dgm:pt modelId="{BFFC6E05-50F6-45FC-BCA5-4AFC66D00E75}" type="pres">
      <dgm:prSet presAssocID="{1A2310B2-D5C5-413B-9DB9-56374FAEC3B1}" presName="cycle" presStyleCnt="0"/>
      <dgm:spPr/>
    </dgm:pt>
    <dgm:pt modelId="{A7C2ABF3-E5ED-483B-85E9-64E860C8B9FA}" type="pres">
      <dgm:prSet presAssocID="{1A2310B2-D5C5-413B-9DB9-56374FAEC3B1}" presName="srcNode" presStyleLbl="node1" presStyleIdx="0" presStyleCnt="4"/>
      <dgm:spPr/>
    </dgm:pt>
    <dgm:pt modelId="{2B27DA16-02B6-46BB-906A-A455ED564032}" type="pres">
      <dgm:prSet presAssocID="{1A2310B2-D5C5-413B-9DB9-56374FAEC3B1}" presName="conn" presStyleLbl="parChTrans1D2" presStyleIdx="0" presStyleCnt="1"/>
      <dgm:spPr/>
    </dgm:pt>
    <dgm:pt modelId="{365D4CF2-F6F5-4E4B-AEB4-1A8B052882B7}" type="pres">
      <dgm:prSet presAssocID="{1A2310B2-D5C5-413B-9DB9-56374FAEC3B1}" presName="extraNode" presStyleLbl="node1" presStyleIdx="0" presStyleCnt="4"/>
      <dgm:spPr/>
    </dgm:pt>
    <dgm:pt modelId="{AFEB69D1-B1A8-47FB-AC34-694E15BEF3C7}" type="pres">
      <dgm:prSet presAssocID="{1A2310B2-D5C5-413B-9DB9-56374FAEC3B1}" presName="dstNode" presStyleLbl="node1" presStyleIdx="0" presStyleCnt="4"/>
      <dgm:spPr/>
    </dgm:pt>
    <dgm:pt modelId="{49715383-6F68-4CF8-9CC1-3794CE9DB6F1}" type="pres">
      <dgm:prSet presAssocID="{23B0CC18-3C63-43D4-A152-5A31FFBAC83E}" presName="text_1" presStyleLbl="node1" presStyleIdx="0" presStyleCnt="4">
        <dgm:presLayoutVars>
          <dgm:bulletEnabled val="1"/>
        </dgm:presLayoutVars>
      </dgm:prSet>
      <dgm:spPr/>
    </dgm:pt>
    <dgm:pt modelId="{29AF139D-D50F-4464-99FC-678055556729}" type="pres">
      <dgm:prSet presAssocID="{23B0CC18-3C63-43D4-A152-5A31FFBAC83E}" presName="accent_1" presStyleCnt="0"/>
      <dgm:spPr/>
    </dgm:pt>
    <dgm:pt modelId="{D187108C-60F3-483C-8DBB-6017BB5CB56D}" type="pres">
      <dgm:prSet presAssocID="{23B0CC18-3C63-43D4-A152-5A31FFBAC83E}" presName="accentRepeatNode" presStyleLbl="solidFgAcc1" presStyleIdx="0" presStyleCnt="4"/>
      <dgm:spPr/>
    </dgm:pt>
    <dgm:pt modelId="{71BD5D5E-06B8-4473-A932-BB3AA84A9737}" type="pres">
      <dgm:prSet presAssocID="{F8A539DA-CCDE-4F10-8649-FF33E9A9A2E0}" presName="text_2" presStyleLbl="node1" presStyleIdx="1" presStyleCnt="4">
        <dgm:presLayoutVars>
          <dgm:bulletEnabled val="1"/>
        </dgm:presLayoutVars>
      </dgm:prSet>
      <dgm:spPr/>
    </dgm:pt>
    <dgm:pt modelId="{14D41277-49BA-48BC-984A-F159230C9601}" type="pres">
      <dgm:prSet presAssocID="{F8A539DA-CCDE-4F10-8649-FF33E9A9A2E0}" presName="accent_2" presStyleCnt="0"/>
      <dgm:spPr/>
    </dgm:pt>
    <dgm:pt modelId="{AA3D69E8-7B6D-41C8-AE83-FABDA7042792}" type="pres">
      <dgm:prSet presAssocID="{F8A539DA-CCDE-4F10-8649-FF33E9A9A2E0}" presName="accentRepeatNode" presStyleLbl="solidFgAcc1" presStyleIdx="1" presStyleCnt="4"/>
      <dgm:spPr/>
    </dgm:pt>
    <dgm:pt modelId="{BBB663A2-95CC-4C8D-9FBA-672E08FECD74}" type="pres">
      <dgm:prSet presAssocID="{D3796160-7E8D-406F-9956-08D605DB516D}" presName="text_3" presStyleLbl="node1" presStyleIdx="2" presStyleCnt="4">
        <dgm:presLayoutVars>
          <dgm:bulletEnabled val="1"/>
        </dgm:presLayoutVars>
      </dgm:prSet>
      <dgm:spPr/>
    </dgm:pt>
    <dgm:pt modelId="{103F69ED-8357-43AB-8947-0835ED2EF7EF}" type="pres">
      <dgm:prSet presAssocID="{D3796160-7E8D-406F-9956-08D605DB516D}" presName="accent_3" presStyleCnt="0"/>
      <dgm:spPr/>
    </dgm:pt>
    <dgm:pt modelId="{8D56652E-3140-41FE-AFE0-E0C25B82A60F}" type="pres">
      <dgm:prSet presAssocID="{D3796160-7E8D-406F-9956-08D605DB516D}" presName="accentRepeatNode" presStyleLbl="solidFgAcc1" presStyleIdx="2" presStyleCnt="4"/>
      <dgm:spPr/>
    </dgm:pt>
    <dgm:pt modelId="{4F78A922-17EF-4CBB-973E-BD584946670A}" type="pres">
      <dgm:prSet presAssocID="{61955AF5-2DAC-417A-9127-9BDB6A72314A}" presName="text_4" presStyleLbl="node1" presStyleIdx="3" presStyleCnt="4">
        <dgm:presLayoutVars>
          <dgm:bulletEnabled val="1"/>
        </dgm:presLayoutVars>
      </dgm:prSet>
      <dgm:spPr/>
    </dgm:pt>
    <dgm:pt modelId="{ED4E380F-DF9E-447E-A219-6BF82BC84BDE}" type="pres">
      <dgm:prSet presAssocID="{61955AF5-2DAC-417A-9127-9BDB6A72314A}" presName="accent_4" presStyleCnt="0"/>
      <dgm:spPr/>
    </dgm:pt>
    <dgm:pt modelId="{3DD57D6D-715D-49C9-84E5-787B37109AAF}" type="pres">
      <dgm:prSet presAssocID="{61955AF5-2DAC-417A-9127-9BDB6A72314A}" presName="accentRepeatNode" presStyleLbl="solidFgAcc1" presStyleIdx="3" presStyleCnt="4"/>
      <dgm:spPr/>
    </dgm:pt>
  </dgm:ptLst>
  <dgm:cxnLst>
    <dgm:cxn modelId="{138D0A0A-6516-49A6-8D45-14E3D134C5AD}" type="presOf" srcId="{61955AF5-2DAC-417A-9127-9BDB6A72314A}" destId="{4F78A922-17EF-4CBB-973E-BD584946670A}" srcOrd="0" destOrd="0" presId="urn:microsoft.com/office/officeart/2008/layout/VerticalCurvedList"/>
    <dgm:cxn modelId="{09223416-8AEF-4CF8-9946-1F005B3D1603}" type="presOf" srcId="{D3796160-7E8D-406F-9956-08D605DB516D}" destId="{BBB663A2-95CC-4C8D-9FBA-672E08FECD74}" srcOrd="0" destOrd="0" presId="urn:microsoft.com/office/officeart/2008/layout/VerticalCurvedList"/>
    <dgm:cxn modelId="{E93D2B3D-EA05-45C1-9016-174270AA5E61}" type="presOf" srcId="{23B0CC18-3C63-43D4-A152-5A31FFBAC83E}" destId="{49715383-6F68-4CF8-9CC1-3794CE9DB6F1}" srcOrd="0" destOrd="0" presId="urn:microsoft.com/office/officeart/2008/layout/VerticalCurvedList"/>
    <dgm:cxn modelId="{94D8A640-C54A-4667-91F8-BE11A4D3EE68}" srcId="{1A2310B2-D5C5-413B-9DB9-56374FAEC3B1}" destId="{23B0CC18-3C63-43D4-A152-5A31FFBAC83E}" srcOrd="0" destOrd="0" parTransId="{E6B69956-928A-4D36-B857-E3585E36927A}" sibTransId="{44658516-DA9F-407B-8384-20EB234E0F34}"/>
    <dgm:cxn modelId="{D004005D-7BA1-4F8F-BF82-E5E8D96A891A}" srcId="{1A2310B2-D5C5-413B-9DB9-56374FAEC3B1}" destId="{F8A539DA-CCDE-4F10-8649-FF33E9A9A2E0}" srcOrd="1" destOrd="0" parTransId="{186D41B4-02C2-4097-9DB3-0466E6D8E3BB}" sibTransId="{5A89F227-7AAB-4BA1-B402-7E77967C47F9}"/>
    <dgm:cxn modelId="{9D569C64-1036-4F41-BC96-1241FC67CE6B}" srcId="{1A2310B2-D5C5-413B-9DB9-56374FAEC3B1}" destId="{61955AF5-2DAC-417A-9127-9BDB6A72314A}" srcOrd="3" destOrd="0" parTransId="{9FCF84A7-BC37-4BDA-A7A1-CC80A51733D2}" sibTransId="{B485B8E5-3993-4D9D-A1B8-DAAEAE24B966}"/>
    <dgm:cxn modelId="{197CCB80-1AA0-46C2-98D4-4548E4D1D363}" type="presOf" srcId="{F8A539DA-CCDE-4F10-8649-FF33E9A9A2E0}" destId="{71BD5D5E-06B8-4473-A932-BB3AA84A9737}" srcOrd="0" destOrd="0" presId="urn:microsoft.com/office/officeart/2008/layout/VerticalCurvedList"/>
    <dgm:cxn modelId="{6A98208A-AE30-4CA9-AB88-AC6BF7AC9609}" srcId="{1A2310B2-D5C5-413B-9DB9-56374FAEC3B1}" destId="{D3796160-7E8D-406F-9956-08D605DB516D}" srcOrd="2" destOrd="0" parTransId="{7517CAB8-0405-4E94-A5B6-709BEE494A19}" sibTransId="{BB585292-F602-4407-BFD1-94E5D068A52E}"/>
    <dgm:cxn modelId="{18D8ACC6-C18D-4C1A-B6F4-45759018E28E}" type="presOf" srcId="{44658516-DA9F-407B-8384-20EB234E0F34}" destId="{2B27DA16-02B6-46BB-906A-A455ED564032}" srcOrd="0" destOrd="0" presId="urn:microsoft.com/office/officeart/2008/layout/VerticalCurvedList"/>
    <dgm:cxn modelId="{F1CCAADB-84E4-4698-9895-4731F4941552}" type="presOf" srcId="{1A2310B2-D5C5-413B-9DB9-56374FAEC3B1}" destId="{C44ADBB2-A5E5-470C-A01F-A013A222FD8B}" srcOrd="0" destOrd="0" presId="urn:microsoft.com/office/officeart/2008/layout/VerticalCurvedList"/>
    <dgm:cxn modelId="{3D8EEF1D-E434-48BB-96F3-BF797F6E8BAB}" type="presParOf" srcId="{C44ADBB2-A5E5-470C-A01F-A013A222FD8B}" destId="{6FEB1946-2694-4783-A91E-D2C3577D5B42}" srcOrd="0" destOrd="0" presId="urn:microsoft.com/office/officeart/2008/layout/VerticalCurvedList"/>
    <dgm:cxn modelId="{DA14BB93-23F2-47DD-8C39-2A828959C20F}" type="presParOf" srcId="{6FEB1946-2694-4783-A91E-D2C3577D5B42}" destId="{BFFC6E05-50F6-45FC-BCA5-4AFC66D00E75}" srcOrd="0" destOrd="0" presId="urn:microsoft.com/office/officeart/2008/layout/VerticalCurvedList"/>
    <dgm:cxn modelId="{EC9E2E7D-23FD-4861-B731-C7A7C535000E}" type="presParOf" srcId="{BFFC6E05-50F6-45FC-BCA5-4AFC66D00E75}" destId="{A7C2ABF3-E5ED-483B-85E9-64E860C8B9FA}" srcOrd="0" destOrd="0" presId="urn:microsoft.com/office/officeart/2008/layout/VerticalCurvedList"/>
    <dgm:cxn modelId="{AF387E87-B008-4A81-8584-CCE3726C8CD8}" type="presParOf" srcId="{BFFC6E05-50F6-45FC-BCA5-4AFC66D00E75}" destId="{2B27DA16-02B6-46BB-906A-A455ED564032}" srcOrd="1" destOrd="0" presId="urn:microsoft.com/office/officeart/2008/layout/VerticalCurvedList"/>
    <dgm:cxn modelId="{18C40642-B037-4261-8345-9FDD326D4955}" type="presParOf" srcId="{BFFC6E05-50F6-45FC-BCA5-4AFC66D00E75}" destId="{365D4CF2-F6F5-4E4B-AEB4-1A8B052882B7}" srcOrd="2" destOrd="0" presId="urn:microsoft.com/office/officeart/2008/layout/VerticalCurvedList"/>
    <dgm:cxn modelId="{3A9D4618-90C5-48D5-BF9F-0F04A0A305DF}" type="presParOf" srcId="{BFFC6E05-50F6-45FC-BCA5-4AFC66D00E75}" destId="{AFEB69D1-B1A8-47FB-AC34-694E15BEF3C7}" srcOrd="3" destOrd="0" presId="urn:microsoft.com/office/officeart/2008/layout/VerticalCurvedList"/>
    <dgm:cxn modelId="{A2013400-D38C-4043-8751-9DB38F69A87F}" type="presParOf" srcId="{6FEB1946-2694-4783-A91E-D2C3577D5B42}" destId="{49715383-6F68-4CF8-9CC1-3794CE9DB6F1}" srcOrd="1" destOrd="0" presId="urn:microsoft.com/office/officeart/2008/layout/VerticalCurvedList"/>
    <dgm:cxn modelId="{B00CD7A2-8311-494F-94C3-DA0F627C547A}" type="presParOf" srcId="{6FEB1946-2694-4783-A91E-D2C3577D5B42}" destId="{29AF139D-D50F-4464-99FC-678055556729}" srcOrd="2" destOrd="0" presId="urn:microsoft.com/office/officeart/2008/layout/VerticalCurvedList"/>
    <dgm:cxn modelId="{A4815DF7-B1BB-4940-B31C-AD81727A57CC}" type="presParOf" srcId="{29AF139D-D50F-4464-99FC-678055556729}" destId="{D187108C-60F3-483C-8DBB-6017BB5CB56D}" srcOrd="0" destOrd="0" presId="urn:microsoft.com/office/officeart/2008/layout/VerticalCurvedList"/>
    <dgm:cxn modelId="{E42020D7-52BB-45BD-8203-52AFA904DEEF}" type="presParOf" srcId="{6FEB1946-2694-4783-A91E-D2C3577D5B42}" destId="{71BD5D5E-06B8-4473-A932-BB3AA84A9737}" srcOrd="3" destOrd="0" presId="urn:microsoft.com/office/officeart/2008/layout/VerticalCurvedList"/>
    <dgm:cxn modelId="{14329156-3E46-4441-BEDF-879136C4E238}" type="presParOf" srcId="{6FEB1946-2694-4783-A91E-D2C3577D5B42}" destId="{14D41277-49BA-48BC-984A-F159230C9601}" srcOrd="4" destOrd="0" presId="urn:microsoft.com/office/officeart/2008/layout/VerticalCurvedList"/>
    <dgm:cxn modelId="{90F9FED9-E8B9-4984-B250-1E14AF6188DA}" type="presParOf" srcId="{14D41277-49BA-48BC-984A-F159230C9601}" destId="{AA3D69E8-7B6D-41C8-AE83-FABDA7042792}" srcOrd="0" destOrd="0" presId="urn:microsoft.com/office/officeart/2008/layout/VerticalCurvedList"/>
    <dgm:cxn modelId="{6FB99346-81F4-4042-8422-B935EB97D9D4}" type="presParOf" srcId="{6FEB1946-2694-4783-A91E-D2C3577D5B42}" destId="{BBB663A2-95CC-4C8D-9FBA-672E08FECD74}" srcOrd="5" destOrd="0" presId="urn:microsoft.com/office/officeart/2008/layout/VerticalCurvedList"/>
    <dgm:cxn modelId="{ADB412B8-AC91-4C05-9910-32B60CE8E58F}" type="presParOf" srcId="{6FEB1946-2694-4783-A91E-D2C3577D5B42}" destId="{103F69ED-8357-43AB-8947-0835ED2EF7EF}" srcOrd="6" destOrd="0" presId="urn:microsoft.com/office/officeart/2008/layout/VerticalCurvedList"/>
    <dgm:cxn modelId="{D5801A13-E6EF-46A8-B186-767C7360009A}" type="presParOf" srcId="{103F69ED-8357-43AB-8947-0835ED2EF7EF}" destId="{8D56652E-3140-41FE-AFE0-E0C25B82A60F}" srcOrd="0" destOrd="0" presId="urn:microsoft.com/office/officeart/2008/layout/VerticalCurvedList"/>
    <dgm:cxn modelId="{08D1F796-DB47-4959-870C-1ACF4FC3C62B}" type="presParOf" srcId="{6FEB1946-2694-4783-A91E-D2C3577D5B42}" destId="{4F78A922-17EF-4CBB-973E-BD584946670A}" srcOrd="7" destOrd="0" presId="urn:microsoft.com/office/officeart/2008/layout/VerticalCurvedList"/>
    <dgm:cxn modelId="{E047AF8D-537B-4555-9150-94927B044096}" type="presParOf" srcId="{6FEB1946-2694-4783-A91E-D2C3577D5B42}" destId="{ED4E380F-DF9E-447E-A219-6BF82BC84BDE}" srcOrd="8" destOrd="0" presId="urn:microsoft.com/office/officeart/2008/layout/VerticalCurvedList"/>
    <dgm:cxn modelId="{517C1A8F-DCB8-4F20-9C37-E05347020118}" type="presParOf" srcId="{ED4E380F-DF9E-447E-A219-6BF82BC84BDE}" destId="{3DD57D6D-715D-49C9-84E5-787B37109A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7DA16-02B6-46BB-906A-A455ED564032}">
      <dsp:nvSpPr>
        <dsp:cNvPr id="0" name=""/>
        <dsp:cNvSpPr/>
      </dsp:nvSpPr>
      <dsp:spPr>
        <a:xfrm>
          <a:off x="-3802617" y="-584045"/>
          <a:ext cx="4532311" cy="4532311"/>
        </a:xfrm>
        <a:prstGeom prst="blockArc">
          <a:avLst>
            <a:gd name="adj1" fmla="val 18900000"/>
            <a:gd name="adj2" fmla="val 2700000"/>
            <a:gd name="adj3" fmla="val 47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15383-6F68-4CF8-9CC1-3794CE9DB6F1}">
      <dsp:nvSpPr>
        <dsp:cNvPr id="0" name=""/>
        <dsp:cNvSpPr/>
      </dsp:nvSpPr>
      <dsp:spPr>
        <a:xfrm>
          <a:off x="382448" y="258641"/>
          <a:ext cx="4728555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1. Konzultace</a:t>
          </a:r>
        </a:p>
      </dsp:txBody>
      <dsp:txXfrm>
        <a:off x="382448" y="258641"/>
        <a:ext cx="4728555" cy="517551"/>
      </dsp:txXfrm>
    </dsp:sp>
    <dsp:sp modelId="{D187108C-60F3-483C-8DBB-6017BB5CB56D}">
      <dsp:nvSpPr>
        <dsp:cNvPr id="0" name=""/>
        <dsp:cNvSpPr/>
      </dsp:nvSpPr>
      <dsp:spPr>
        <a:xfrm>
          <a:off x="58979" y="193947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BD5D5E-06B8-4473-A932-BB3AA84A9737}">
      <dsp:nvSpPr>
        <dsp:cNvPr id="0" name=""/>
        <dsp:cNvSpPr/>
      </dsp:nvSpPr>
      <dsp:spPr>
        <a:xfrm>
          <a:off x="679173" y="1035103"/>
          <a:ext cx="4431831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2. Skupina odborníků (Panel)</a:t>
          </a:r>
        </a:p>
      </dsp:txBody>
      <dsp:txXfrm>
        <a:off x="679173" y="1035103"/>
        <a:ext cx="4431831" cy="517551"/>
      </dsp:txXfrm>
    </dsp:sp>
    <dsp:sp modelId="{AA3D69E8-7B6D-41C8-AE83-FABDA7042792}">
      <dsp:nvSpPr>
        <dsp:cNvPr id="0" name=""/>
        <dsp:cNvSpPr/>
      </dsp:nvSpPr>
      <dsp:spPr>
        <a:xfrm>
          <a:off x="355703" y="970409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B663A2-95CC-4C8D-9FBA-672E08FECD74}">
      <dsp:nvSpPr>
        <dsp:cNvPr id="0" name=""/>
        <dsp:cNvSpPr/>
      </dsp:nvSpPr>
      <dsp:spPr>
        <a:xfrm>
          <a:off x="679173" y="1811565"/>
          <a:ext cx="4431831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3. Stálý odvolací orgán</a:t>
          </a:r>
        </a:p>
      </dsp:txBody>
      <dsp:txXfrm>
        <a:off x="679173" y="1811565"/>
        <a:ext cx="4431831" cy="517551"/>
      </dsp:txXfrm>
    </dsp:sp>
    <dsp:sp modelId="{8D56652E-3140-41FE-AFE0-E0C25B82A60F}">
      <dsp:nvSpPr>
        <dsp:cNvPr id="0" name=""/>
        <dsp:cNvSpPr/>
      </dsp:nvSpPr>
      <dsp:spPr>
        <a:xfrm>
          <a:off x="355703" y="1746871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78A922-17EF-4CBB-973E-BD584946670A}">
      <dsp:nvSpPr>
        <dsp:cNvPr id="0" name=""/>
        <dsp:cNvSpPr/>
      </dsp:nvSpPr>
      <dsp:spPr>
        <a:xfrm>
          <a:off x="382448" y="2588027"/>
          <a:ext cx="4728555" cy="517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08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4. Realizace závěrů a doporučení</a:t>
          </a:r>
        </a:p>
      </dsp:txBody>
      <dsp:txXfrm>
        <a:off x="382448" y="2588027"/>
        <a:ext cx="4728555" cy="517551"/>
      </dsp:txXfrm>
    </dsp:sp>
    <dsp:sp modelId="{3DD57D6D-715D-49C9-84E5-787B37109AAF}">
      <dsp:nvSpPr>
        <dsp:cNvPr id="0" name=""/>
        <dsp:cNvSpPr/>
      </dsp:nvSpPr>
      <dsp:spPr>
        <a:xfrm>
          <a:off x="58979" y="2523333"/>
          <a:ext cx="646939" cy="646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MV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Mezinárodní vztahy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2. seminář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2022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450D14-D719-43D3-B081-8F67A69F2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0DF2EF-877C-47C9-8FC9-71F161266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7E15DD-0B32-4598-852A-F9A2F8F1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médiích se také často hovoří o hrozbě použití jaderných a chemických zbraní. Dohledejte, zda existuje mezinárodní smlouva, která by zakazovala či jinak omezovala použití jaderných a chemických zbraní. O kterých státech se ví, že vlastní jaderné zbraně?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5122" name="Picture 2" descr="Alternativní historie: Co kdyby nikdo nevyvinul jaderné zbraně? - Prima Zoom">
            <a:extLst>
              <a:ext uri="{FF2B5EF4-FFF2-40B4-BE49-F238E27FC236}">
                <a16:creationId xmlns:a16="http://schemas.microsoft.com/office/drawing/2014/main" id="{026D34A3-8592-4430-B1B9-00CB54D2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38" y="3429000"/>
            <a:ext cx="3567439" cy="19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amašek přesouvá chemické zbraně, zjistili Američané | Svět | Lidovky.cz">
            <a:extLst>
              <a:ext uri="{FF2B5EF4-FFF2-40B4-BE49-F238E27FC236}">
                <a16:creationId xmlns:a16="http://schemas.microsoft.com/office/drawing/2014/main" id="{DEEE941C-90C1-47D6-99C4-59126AA3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39" y="3429001"/>
            <a:ext cx="3761434" cy="19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70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3B3B25-937E-40FE-BFD4-0326F4D9F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76D6CD-8EB3-4D27-AD41-F189C6089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8229C0-A7AB-4A95-BA76-17677FC9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EFC3BA-300F-4F68-9EC4-3C3D9CE3F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9461"/>
            <a:ext cx="10753200" cy="447653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Úmluva o zákazu vývoje, hromadění zásob a používání chemických zbraní a jejich ničení (ČR ano)</a:t>
            </a:r>
          </a:p>
          <a:p>
            <a:r>
              <a:rPr lang="cs-CZ" sz="2000" dirty="0"/>
              <a:t>Smlouva o nešíření jaderných zbraní</a:t>
            </a:r>
          </a:p>
          <a:p>
            <a:r>
              <a:rPr lang="cs-CZ" sz="2000" dirty="0"/>
              <a:t>Smlouva o zákazu jaderných zbraní (2021 platnost, ČR ne)</a:t>
            </a:r>
          </a:p>
          <a:p>
            <a:r>
              <a:rPr lang="cs-CZ" sz="2000" dirty="0"/>
              <a:t>jaderné zbraně</a:t>
            </a:r>
          </a:p>
          <a:p>
            <a:pPr lvl="1"/>
            <a:r>
              <a:rPr lang="cs-CZ" sz="1600" dirty="0"/>
              <a:t>Rusko </a:t>
            </a:r>
          </a:p>
          <a:p>
            <a:pPr lvl="1"/>
            <a:r>
              <a:rPr lang="cs-CZ" sz="1600" dirty="0"/>
              <a:t>USA</a:t>
            </a:r>
          </a:p>
          <a:p>
            <a:pPr lvl="1"/>
            <a:r>
              <a:rPr lang="cs-CZ" sz="1600" dirty="0"/>
              <a:t>Čína</a:t>
            </a:r>
          </a:p>
          <a:p>
            <a:pPr lvl="1"/>
            <a:r>
              <a:rPr lang="cs-CZ" sz="1600" dirty="0"/>
              <a:t>Francie</a:t>
            </a:r>
          </a:p>
          <a:p>
            <a:pPr lvl="1"/>
            <a:r>
              <a:rPr lang="cs-CZ" sz="1600" dirty="0"/>
              <a:t>UK</a:t>
            </a:r>
          </a:p>
          <a:p>
            <a:pPr lvl="1"/>
            <a:r>
              <a:rPr lang="cs-CZ" sz="1600" dirty="0"/>
              <a:t>Pákistán</a:t>
            </a:r>
          </a:p>
          <a:p>
            <a:pPr lvl="1"/>
            <a:r>
              <a:rPr lang="cs-CZ" sz="1600" dirty="0"/>
              <a:t>Indie</a:t>
            </a:r>
          </a:p>
          <a:p>
            <a:pPr lvl="1"/>
            <a:r>
              <a:rPr lang="cs-CZ" sz="1600" dirty="0"/>
              <a:t>Izrael</a:t>
            </a:r>
          </a:p>
          <a:p>
            <a:pPr lvl="1"/>
            <a:r>
              <a:rPr lang="cs-CZ" sz="1600" dirty="0"/>
              <a:t>Severní Korea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36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FD8029-D725-460C-A3BD-D2F6CBAE9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884F4-0156-4B1F-890F-77078012A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858DFBD-9C91-407A-BEEF-8A9654E6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Mezinárodní soudnictví </a:t>
            </a:r>
          </a:p>
        </p:txBody>
      </p:sp>
    </p:spTree>
    <p:extLst>
      <p:ext uri="{BB962C8B-B14F-4D97-AF65-F5344CB8AC3E}">
        <p14:creationId xmlns:p14="http://schemas.microsoft.com/office/powerpoint/2010/main" val="309579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0E48A5-D59F-449F-A1EF-9F7A9B317E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19A231-BF5C-4A05-8BD4-2CA862EF2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D7CA90-13D0-4F79-B138-CC248697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1128897"/>
          </a:xfrm>
        </p:spPr>
        <p:txBody>
          <a:bodyPr/>
          <a:lstStyle/>
          <a:p>
            <a:r>
              <a:rPr lang="cs-CZ" dirty="0"/>
              <a:t>Mezinárodní trestní soud</a:t>
            </a:r>
            <a:br>
              <a:rPr lang="cs-CZ" dirty="0"/>
            </a:br>
            <a:r>
              <a:rPr lang="cs-CZ" dirty="0"/>
              <a:t>International </a:t>
            </a:r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(ICC)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33983F-B652-420C-BFDD-7916705E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6897"/>
            <a:ext cx="10753200" cy="47830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Římský statut MTS (1998)</a:t>
            </a:r>
          </a:p>
          <a:p>
            <a:r>
              <a:rPr lang="cs-CZ" sz="2400" dirty="0"/>
              <a:t>v planost = vznik 2002</a:t>
            </a:r>
          </a:p>
          <a:p>
            <a:r>
              <a:rPr lang="cs-CZ" sz="2400" dirty="0"/>
              <a:t>Haag</a:t>
            </a:r>
          </a:p>
          <a:p>
            <a:r>
              <a:rPr lang="cs-CZ" sz="2400" dirty="0"/>
              <a:t>123 smluvních stran (2022)</a:t>
            </a:r>
          </a:p>
          <a:p>
            <a:r>
              <a:rPr lang="cs-CZ" sz="2400" dirty="0"/>
              <a:t>není orgán OSN</a:t>
            </a:r>
          </a:p>
          <a:p>
            <a:r>
              <a:rPr lang="cs-CZ" sz="2400" dirty="0"/>
              <a:t>příslušnost ve věcech: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zločin genocidy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zločin proti lidskosti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válečné zločiny</a:t>
            </a:r>
          </a:p>
          <a:p>
            <a:pPr lvl="1"/>
            <a:r>
              <a:rPr lang="cs-CZ" sz="2400" b="1" dirty="0">
                <a:solidFill>
                  <a:schemeClr val="tx2"/>
                </a:solidFill>
              </a:rPr>
              <a:t>zločin agrese </a:t>
            </a:r>
            <a:r>
              <a:rPr lang="cs-CZ" sz="2400" dirty="0"/>
              <a:t>(2010) </a:t>
            </a:r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63A7B087-1BDA-468C-A5BC-C2AF4937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78" y="1724638"/>
            <a:ext cx="3236825" cy="43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EB0C730-0315-4A61-BC74-DDEE6CE0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008" y="3086782"/>
            <a:ext cx="1841987" cy="15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7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383935-C4D8-4DD1-8005-38B74226E7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FC4A15-A1F3-4072-8E49-9E27CBD90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E0E7C6-CCD1-470B-9DD4-D43C93199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96248"/>
            <a:ext cx="10753200" cy="21884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přednost před vnitrostátními trestními soudy – role ICC tehdy, když stát nechce/není schopen/není oprávněn rozhodovat</a:t>
            </a:r>
          </a:p>
          <a:p>
            <a:r>
              <a:rPr lang="cs-CZ" sz="2400" dirty="0"/>
              <a:t>dospělá fyzická osoba (18 let+)</a:t>
            </a:r>
          </a:p>
          <a:p>
            <a:r>
              <a:rPr lang="cs-CZ" sz="2400" dirty="0"/>
              <a:t>věznice v Haagu není! – jiná místa na světě</a:t>
            </a:r>
          </a:p>
          <a:p>
            <a:endParaRPr lang="cs-CZ" dirty="0"/>
          </a:p>
        </p:txBody>
      </p:sp>
      <p:pic>
        <p:nvPicPr>
          <p:cNvPr id="2050" name="Picture 2" descr="Popis není dostupný.">
            <a:extLst>
              <a:ext uri="{FF2B5EF4-FFF2-40B4-BE49-F238E27FC236}">
                <a16:creationId xmlns:a16="http://schemas.microsoft.com/office/drawing/2014/main" id="{B6CAD821-C8AE-4CCC-BA29-9D78F0E0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82" y="1070149"/>
            <a:ext cx="3538276" cy="49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346FE1-1FBE-46E6-B94F-9DB444C9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6" y="2878782"/>
            <a:ext cx="6258212" cy="31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2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69B2F2-6A91-40AC-82C0-A7455757A6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1C774-1A65-40C8-B66B-0E0E442A2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580F0C-79D5-4C28-AB11-D504270B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</a:t>
            </a:r>
            <a:r>
              <a:rPr lang="cs-CZ" i="1" dirty="0" err="1"/>
              <a:t>Muammar</a:t>
            </a:r>
            <a:r>
              <a:rPr lang="cs-CZ" i="1" dirty="0"/>
              <a:t> </a:t>
            </a:r>
            <a:r>
              <a:rPr lang="cs-CZ" i="1" dirty="0" err="1"/>
              <a:t>Kaddáfí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953DBD-1F6C-4F5D-BA15-9827C476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3652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2011, občanská válka v Libyi (2/2011)</a:t>
            </a:r>
          </a:p>
          <a:p>
            <a:r>
              <a:rPr lang="cs-CZ" sz="2400" dirty="0"/>
              <a:t>demonstrace obyvatel (Libyjců), kteří nebyli příznivci</a:t>
            </a:r>
          </a:p>
          <a:p>
            <a:r>
              <a:rPr lang="cs-CZ" sz="2400" dirty="0"/>
              <a:t>Rada bezpečnosti OSN – podnět k ICC (3/2011)</a:t>
            </a:r>
          </a:p>
          <a:p>
            <a:r>
              <a:rPr lang="cs-CZ" sz="2400" dirty="0"/>
              <a:t>vydán zatykač ICC (6/2011)</a:t>
            </a:r>
          </a:p>
          <a:p>
            <a:r>
              <a:rPr lang="cs-CZ" sz="2400" dirty="0"/>
              <a:t>zločin proti lidskosti </a:t>
            </a:r>
          </a:p>
          <a:p>
            <a:r>
              <a:rPr lang="cs-CZ" sz="2400" dirty="0"/>
              <a:t>M. </a:t>
            </a:r>
            <a:r>
              <a:rPr lang="cs-CZ" sz="2400" dirty="0" err="1"/>
              <a:t>Kaddáfí</a:t>
            </a:r>
            <a:r>
              <a:rPr lang="cs-CZ" sz="2400" dirty="0"/>
              <a:t> zabit = nebylo koho trestat (11/2011) </a:t>
            </a:r>
          </a:p>
          <a:p>
            <a:r>
              <a:rPr lang="cs-CZ" sz="2000" dirty="0"/>
              <a:t>spolu s ním: syn (</a:t>
            </a:r>
            <a:r>
              <a:rPr lang="cs-CZ" sz="2000" dirty="0" err="1"/>
              <a:t>Sajf</a:t>
            </a:r>
            <a:r>
              <a:rPr lang="cs-CZ" sz="2000" dirty="0"/>
              <a:t> al-Islám </a:t>
            </a:r>
            <a:r>
              <a:rPr lang="cs-CZ" sz="2000" dirty="0" err="1"/>
              <a:t>Kaddáfí</a:t>
            </a:r>
            <a:r>
              <a:rPr lang="cs-CZ" sz="2000" dirty="0"/>
              <a:t>) – souzen v Libyi; a </a:t>
            </a:r>
            <a:r>
              <a:rPr lang="cs-CZ" sz="2000" dirty="0" err="1"/>
              <a:t>Abdalláh</a:t>
            </a:r>
            <a:r>
              <a:rPr lang="cs-CZ" sz="2000" dirty="0"/>
              <a:t> </a:t>
            </a:r>
            <a:r>
              <a:rPr lang="cs-CZ" sz="2000" dirty="0" err="1"/>
              <a:t>Sanúsí</a:t>
            </a:r>
            <a:r>
              <a:rPr lang="cs-CZ" sz="2000" dirty="0"/>
              <a:t> (šéf rozvědky) – nepřípustné (2013)</a:t>
            </a:r>
          </a:p>
        </p:txBody>
      </p:sp>
      <p:pic>
        <p:nvPicPr>
          <p:cNvPr id="3074" name="Picture 2" descr="Muammar Kaddáfí (2009)">
            <a:extLst>
              <a:ext uri="{FF2B5EF4-FFF2-40B4-BE49-F238E27FC236}">
                <a16:creationId xmlns:a16="http://schemas.microsoft.com/office/drawing/2014/main" id="{28ACDF8D-13C4-4CB2-BC17-7ADA8084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62" y="378000"/>
            <a:ext cx="2947255" cy="44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5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D538FC-0601-4A24-99B1-5661A82CB5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FDD306-7CC4-41B3-BCDE-A26682B8B7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58CAB2-3186-4DA7-A091-800E0EDE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Dříve – tribunály ad hoc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A5DE86-66CE-4270-BF7A-680882BF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9488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Norimberský a Tokijský mezinárodní vojenský tribunál (1945, 1946)</a:t>
            </a:r>
          </a:p>
          <a:p>
            <a:r>
              <a:rPr lang="cs-CZ" sz="2000" dirty="0">
                <a:solidFill>
                  <a:schemeClr val="tx2"/>
                </a:solidFill>
              </a:rPr>
              <a:t>Mezinárodní trestní tribunál pro Rwandu </a:t>
            </a:r>
            <a:r>
              <a:rPr lang="cs-CZ" sz="2000" dirty="0"/>
              <a:t>(zřízen rezolucí Rady bezpečnosti 1994)</a:t>
            </a:r>
          </a:p>
          <a:p>
            <a:pPr lvl="1"/>
            <a:r>
              <a:rPr lang="cs-CZ" sz="1800" dirty="0"/>
              <a:t>zločiny proti lidskosti i mimo území Rwandy rwandskými občany, příp. i v rámci občanské války</a:t>
            </a:r>
          </a:p>
          <a:p>
            <a:pPr lvl="1"/>
            <a:r>
              <a:rPr lang="cs-CZ" sz="1800" dirty="0"/>
              <a:t>konec 2015</a:t>
            </a:r>
          </a:p>
          <a:p>
            <a:r>
              <a:rPr lang="cs-CZ" sz="2000" dirty="0">
                <a:solidFill>
                  <a:schemeClr val="tx2"/>
                </a:solidFill>
              </a:rPr>
              <a:t>Mezinárodní trestní tribunál pro bývalou Jugoslávii </a:t>
            </a:r>
            <a:r>
              <a:rPr lang="cs-CZ" sz="2000" dirty="0"/>
              <a:t>(rezoluce Rady bezpečnosti 1993)</a:t>
            </a:r>
          </a:p>
          <a:p>
            <a:pPr lvl="1"/>
            <a:r>
              <a:rPr lang="cs-CZ" sz="1800" dirty="0"/>
              <a:t>na území Jugoslávie „jedno kým“</a:t>
            </a:r>
          </a:p>
          <a:p>
            <a:pPr lvl="1"/>
            <a:r>
              <a:rPr lang="cs-CZ" sz="1800" dirty="0"/>
              <a:t>válečné zločiny, genocida, zločiny proti lidskosti, závažná porušení Ženevských konvencí</a:t>
            </a:r>
          </a:p>
          <a:p>
            <a:pPr lvl="1"/>
            <a:r>
              <a:rPr lang="cs-CZ" sz="1800" dirty="0"/>
              <a:t>konec 2017</a:t>
            </a:r>
          </a:p>
          <a:p>
            <a:r>
              <a:rPr lang="cs-CZ" sz="1800" dirty="0">
                <a:solidFill>
                  <a:schemeClr val="tx2"/>
                </a:solidFill>
              </a:rPr>
              <a:t>ad hoc tribunály</a:t>
            </a:r>
          </a:p>
          <a:p>
            <a:pPr lvl="1"/>
            <a:r>
              <a:rPr lang="cs-CZ" sz="1800" dirty="0"/>
              <a:t>ustanoveny pro konkrétní případ </a:t>
            </a:r>
          </a:p>
          <a:p>
            <a:pPr lvl="1"/>
            <a:r>
              <a:rPr lang="cs-CZ" sz="1800" dirty="0"/>
              <a:t>přednost před vnitrostátními trestními soudy 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9213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50E8ED-4D27-43A9-B40D-2DF7D85862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AC3FDE-8E23-43CA-9989-71FA90896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67ECEE-6A20-4B1E-AE42-183D6FE6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Radovan </a:t>
            </a:r>
            <a:r>
              <a:rPr lang="cs-CZ" i="1" dirty="0" err="1"/>
              <a:t>Karadžić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DD8497-905D-4F6F-A0D5-B31547A543A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prezident Srbska 1992-1996</a:t>
            </a:r>
          </a:p>
          <a:p>
            <a:r>
              <a:rPr lang="cs-CZ" sz="2400" dirty="0"/>
              <a:t>válka v Bosně</a:t>
            </a:r>
          </a:p>
          <a:p>
            <a:r>
              <a:rPr lang="cs-CZ" sz="2400" dirty="0"/>
              <a:t>válečné zločiny, genocida, zločiny proti lidskosti </a:t>
            </a:r>
          </a:p>
          <a:p>
            <a:pPr lvl="1"/>
            <a:r>
              <a:rPr lang="cs-CZ" sz="1600" dirty="0"/>
              <a:t>známý je masakr ve </a:t>
            </a:r>
            <a:r>
              <a:rPr lang="cs-CZ" sz="1600" dirty="0" err="1"/>
              <a:t>Srebenici</a:t>
            </a:r>
            <a:r>
              <a:rPr lang="cs-CZ" sz="1600" dirty="0"/>
              <a:t> a obléhání Sarajeva</a:t>
            </a:r>
            <a:endParaRPr lang="cs-CZ" sz="800" dirty="0"/>
          </a:p>
          <a:p>
            <a:r>
              <a:rPr lang="cs-CZ" sz="2400" dirty="0"/>
              <a:t>dopaden až 2008</a:t>
            </a:r>
          </a:p>
          <a:p>
            <a:r>
              <a:rPr lang="cs-CZ" sz="2400" dirty="0"/>
              <a:t>Mezinárodní trestní tribunál pro bývalou Jugoslávii – 40 let – 2016 </a:t>
            </a:r>
          </a:p>
          <a:p>
            <a:r>
              <a:rPr lang="cs-CZ" sz="2400" dirty="0"/>
              <a:t>odvolání – doživotí – 2019 </a:t>
            </a:r>
          </a:p>
          <a:p>
            <a:r>
              <a:rPr lang="cs-CZ" sz="2400" dirty="0" err="1"/>
              <a:t>Ratko</a:t>
            </a:r>
            <a:r>
              <a:rPr lang="cs-CZ" sz="2400" dirty="0"/>
              <a:t> Mladić (generálplukovník) – doživotí </a:t>
            </a:r>
          </a:p>
          <a:p>
            <a:endParaRPr lang="cs-CZ" sz="2400" dirty="0"/>
          </a:p>
        </p:txBody>
      </p:sp>
      <p:pic>
        <p:nvPicPr>
          <p:cNvPr id="4108" name="Picture 12" descr="Karadžić si doživotní trest odpyká v Británii. Hrozí mu pomsta vězňů -  Seznam Zprávy">
            <a:extLst>
              <a:ext uri="{FF2B5EF4-FFF2-40B4-BE49-F238E27FC236}">
                <a16:creationId xmlns:a16="http://schemas.microsoft.com/office/drawing/2014/main" id="{D8BEEEA9-0D27-4EB7-8A3F-5BD45A38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1296002"/>
            <a:ext cx="3634286" cy="24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82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4F6D03-73BF-401E-9B43-ABFE0B239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4BB2D9-1385-41FF-9545-94AF40C6B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71326E-FC6A-4D21-BC56-5BCDB2B9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soudní dvůr (ICJ)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6EC202-BFC5-44CF-B269-34C4467F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2"/>
            <a:ext cx="10753200" cy="462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1945 (Charta OSN), předtím: Stálý dvůr mezinárodní spravedlnosti</a:t>
            </a:r>
          </a:p>
          <a:p>
            <a:r>
              <a:rPr lang="cs-CZ" sz="2400" dirty="0"/>
              <a:t>Haag – Palác míru</a:t>
            </a:r>
          </a:p>
          <a:p>
            <a:r>
              <a:rPr lang="cs-CZ" sz="2400" dirty="0"/>
              <a:t>15 soudců – volí Valné shromáždění a Rada bezpečnosti OSN</a:t>
            </a:r>
          </a:p>
          <a:p>
            <a:r>
              <a:rPr lang="cs-CZ" sz="2400" dirty="0"/>
              <a:t>univerzální soud, všeobecná působnost</a:t>
            </a:r>
          </a:p>
          <a:p>
            <a:r>
              <a:rPr lang="cs-CZ" sz="2400" dirty="0"/>
              <a:t>spory mezi státy (více jak 190 států světa) či to, co vyplývá z Charty OSN</a:t>
            </a:r>
          </a:p>
          <a:p>
            <a:pPr lvl="1"/>
            <a:r>
              <a:rPr lang="cs-CZ" sz="1800" dirty="0"/>
              <a:t>výklad mezinárodní smlouvy</a:t>
            </a:r>
          </a:p>
          <a:p>
            <a:pPr lvl="1"/>
            <a:r>
              <a:rPr lang="cs-CZ" sz="1800" dirty="0"/>
              <a:t>porušení mezinárodních závazků (prokázání skutečnosti, druh a rozsah náhrady za porušení)</a:t>
            </a:r>
          </a:p>
          <a:p>
            <a:pPr lvl="1"/>
            <a:r>
              <a:rPr lang="cs-CZ" sz="1800" dirty="0"/>
              <a:t>jakákoliv otázka mezinárodního práva</a:t>
            </a:r>
          </a:p>
          <a:p>
            <a:r>
              <a:rPr lang="cs-CZ" sz="2400" dirty="0"/>
              <a:t>Gabčíkovo-</a:t>
            </a:r>
            <a:r>
              <a:rPr lang="cs-CZ" sz="2400" dirty="0" err="1"/>
              <a:t>Nagymaros</a:t>
            </a:r>
            <a:r>
              <a:rPr lang="cs-CZ" sz="2400" dirty="0"/>
              <a:t> projekt jako příklad (1997)</a:t>
            </a:r>
          </a:p>
          <a:p>
            <a:pPr lvl="1"/>
            <a:r>
              <a:rPr lang="cs-CZ" sz="1600" dirty="0"/>
              <a:t>společný mezinárodní projekt vodních děl, Slovensko/Maďarsko</a:t>
            </a:r>
          </a:p>
          <a:p>
            <a:pPr lvl="1"/>
            <a:r>
              <a:rPr lang="cs-CZ" sz="1600" dirty="0"/>
              <a:t>smlouvy se mají dodržovat, otázka životního prostředí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813663-5C4B-4E73-9D1A-BE416FDC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006" y="130022"/>
            <a:ext cx="1791956" cy="17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8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63D6B8-19E7-4EC2-98D9-52EC0EE484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C3783D-3B1E-464C-B108-33AABA832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07CC88-E211-4EE7-B316-4F1829DF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Stálý rozhodčí soud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5031D9-7110-4297-9B16-280FEE04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336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Haag – Palác míru</a:t>
            </a:r>
          </a:p>
          <a:p>
            <a:r>
              <a:rPr lang="cs-CZ" sz="2000" dirty="0"/>
              <a:t>1907 zřízen</a:t>
            </a:r>
          </a:p>
          <a:p>
            <a:r>
              <a:rPr lang="cs-CZ" sz="2000" dirty="0"/>
              <a:t>přes 120 států</a:t>
            </a:r>
          </a:p>
          <a:p>
            <a:r>
              <a:rPr lang="cs-CZ" sz="2000" dirty="0"/>
              <a:t>dříve řešil spory mezi státy, dnes řeší často spory mezi státem a zahraničním investorem (společnost), může i s fyzickou osobou</a:t>
            </a:r>
          </a:p>
          <a:p>
            <a:r>
              <a:rPr lang="cs-CZ" sz="2000" dirty="0"/>
              <a:t>není „stálý“ co do stálých rozhodců, stát nominuje rozhodce, smluvní strany volí</a:t>
            </a:r>
          </a:p>
          <a:p>
            <a:r>
              <a:rPr lang="cs-CZ" sz="2000" dirty="0"/>
              <a:t>je to arbitrážní soud – podstata je taková, že strany se dobrovolně dohodnou (kompromis), že předloží svůj spor tomuto soudu </a:t>
            </a:r>
          </a:p>
        </p:txBody>
      </p:sp>
      <p:pic>
        <p:nvPicPr>
          <p:cNvPr id="1026" name="Picture 2" descr="Permanent Court of Arbitration - Wikipedia">
            <a:extLst>
              <a:ext uri="{FF2B5EF4-FFF2-40B4-BE49-F238E27FC236}">
                <a16:creationId xmlns:a16="http://schemas.microsoft.com/office/drawing/2014/main" id="{D26F86A4-5283-407A-BA06-733E5020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95" y="307662"/>
            <a:ext cx="2508110" cy="28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| PCA-CPA">
            <a:extLst>
              <a:ext uri="{FF2B5EF4-FFF2-40B4-BE49-F238E27FC236}">
                <a16:creationId xmlns:a16="http://schemas.microsoft.com/office/drawing/2014/main" id="{584ED959-7FAB-48C9-BD98-A0DB0920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1002689"/>
            <a:ext cx="3264821" cy="21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manent Court of Arbitration - Wikipedia">
            <a:extLst>
              <a:ext uri="{FF2B5EF4-FFF2-40B4-BE49-F238E27FC236}">
                <a16:creationId xmlns:a16="http://schemas.microsoft.com/office/drawing/2014/main" id="{CA1F8463-5375-476A-B800-0BE888A4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93" y="1232323"/>
            <a:ext cx="1906220" cy="19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2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E22650-2EE8-4A1F-84E6-A1C810F6D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D4E3B5-BA5A-4705-9916-2C4F51099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92981DD-0950-44ED-86B6-437AC051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Dokončení témat 1. semináře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sz="3200" dirty="0">
                <a:solidFill>
                  <a:srgbClr val="C00000"/>
                </a:solidFill>
              </a:rPr>
              <a:t>(viz prezentace pro 1. seminář)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91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DCD8C1-9E9B-414B-B7BC-0F972B7B0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93F6E9-D212-4E36-A1D9-30EF245F5B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50D999-C39F-4370-BE41-2C89ABC5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20000"/>
            <a:ext cx="10753200" cy="451576"/>
          </a:xfrm>
        </p:spPr>
        <p:txBody>
          <a:bodyPr/>
          <a:lstStyle/>
          <a:p>
            <a:r>
              <a:rPr lang="cs-CZ" dirty="0"/>
              <a:t>Mezinárodní tribunál pro mořské právo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7DAB8C-B96F-407A-82B6-8A648894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2502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Úmluva OSN o mořském právu 1982</a:t>
            </a:r>
          </a:p>
          <a:p>
            <a:r>
              <a:rPr lang="cs-CZ" sz="2400" dirty="0"/>
              <a:t>Hamburk, 21 soudců</a:t>
            </a:r>
          </a:p>
          <a:p>
            <a:r>
              <a:rPr lang="cs-CZ" sz="2400" dirty="0"/>
              <a:t>řeší spory vyplývající z námořního práva, výklad zmíněné Úmluvy</a:t>
            </a:r>
          </a:p>
          <a:p>
            <a:r>
              <a:rPr lang="cs-CZ" sz="2400" dirty="0"/>
              <a:t>ČR nemá soudce, ale je smluvní stranou zmíněné Úmluvy, je to relevantní i pro ČR - proč? </a:t>
            </a:r>
          </a:p>
          <a:p>
            <a:r>
              <a:rPr lang="cs-CZ" sz="2400" dirty="0"/>
              <a:t>nemá výlučnou (jedinou) pravomoc řešit spory vyplývající z tohoto práva, totéž řeší i Mezinárodní soudní dvůr </a:t>
            </a:r>
          </a:p>
          <a:p>
            <a:endParaRPr lang="cs-CZ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5B1FAD-4426-4455-85A4-53AAB63AA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62" y="1396720"/>
            <a:ext cx="1532368" cy="13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7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2A329C-D591-44B2-A4BF-84815DE05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8A00B2-A163-4909-8F6D-2FE897C8F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D609F0-32C4-430A-8A5F-480BF9AD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 – Orgán pro řešení sporů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184DD4-3AF4-460F-87E6-DC4CB30C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některé mezinárodní organizace mají své orgány pro řešení sporů</a:t>
            </a:r>
          </a:p>
          <a:p>
            <a:r>
              <a:rPr lang="cs-CZ" sz="2400" dirty="0"/>
              <a:t> spory vyplývající z dohod v rámci WTO – obchod se zbožím, službami a právy duševního vlastnictví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DA7319-45EB-43B4-A004-7139F95FF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425021"/>
              </p:ext>
            </p:extLst>
          </p:nvPr>
        </p:nvGraphicFramePr>
        <p:xfrm>
          <a:off x="4129872" y="3225520"/>
          <a:ext cx="5155139" cy="336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2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0"/>
            <a:ext cx="7134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58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Radovan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Nejdelší spor 1993-2010: spor o banány</a:t>
            </a:r>
          </a:p>
        </p:txBody>
      </p:sp>
      <p:pic>
        <p:nvPicPr>
          <p:cNvPr id="2050" name="Picture 2" descr="Image result for baná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59" y="2229128"/>
            <a:ext cx="4126672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98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AD2032-3D17-4F10-B8DC-6105764E3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12A743-9ABB-46D2-A503-1145EB11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29CBE5-D6A6-472D-80AC-EF47C855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soud pro lidská práva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246320-2E75-4D5B-BF14-148FEA4DD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Štrasburk, 1959</a:t>
            </a:r>
          </a:p>
          <a:p>
            <a:r>
              <a:rPr lang="cs-CZ" sz="2400" dirty="0"/>
              <a:t>Úmluva o ochraně lidských práv a základních svobod</a:t>
            </a:r>
          </a:p>
          <a:p>
            <a:r>
              <a:rPr lang="cs-CZ" sz="2400" dirty="0"/>
              <a:t>počet soudců = počet smluvních států Úmluvy</a:t>
            </a:r>
          </a:p>
          <a:p>
            <a:r>
              <a:rPr lang="cs-CZ" sz="2400" dirty="0"/>
              <a:t>stížnosti na porušení lidského práva plynoucí z Úmluvy – může podat stát, nevládní organizace i jednotlivci – nicméně musí projít celým vnitrostátním řízením včetně ústavní stížnosti (Ústavní soud ČR), další požadavky</a:t>
            </a:r>
          </a:p>
          <a:p>
            <a:r>
              <a:rPr lang="cs-CZ" sz="2400" dirty="0"/>
              <a:t>často se porušení neshledá</a:t>
            </a:r>
          </a:p>
          <a:p>
            <a:r>
              <a:rPr lang="cs-CZ" sz="2400" dirty="0"/>
              <a:t>Robert </a:t>
            </a:r>
            <a:r>
              <a:rPr lang="cs-CZ" sz="2400" dirty="0" err="1"/>
              <a:t>Tempel</a:t>
            </a:r>
            <a:r>
              <a:rPr lang="cs-CZ" sz="2400" dirty="0"/>
              <a:t> proti České republice </a:t>
            </a:r>
          </a:p>
          <a:p>
            <a:endParaRPr lang="cs-CZ" sz="2400" dirty="0"/>
          </a:p>
        </p:txBody>
      </p:sp>
      <p:pic>
        <p:nvPicPr>
          <p:cNvPr id="3076" name="Picture 4" descr="Evropský soud pro lidská práva požaduje propuštění kurdského politika  Selahattina Demirtase - SPD - Svoboda a přímá demokracie">
            <a:extLst>
              <a:ext uri="{FF2B5EF4-FFF2-40B4-BE49-F238E27FC236}">
                <a16:creationId xmlns:a16="http://schemas.microsoft.com/office/drawing/2014/main" id="{438A4F24-8E5F-49B7-86C7-7C8B0D449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39" y="1330261"/>
            <a:ext cx="3616972" cy="20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24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E048A6-4DAB-4266-B4A9-7769237F3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01FE7F-851A-4749-8BC2-FA38294EC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47638A-B5AF-42AC-B5A3-8D5D1A07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Soudní dvůr Evropské unie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D826C0-AEEE-4158-B5FE-0A25DEF9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Lucemburk</a:t>
            </a:r>
          </a:p>
          <a:p>
            <a:r>
              <a:rPr lang="cs-CZ" sz="2400" dirty="0"/>
              <a:t>je to orgán EU </a:t>
            </a:r>
          </a:p>
          <a:p>
            <a:r>
              <a:rPr lang="cs-CZ" sz="2400" dirty="0"/>
              <a:t>počet soudců = počet členských států EU</a:t>
            </a:r>
          </a:p>
          <a:p>
            <a:r>
              <a:rPr lang="cs-CZ" sz="2400" dirty="0"/>
              <a:t>Tribunál a Soudní dvůr </a:t>
            </a:r>
          </a:p>
          <a:p>
            <a:r>
              <a:rPr lang="cs-CZ" sz="2400" dirty="0"/>
              <a:t>porušení práva EU – členské státy</a:t>
            </a:r>
          </a:p>
          <a:p>
            <a:pPr lvl="1"/>
            <a:r>
              <a:rPr lang="cs-CZ" dirty="0"/>
              <a:t>role Evropské komise (kontrolní orgán)</a:t>
            </a:r>
          </a:p>
          <a:p>
            <a:pPr lvl="1"/>
            <a:r>
              <a:rPr lang="cs-CZ" dirty="0"/>
              <a:t>spory mezi státy či porušení práva EU státem</a:t>
            </a:r>
          </a:p>
          <a:p>
            <a:pPr lvl="2"/>
            <a:r>
              <a:rPr lang="cs-CZ" dirty="0"/>
              <a:t>celá řada sporů, nejen spory mezi státy, ale také stát porušení své povinnosti – např. neimplementuje směrnici</a:t>
            </a:r>
          </a:p>
          <a:p>
            <a:pPr lvl="1"/>
            <a:r>
              <a:rPr lang="cs-CZ" dirty="0"/>
              <a:t>právnické osoby (společnosti) – porušení hospodářské soutěže – EK vede správní řízení</a:t>
            </a:r>
          </a:p>
          <a:p>
            <a:pPr lvl="1"/>
            <a:r>
              <a:rPr lang="pl-PL" dirty="0"/>
              <a:t>příklad: Česko vs. Polsko – spor o důl Turów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098" name="Picture 2" descr="Soudní dvůr EU jako klíčový hráč evropské integrace – EURACTIV.cz">
            <a:extLst>
              <a:ext uri="{FF2B5EF4-FFF2-40B4-BE49-F238E27FC236}">
                <a16:creationId xmlns:a16="http://schemas.microsoft.com/office/drawing/2014/main" id="{8633AC50-EA1F-426C-A4BC-6236E755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22" y="1296002"/>
            <a:ext cx="4534917" cy="30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83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</a:t>
            </a:r>
            <a:br>
              <a:rPr lang="cs-CZ" dirty="0"/>
            </a:br>
            <a:r>
              <a:rPr lang="cs-CZ" sz="2800" dirty="0"/>
              <a:t>malachta@mail.muni.cz</a:t>
            </a:r>
          </a:p>
        </p:txBody>
      </p:sp>
    </p:spTree>
    <p:extLst>
      <p:ext uri="{BB962C8B-B14F-4D97-AF65-F5344CB8AC3E}">
        <p14:creationId xmlns:p14="http://schemas.microsoft.com/office/powerpoint/2010/main" val="33193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FD8029-D725-460C-A3BD-D2F6CBAE9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884F4-0156-4B1F-890F-77078012A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858DFBD-9C91-407A-BEEF-8A9654E6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Vynucení (donucení)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v mezinárodním právu</a:t>
            </a:r>
          </a:p>
        </p:txBody>
      </p:sp>
    </p:spTree>
    <p:extLst>
      <p:ext uri="{BB962C8B-B14F-4D97-AF65-F5344CB8AC3E}">
        <p14:creationId xmlns:p14="http://schemas.microsoft.com/office/powerpoint/2010/main" val="69050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043BC1-3A97-48A2-9E56-19DF361A86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MV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EAEDAE-D419-4546-BC3F-B3E7F4878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BCB905-9BCE-4B71-9DE5-D5D3BDEC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Vysvětlete, proč NATO nemůže pomoci Ukrajině ve válce, 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když o to Ukrajina žádala. </a:t>
            </a:r>
            <a:b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i="1" dirty="0"/>
          </a:p>
        </p:txBody>
      </p:sp>
      <p:pic>
        <p:nvPicPr>
          <p:cNvPr id="1026" name="Picture 2" descr="North Atlantic Treaty Organization (NATO)/NATO Map | Mappr">
            <a:extLst>
              <a:ext uri="{FF2B5EF4-FFF2-40B4-BE49-F238E27FC236}">
                <a16:creationId xmlns:a16="http://schemas.microsoft.com/office/drawing/2014/main" id="{06EC0341-B312-458D-8574-3D43B49A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8" y="1746058"/>
            <a:ext cx="5510260" cy="43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th Atlantic Treaty Organization (NATO)/NATO Map | Mappr">
            <a:extLst>
              <a:ext uri="{FF2B5EF4-FFF2-40B4-BE49-F238E27FC236}">
                <a16:creationId xmlns:a16="http://schemas.microsoft.com/office/drawing/2014/main" id="{DB3B33DD-9FE4-4640-A150-529EB1E1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26" y="1746058"/>
            <a:ext cx="5411348" cy="43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D35A1B66-FA62-42D8-AC1A-B631BE4B86FA}"/>
              </a:ext>
            </a:extLst>
          </p:cNvPr>
          <p:cNvSpPr txBox="1">
            <a:spLocks/>
          </p:cNvSpPr>
          <p:nvPr/>
        </p:nvSpPr>
        <p:spPr bwMode="auto">
          <a:xfrm>
            <a:off x="3985562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/>
              <a:t>ZDROJ: https://www.mappr.co/thematic-maps/nato-map/</a:t>
            </a:r>
          </a:p>
        </p:txBody>
      </p:sp>
    </p:spTree>
    <p:extLst>
      <p:ext uri="{BB962C8B-B14F-4D97-AF65-F5344CB8AC3E}">
        <p14:creationId xmlns:p14="http://schemas.microsoft.com/office/powerpoint/2010/main" val="154951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0CE86B-577A-4BB5-8936-248EBC982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MV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BAB118-7B5E-4A2E-85C4-5B8EA34C0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7E7F47-84BD-4E94-AEAF-33E134BA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Vysvětlete, proč Rada bezpečnosti OSN (orgán zajišťující světový mír) nepřijala rezoluci odsuzující 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ruskou invazi na Ukrajinu.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10C47B-E161-4B01-AB77-D746D91A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388188"/>
            <a:ext cx="10753200" cy="3749812"/>
          </a:xfrm>
        </p:spPr>
        <p:txBody>
          <a:bodyPr/>
          <a:lstStyle/>
          <a:p>
            <a:r>
              <a:rPr lang="cs-CZ" dirty="0"/>
              <a:t>15 členů – 5 stálých a 10 nestálých (dvouleté období)</a:t>
            </a:r>
          </a:p>
          <a:p>
            <a:r>
              <a:rPr lang="cs-CZ" dirty="0"/>
              <a:t>stálí – vítězné mocnosti po WWII – právo veto </a:t>
            </a:r>
          </a:p>
          <a:p>
            <a:r>
              <a:rPr lang="cs-CZ" dirty="0"/>
              <a:t>nestálí – voleni Valným shromážděním OSN na dvouleté období</a:t>
            </a:r>
          </a:p>
          <a:p>
            <a:endParaRPr lang="cs-CZ" dirty="0"/>
          </a:p>
        </p:txBody>
      </p:sp>
      <p:pic>
        <p:nvPicPr>
          <p:cNvPr id="2062" name="Picture 14" descr="Čína - Aktuálně.cz">
            <a:extLst>
              <a:ext uri="{FF2B5EF4-FFF2-40B4-BE49-F238E27FC236}">
                <a16:creationId xmlns:a16="http://schemas.microsoft.com/office/drawing/2014/main" id="{7CA589C1-CD5F-4676-8BE4-AD49F790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4" y="4379535"/>
            <a:ext cx="1958290" cy="11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lajka 600 x 360 cm, Francie od 3 190 Kč - Zboží.cz">
            <a:extLst>
              <a:ext uri="{FF2B5EF4-FFF2-40B4-BE49-F238E27FC236}">
                <a16:creationId xmlns:a16="http://schemas.microsoft.com/office/drawing/2014/main" id="{3600930F-27C2-4D05-AEAE-DB0876BB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92" y="4379535"/>
            <a:ext cx="1958290" cy="11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United Kingdom - Wikipedia">
            <a:extLst>
              <a:ext uri="{FF2B5EF4-FFF2-40B4-BE49-F238E27FC236}">
                <a16:creationId xmlns:a16="http://schemas.microsoft.com/office/drawing/2014/main" id="{E313ACB2-14F5-42D0-A0CE-0E42FF10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56" y="4379535"/>
            <a:ext cx="1958290" cy="10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flag of the United States of America | Britannica">
            <a:extLst>
              <a:ext uri="{FF2B5EF4-FFF2-40B4-BE49-F238E27FC236}">
                <a16:creationId xmlns:a16="http://schemas.microsoft.com/office/drawing/2014/main" id="{D951F36C-3102-4D50-B26A-CA0BF772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20" y="4376824"/>
            <a:ext cx="1958290" cy="10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Rusko státní vlajka - libea.cz">
            <a:extLst>
              <a:ext uri="{FF2B5EF4-FFF2-40B4-BE49-F238E27FC236}">
                <a16:creationId xmlns:a16="http://schemas.microsoft.com/office/drawing/2014/main" id="{7485C1EE-1E33-4E03-AD02-9624CF1B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84" y="4342308"/>
            <a:ext cx="1958290" cy="10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7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50B94B-4119-48A5-A941-1AC5681BBB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78B774-5E23-4724-9611-544FF69537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166452-61F9-4C47-A1C3-26937454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Dne 15. března 2022 se v médiích objevil výrok ministryně obrany České republiky Jany Černochové. 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Diskutujte tento výrok.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D5CFF4-ECB0-422F-A788-99C2812BE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98" y="2432689"/>
            <a:ext cx="5097502" cy="40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8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54F7AE-D407-442D-9758-3EAAE188D3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B73D30-321F-42E9-8429-5AA1A11D4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B4D813-B62B-467A-9EB4-FA778D33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753200" cy="4799451"/>
          </a:xfrm>
        </p:spPr>
        <p:txBody>
          <a:bodyPr/>
          <a:lstStyle/>
          <a:p>
            <a:pPr algn="ctr"/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Vyjmenujte příklady některých konkrétních sankcí, které EU uvalila na Rusko v souvislosti s invazí na Ukrajinu. Zkuste tyto sankce následně seskupit podle jejich charakteru (například diplomatické sankce, ekonomické sankce apod.).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souvislosti se sankcemi uveďte, co rozumíte pod pojmy jako je embargo, bojkot, retorze, represálie. </a:t>
            </a: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 se říci, že jsou tyto sankce efektivní? Kdo je může vynucovat v mezinárodním společenství?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59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738DA2-87C4-481A-AC66-3B60FF732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4AD09A-477D-4CEB-9992-961B7303B4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40990C-778F-463A-BA61-224E0627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sankcím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D820B0-FBFD-4133-BD10-5D94CA31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7764"/>
            <a:ext cx="10753200" cy="50393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Retorze</a:t>
            </a:r>
          </a:p>
          <a:p>
            <a:pPr lvl="1"/>
            <a:r>
              <a:rPr lang="cs-CZ" dirty="0"/>
              <a:t>nezasahuje do „právní“ sféry, mírnější forma nátlaku</a:t>
            </a:r>
          </a:p>
          <a:p>
            <a:pPr lvl="1"/>
            <a:r>
              <a:rPr lang="cs-CZ" dirty="0"/>
              <a:t>odvolání velvyslance či významné návštěvy, neudělení víz občanům, přerušení vyjednávání o smlouvě, odmítnutí účasti na prestižní události (sportovní hry, inaugurace hlavy státu, nebo také na pohřbu hlavy státu)</a:t>
            </a:r>
          </a:p>
          <a:p>
            <a:r>
              <a:rPr lang="cs-CZ" sz="2400" dirty="0">
                <a:solidFill>
                  <a:schemeClr val="tx2"/>
                </a:solidFill>
              </a:rPr>
              <a:t>Represálie</a:t>
            </a:r>
          </a:p>
          <a:p>
            <a:pPr lvl="1"/>
            <a:r>
              <a:rPr lang="cs-CZ" dirty="0"/>
              <a:t>zasahuje do právní sféry, přísnější forma nátlaku</a:t>
            </a:r>
          </a:p>
          <a:p>
            <a:pPr lvl="1"/>
            <a:r>
              <a:rPr lang="cs-CZ" dirty="0"/>
              <a:t>embargo (zákaz vývozu zboží), bojkot (zákaz dovozu zboží), zákaz letů na nějaké území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Individuální sebeobrana </a:t>
            </a:r>
            <a:r>
              <a:rPr lang="cs-CZ" sz="2400" dirty="0"/>
              <a:t>(použití síly k vytlačení agresora)</a:t>
            </a:r>
          </a:p>
          <a:p>
            <a:r>
              <a:rPr lang="cs-CZ" sz="2400" dirty="0">
                <a:solidFill>
                  <a:schemeClr val="tx2"/>
                </a:solidFill>
              </a:rPr>
              <a:t>Kolektivní sankce </a:t>
            </a:r>
          </a:p>
          <a:p>
            <a:pPr lvl="1"/>
            <a:r>
              <a:rPr lang="cs-CZ" dirty="0"/>
              <a:t>vyloučení z mezinárodní organizace</a:t>
            </a:r>
          </a:p>
          <a:p>
            <a:pPr lvl="1"/>
            <a:r>
              <a:rPr lang="cs-CZ" dirty="0"/>
              <a:t>kolektivní sebeobrana</a:t>
            </a:r>
          </a:p>
          <a:p>
            <a:pPr lvl="1"/>
            <a:r>
              <a:rPr lang="cs-CZ" dirty="0"/>
              <a:t>sankce Rady bezpečnosti OSN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17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4F4AE1-53EF-4AF0-89EF-90648A70D6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MV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D35878-A948-4CB6-BEB9-1D265BA00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948DC1-80EA-4F96-A410-4934DD76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sankcím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9E690F-BB79-41C7-8ACA-E5E5D67C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32915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decentralizované = méně efektivní</a:t>
            </a:r>
          </a:p>
          <a:p>
            <a:r>
              <a:rPr lang="cs-CZ" sz="2400" dirty="0"/>
              <a:t>není soud, který by mohl autoritativně rozhodnout ohledně vynucení (donucení)</a:t>
            </a:r>
          </a:p>
          <a:p>
            <a:r>
              <a:rPr lang="cs-CZ" sz="2400" dirty="0"/>
              <a:t>více: viz vložený list v IS</a:t>
            </a:r>
          </a:p>
        </p:txBody>
      </p:sp>
    </p:spTree>
    <p:extLst>
      <p:ext uri="{BB962C8B-B14F-4D97-AF65-F5344CB8AC3E}">
        <p14:creationId xmlns:p14="http://schemas.microsoft.com/office/powerpoint/2010/main" val="185415434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201</TotalTime>
  <Words>1419</Words>
  <Application>Microsoft Office PowerPoint</Application>
  <PresentationFormat>Širokoúhlá obrazovka</PresentationFormat>
  <Paragraphs>199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Tahoma</vt:lpstr>
      <vt:lpstr>Wingdings</vt:lpstr>
      <vt:lpstr>Prezentace_MU_CZ</vt:lpstr>
      <vt:lpstr>Mezinárodní vztahy  2. seminář</vt:lpstr>
      <vt:lpstr>Dokončení témat 1. semináře (viz prezentace pro 1. seminář)</vt:lpstr>
      <vt:lpstr>Vynucení (donucení)  v mezinárodním právu</vt:lpstr>
      <vt:lpstr>Vysvětlete, proč NATO nemůže pomoci Ukrajině ve válce,  i když o to Ukrajina žádala.  </vt:lpstr>
      <vt:lpstr>Vysvětlete, proč Rada bezpečnosti OSN (orgán zajišťující světový mír) nepřijala rezoluci odsuzující  ruskou invazi na Ukrajinu.  </vt:lpstr>
      <vt:lpstr>Dne 15. března 2022 se v médiích objevil výrok ministryně obrany České republiky Jany Černochové.  Diskutujte tento výrok.  </vt:lpstr>
      <vt:lpstr>Vyjmenujte příklady některých konkrétních sankcí, které EU uvalila na Rusko v souvislosti s invazí na Ukrajinu. Zkuste tyto sankce následně seskupit podle jejich charakteru (například diplomatické sankce, ekonomické sankce apod.).  V souvislosti se sankcemi uveďte, co rozumíte pod pojmy jako je embargo, bojkot, retorze, represálie.   Dá se říci, že jsou tyto sankce efektivní? Kdo je může vynucovat v mezinárodním společenství?        </vt:lpstr>
      <vt:lpstr>K sankcím I</vt:lpstr>
      <vt:lpstr>K sankcím II</vt:lpstr>
      <vt:lpstr>V médiích se také často hovoří o hrozbě použití jaderných a chemických zbraní. Dohledejte, zda existuje mezinárodní smlouva, která by zakazovala či jinak omezovala použití jaderných a chemických zbraní. O kterých státech se ví, že vlastní jaderné zbraně?  </vt:lpstr>
      <vt:lpstr>Přehled</vt:lpstr>
      <vt:lpstr>Mezinárodní soudnictví </vt:lpstr>
      <vt:lpstr>Mezinárodní trestní soud International Criminal Court (ICC) </vt:lpstr>
      <vt:lpstr>Prezentace aplikace PowerPoint</vt:lpstr>
      <vt:lpstr>Příklad Muammar Kaddáfí</vt:lpstr>
      <vt:lpstr>Dříve – tribunály ad hoc </vt:lpstr>
      <vt:lpstr>Příklad Radovan Karadžić</vt:lpstr>
      <vt:lpstr>Mezinárodní soudní dvůr (ICJ)</vt:lpstr>
      <vt:lpstr>Stálý rozhodčí soud</vt:lpstr>
      <vt:lpstr>Mezinárodní tribunál pro mořské právo</vt:lpstr>
      <vt:lpstr>WTO – Orgán pro řešení sporů</vt:lpstr>
      <vt:lpstr>Prezentace aplikace PowerPoint</vt:lpstr>
      <vt:lpstr>Nejdelší spor 1993-2010: spor o banány</vt:lpstr>
      <vt:lpstr>Evropský soud pro lidská práva </vt:lpstr>
      <vt:lpstr>Soudní dvůr Evropské unie</vt:lpstr>
      <vt:lpstr>DĚKUJI  malachta@mail.muni.cz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209</cp:revision>
  <cp:lastPrinted>2022-02-28T15:02:21Z</cp:lastPrinted>
  <dcterms:created xsi:type="dcterms:W3CDTF">2020-10-09T15:16:21Z</dcterms:created>
  <dcterms:modified xsi:type="dcterms:W3CDTF">2022-10-21T09:18:22Z</dcterms:modified>
</cp:coreProperties>
</file>