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61" r:id="rId5"/>
    <p:sldId id="263" r:id="rId6"/>
    <p:sldId id="277" r:id="rId7"/>
    <p:sldId id="276" r:id="rId8"/>
    <p:sldId id="278" r:id="rId9"/>
    <p:sldId id="268" r:id="rId10"/>
    <p:sldId id="270" r:id="rId11"/>
    <p:sldId id="269" r:id="rId12"/>
    <p:sldId id="273" r:id="rId13"/>
    <p:sldId id="275" r:id="rId14"/>
    <p:sldId id="260" r:id="rId15"/>
    <p:sldId id="262" r:id="rId16"/>
    <p:sldId id="267" r:id="rId17"/>
    <p:sldId id="264" r:id="rId18"/>
    <p:sldId id="279" r:id="rId19"/>
    <p:sldId id="274" r:id="rId20"/>
    <p:sldId id="266" r:id="rId21"/>
    <p:sldId id="271" r:id="rId22"/>
    <p:sldId id="272" r:id="rId23"/>
    <p:sldId id="25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C25D0-5F05-4E9A-A4F8-2E93839ACB0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2C5E65-8841-446B-A685-EE8B4332B143}">
      <dgm:prSet/>
      <dgm:spPr/>
      <dgm:t>
        <a:bodyPr/>
        <a:lstStyle/>
        <a:p>
          <a:pPr rtl="0"/>
          <a:r>
            <a:rPr lang="cs-CZ"/>
            <a:t>1.  Odsuzují raketové útoky – válečný zločin, výzva prezidentu Putinovi k odpovědnosti</a:t>
          </a:r>
          <a:endParaRPr lang="en-US"/>
        </a:p>
      </dgm:t>
    </dgm:pt>
    <dgm:pt modelId="{E823936B-2A1E-4B5E-B85D-4549736D108E}" type="parTrans" cxnId="{2A9DD1F1-48EE-42C0-B175-236B6549AB79}">
      <dgm:prSet/>
      <dgm:spPr/>
      <dgm:t>
        <a:bodyPr/>
        <a:lstStyle/>
        <a:p>
          <a:endParaRPr lang="en-US"/>
        </a:p>
      </dgm:t>
    </dgm:pt>
    <dgm:pt modelId="{1EA486DC-A630-4F5C-9A41-53770943EC04}" type="sibTrans" cxnId="{2A9DD1F1-48EE-42C0-B175-236B6549AB79}">
      <dgm:prSet/>
      <dgm:spPr/>
      <dgm:t>
        <a:bodyPr/>
        <a:lstStyle/>
        <a:p>
          <a:endParaRPr lang="en-US"/>
        </a:p>
      </dgm:t>
    </dgm:pt>
    <dgm:pt modelId="{CE4935C3-A8EF-4A90-81B6-96724609C0CD}">
      <dgm:prSet/>
      <dgm:spPr/>
      <dgm:t>
        <a:bodyPr/>
        <a:lstStyle/>
        <a:p>
          <a:pPr rtl="0"/>
          <a:r>
            <a:rPr lang="cs-CZ"/>
            <a:t>2. Důrazně odsuzují nezákonný pokus Ruska o anexi ukrajinské Doněcké, Luhanské, Západorožské a Chersonské oblasti – neuznávají ani falešná ruská referenda používané k jejímu ospravedlnění</a:t>
          </a:r>
          <a:endParaRPr lang="en-US"/>
        </a:p>
      </dgm:t>
    </dgm:pt>
    <dgm:pt modelId="{993CF091-3F14-4981-82CE-66CF48C0444B}" type="parTrans" cxnId="{97637D44-E218-4F53-BF51-42DC1622ADEE}">
      <dgm:prSet/>
      <dgm:spPr/>
      <dgm:t>
        <a:bodyPr/>
        <a:lstStyle/>
        <a:p>
          <a:endParaRPr lang="en-US"/>
        </a:p>
      </dgm:t>
    </dgm:pt>
    <dgm:pt modelId="{400F57A7-A94E-468C-991B-908EC9F251CD}" type="sibTrans" cxnId="{97637D44-E218-4F53-BF51-42DC1622ADEE}">
      <dgm:prSet/>
      <dgm:spPr/>
      <dgm:t>
        <a:bodyPr/>
        <a:lstStyle/>
        <a:p>
          <a:endParaRPr lang="en-US"/>
        </a:p>
      </dgm:t>
    </dgm:pt>
    <dgm:pt modelId="{A21790BE-C5A9-4392-BEA8-39CAA7F9AB80}">
      <dgm:prSet/>
      <dgm:spPr/>
      <dgm:t>
        <a:bodyPr/>
        <a:lstStyle/>
        <a:p>
          <a:pPr rtl="0"/>
          <a:r>
            <a:rPr lang="cs-CZ"/>
            <a:t>3. Rusko porušilo zásady zakotvené v Chartě OSN, není legitimní základ pro změnu ukrajinských hranic, výzva všech zemí k odsouzení této agrese a pro Rusko k zastavení veškerých nepřátelských akcí a bezpodmínečnému stažení všech vojsk a vojenské techniky z Ukrajiny</a:t>
          </a:r>
          <a:endParaRPr lang="en-US"/>
        </a:p>
      </dgm:t>
    </dgm:pt>
    <dgm:pt modelId="{B0037B0C-173B-4F63-BE8B-4A83CB29FF5F}" type="parTrans" cxnId="{604DCA32-2AE6-4AB2-8ADA-F799E1476270}">
      <dgm:prSet/>
      <dgm:spPr/>
      <dgm:t>
        <a:bodyPr/>
        <a:lstStyle/>
        <a:p>
          <a:endParaRPr lang="en-US"/>
        </a:p>
      </dgm:t>
    </dgm:pt>
    <dgm:pt modelId="{58160A05-5BC8-4C4F-BC12-ED7B6076BD1E}" type="sibTrans" cxnId="{604DCA32-2AE6-4AB2-8ADA-F799E1476270}">
      <dgm:prSet/>
      <dgm:spPr/>
      <dgm:t>
        <a:bodyPr/>
        <a:lstStyle/>
        <a:p>
          <a:endParaRPr lang="en-US"/>
        </a:p>
      </dgm:t>
    </dgm:pt>
    <dgm:pt modelId="{68DC3A72-2B81-4D6A-A600-B647DB8F1C19}">
      <dgm:prSet/>
      <dgm:spPr/>
      <dgm:t>
        <a:bodyPr/>
        <a:lstStyle/>
        <a:p>
          <a:pPr rtl="0"/>
          <a:r>
            <a:rPr lang="cs-CZ"/>
            <a:t>4. Uvalení ekonomických nákladů na Rusko i na státy poskytující politickou nebo ekonomickou podporu ruským nezákonným pokusům</a:t>
          </a:r>
          <a:endParaRPr lang="en-US"/>
        </a:p>
      </dgm:t>
    </dgm:pt>
    <dgm:pt modelId="{6EFB7720-6AB5-4D2B-A3DC-ABCE10F4FCA1}" type="parTrans" cxnId="{97445F73-725C-422E-B795-9343CA66EF16}">
      <dgm:prSet/>
      <dgm:spPr/>
      <dgm:t>
        <a:bodyPr/>
        <a:lstStyle/>
        <a:p>
          <a:endParaRPr lang="en-US"/>
        </a:p>
      </dgm:t>
    </dgm:pt>
    <dgm:pt modelId="{623FEF29-A961-47BB-AA16-57E0E3E2AB4A}" type="sibTrans" cxnId="{97445F73-725C-422E-B795-9343CA66EF16}">
      <dgm:prSet/>
      <dgm:spPr/>
      <dgm:t>
        <a:bodyPr/>
        <a:lstStyle/>
        <a:p>
          <a:endParaRPr lang="en-US"/>
        </a:p>
      </dgm:t>
    </dgm:pt>
    <dgm:pt modelId="{BB29DA5C-716D-46EC-98EC-555B43A1C254}" type="pres">
      <dgm:prSet presAssocID="{8FAC25D0-5F05-4E9A-A4F8-2E93839ACB04}" presName="linear" presStyleCnt="0">
        <dgm:presLayoutVars>
          <dgm:animLvl val="lvl"/>
          <dgm:resizeHandles val="exact"/>
        </dgm:presLayoutVars>
      </dgm:prSet>
      <dgm:spPr/>
    </dgm:pt>
    <dgm:pt modelId="{D3EC4505-042A-4FC5-8E52-43DF58480937}" type="pres">
      <dgm:prSet presAssocID="{952C5E65-8841-446B-A685-EE8B4332B1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9A3F473-8A17-4BB1-8853-0BBD2F81BC11}" type="pres">
      <dgm:prSet presAssocID="{1EA486DC-A630-4F5C-9A41-53770943EC04}" presName="spacer" presStyleCnt="0"/>
      <dgm:spPr/>
    </dgm:pt>
    <dgm:pt modelId="{523769B3-4C0D-41CB-8F27-54A3F42B01E8}" type="pres">
      <dgm:prSet presAssocID="{CE4935C3-A8EF-4A90-81B6-96724609C0C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53FB19-F627-4EE7-B222-CFED8DF08F8C}" type="pres">
      <dgm:prSet presAssocID="{400F57A7-A94E-468C-991B-908EC9F251CD}" presName="spacer" presStyleCnt="0"/>
      <dgm:spPr/>
    </dgm:pt>
    <dgm:pt modelId="{80B5348C-7A45-4301-87F7-787EBCE9CB77}" type="pres">
      <dgm:prSet presAssocID="{A21790BE-C5A9-4392-BEA8-39CAA7F9AB8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075DF3-D171-4D04-99DA-52C356BF91F6}" type="pres">
      <dgm:prSet presAssocID="{58160A05-5BC8-4C4F-BC12-ED7B6076BD1E}" presName="spacer" presStyleCnt="0"/>
      <dgm:spPr/>
    </dgm:pt>
    <dgm:pt modelId="{E415D8AC-C901-4E73-A2E9-BF3CA44D78A4}" type="pres">
      <dgm:prSet presAssocID="{68DC3A72-2B81-4D6A-A600-B647DB8F1C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04DCA32-2AE6-4AB2-8ADA-F799E1476270}" srcId="{8FAC25D0-5F05-4E9A-A4F8-2E93839ACB04}" destId="{A21790BE-C5A9-4392-BEA8-39CAA7F9AB80}" srcOrd="2" destOrd="0" parTransId="{B0037B0C-173B-4F63-BE8B-4A83CB29FF5F}" sibTransId="{58160A05-5BC8-4C4F-BC12-ED7B6076BD1E}"/>
    <dgm:cxn modelId="{97637D44-E218-4F53-BF51-42DC1622ADEE}" srcId="{8FAC25D0-5F05-4E9A-A4F8-2E93839ACB04}" destId="{CE4935C3-A8EF-4A90-81B6-96724609C0CD}" srcOrd="1" destOrd="0" parTransId="{993CF091-3F14-4981-82CE-66CF48C0444B}" sibTransId="{400F57A7-A94E-468C-991B-908EC9F251CD}"/>
    <dgm:cxn modelId="{97445F73-725C-422E-B795-9343CA66EF16}" srcId="{8FAC25D0-5F05-4E9A-A4F8-2E93839ACB04}" destId="{68DC3A72-2B81-4D6A-A600-B647DB8F1C19}" srcOrd="3" destOrd="0" parTransId="{6EFB7720-6AB5-4D2B-A3DC-ABCE10F4FCA1}" sibTransId="{623FEF29-A961-47BB-AA16-57E0E3E2AB4A}"/>
    <dgm:cxn modelId="{46F56B74-8411-4E55-9CF4-18F90914B5FB}" type="presOf" srcId="{A21790BE-C5A9-4392-BEA8-39CAA7F9AB80}" destId="{80B5348C-7A45-4301-87F7-787EBCE9CB77}" srcOrd="0" destOrd="0" presId="urn:microsoft.com/office/officeart/2005/8/layout/vList2"/>
    <dgm:cxn modelId="{6EEB4689-80EC-4C0C-9273-ECED0BEEEE7F}" type="presOf" srcId="{952C5E65-8841-446B-A685-EE8B4332B143}" destId="{D3EC4505-042A-4FC5-8E52-43DF58480937}" srcOrd="0" destOrd="0" presId="urn:microsoft.com/office/officeart/2005/8/layout/vList2"/>
    <dgm:cxn modelId="{E411AC99-A94B-4DB4-B9C6-69D36408F11B}" type="presOf" srcId="{8FAC25D0-5F05-4E9A-A4F8-2E93839ACB04}" destId="{BB29DA5C-716D-46EC-98EC-555B43A1C254}" srcOrd="0" destOrd="0" presId="urn:microsoft.com/office/officeart/2005/8/layout/vList2"/>
    <dgm:cxn modelId="{DE04859E-8150-4789-922C-FC27295C3576}" type="presOf" srcId="{CE4935C3-A8EF-4A90-81B6-96724609C0CD}" destId="{523769B3-4C0D-41CB-8F27-54A3F42B01E8}" srcOrd="0" destOrd="0" presId="urn:microsoft.com/office/officeart/2005/8/layout/vList2"/>
    <dgm:cxn modelId="{B6D4EBE3-7B0C-4891-B9D1-4079C8B16294}" type="presOf" srcId="{68DC3A72-2B81-4D6A-A600-B647DB8F1C19}" destId="{E415D8AC-C901-4E73-A2E9-BF3CA44D78A4}" srcOrd="0" destOrd="0" presId="urn:microsoft.com/office/officeart/2005/8/layout/vList2"/>
    <dgm:cxn modelId="{2A9DD1F1-48EE-42C0-B175-236B6549AB79}" srcId="{8FAC25D0-5F05-4E9A-A4F8-2E93839ACB04}" destId="{952C5E65-8841-446B-A685-EE8B4332B143}" srcOrd="0" destOrd="0" parTransId="{E823936B-2A1E-4B5E-B85D-4549736D108E}" sibTransId="{1EA486DC-A630-4F5C-9A41-53770943EC04}"/>
    <dgm:cxn modelId="{E91158AE-9CBC-49A2-B39C-8206F2F58DC5}" type="presParOf" srcId="{BB29DA5C-716D-46EC-98EC-555B43A1C254}" destId="{D3EC4505-042A-4FC5-8E52-43DF58480937}" srcOrd="0" destOrd="0" presId="urn:microsoft.com/office/officeart/2005/8/layout/vList2"/>
    <dgm:cxn modelId="{DB56CEED-0540-40B5-9E6E-BC617C925F92}" type="presParOf" srcId="{BB29DA5C-716D-46EC-98EC-555B43A1C254}" destId="{A9A3F473-8A17-4BB1-8853-0BBD2F81BC11}" srcOrd="1" destOrd="0" presId="urn:microsoft.com/office/officeart/2005/8/layout/vList2"/>
    <dgm:cxn modelId="{EDC72988-70ED-4C73-B255-75ED3897A20E}" type="presParOf" srcId="{BB29DA5C-716D-46EC-98EC-555B43A1C254}" destId="{523769B3-4C0D-41CB-8F27-54A3F42B01E8}" srcOrd="2" destOrd="0" presId="urn:microsoft.com/office/officeart/2005/8/layout/vList2"/>
    <dgm:cxn modelId="{0543FE4C-46B0-4394-8E92-3F1E281FCFD9}" type="presParOf" srcId="{BB29DA5C-716D-46EC-98EC-555B43A1C254}" destId="{CC53FB19-F627-4EE7-B222-CFED8DF08F8C}" srcOrd="3" destOrd="0" presId="urn:microsoft.com/office/officeart/2005/8/layout/vList2"/>
    <dgm:cxn modelId="{6F16B6D7-5357-4E54-8273-8B2B7ED15537}" type="presParOf" srcId="{BB29DA5C-716D-46EC-98EC-555B43A1C254}" destId="{80B5348C-7A45-4301-87F7-787EBCE9CB77}" srcOrd="4" destOrd="0" presId="urn:microsoft.com/office/officeart/2005/8/layout/vList2"/>
    <dgm:cxn modelId="{331AC322-EA26-4701-8885-A1975C4161E5}" type="presParOf" srcId="{BB29DA5C-716D-46EC-98EC-555B43A1C254}" destId="{14075DF3-D171-4D04-99DA-52C356BF91F6}" srcOrd="5" destOrd="0" presId="urn:microsoft.com/office/officeart/2005/8/layout/vList2"/>
    <dgm:cxn modelId="{24E434A0-B589-4B29-91FC-1F2BA634504E}" type="presParOf" srcId="{BB29DA5C-716D-46EC-98EC-555B43A1C254}" destId="{E415D8AC-C901-4E73-A2E9-BF3CA44D78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C25D0-5F05-4E9A-A4F8-2E93839ACB0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2C5E65-8841-446B-A685-EE8B4332B143}">
      <dgm:prSet/>
      <dgm:spPr/>
      <dgm:t>
        <a:bodyPr/>
        <a:lstStyle/>
        <a:p>
          <a:r>
            <a:rPr lang="cs-CZ"/>
            <a:t>5. Odsouzení částečné mobilizace záložníků, použití jaderných, biologických nebo chemických zbraní by mělo pro Rusko vážné následky</a:t>
          </a:r>
          <a:endParaRPr lang="en-US"/>
        </a:p>
      </dgm:t>
    </dgm:pt>
    <dgm:pt modelId="{E823936B-2A1E-4B5E-B85D-4549736D108E}" type="parTrans" cxnId="{2A9DD1F1-48EE-42C0-B175-236B6549AB79}">
      <dgm:prSet/>
      <dgm:spPr/>
      <dgm:t>
        <a:bodyPr/>
        <a:lstStyle/>
        <a:p>
          <a:endParaRPr lang="en-US"/>
        </a:p>
      </dgm:t>
    </dgm:pt>
    <dgm:pt modelId="{1EA486DC-A630-4F5C-9A41-53770943EC04}" type="sibTrans" cxnId="{2A9DD1F1-48EE-42C0-B175-236B6549AB79}">
      <dgm:prSet/>
      <dgm:spPr/>
      <dgm:t>
        <a:bodyPr/>
        <a:lstStyle/>
        <a:p>
          <a:endParaRPr lang="en-US"/>
        </a:p>
      </dgm:t>
    </dgm:pt>
    <dgm:pt modelId="{CE4935C3-A8EF-4A90-81B6-96724609C0CD}">
      <dgm:prSet/>
      <dgm:spPr/>
      <dgm:t>
        <a:bodyPr/>
        <a:lstStyle/>
        <a:p>
          <a:r>
            <a:rPr lang="cs-CZ"/>
            <a:t>6. Odsouzení kroků v ukrajinské jaderné elektrárně – Rusko bude zodpovědné za jakýkoliv incident – G7 podporuje Mezinárodní agenturu pro atomovou energii</a:t>
          </a:r>
          <a:endParaRPr lang="en-US"/>
        </a:p>
      </dgm:t>
    </dgm:pt>
    <dgm:pt modelId="{993CF091-3F14-4981-82CE-66CF48C0444B}" type="parTrans" cxnId="{97637D44-E218-4F53-BF51-42DC1622ADEE}">
      <dgm:prSet/>
      <dgm:spPr/>
      <dgm:t>
        <a:bodyPr/>
        <a:lstStyle/>
        <a:p>
          <a:endParaRPr lang="en-US"/>
        </a:p>
      </dgm:t>
    </dgm:pt>
    <dgm:pt modelId="{400F57A7-A94E-468C-991B-908EC9F251CD}" type="sibTrans" cxnId="{97637D44-E218-4F53-BF51-42DC1622ADEE}">
      <dgm:prSet/>
      <dgm:spPr/>
      <dgm:t>
        <a:bodyPr/>
        <a:lstStyle/>
        <a:p>
          <a:endParaRPr lang="en-US"/>
        </a:p>
      </dgm:t>
    </dgm:pt>
    <dgm:pt modelId="{A21790BE-C5A9-4392-BEA8-39CAA7F9AB80}">
      <dgm:prSet/>
      <dgm:spPr/>
      <dgm:t>
        <a:bodyPr/>
        <a:lstStyle/>
        <a:p>
          <a:r>
            <a:rPr lang="cs-CZ"/>
            <a:t>7. Výzva Bělorusku k ukončení spolupráce s Ruskem a k dodržování závazků podle mezinárodního práva</a:t>
          </a:r>
          <a:endParaRPr lang="en-US"/>
        </a:p>
      </dgm:t>
    </dgm:pt>
    <dgm:pt modelId="{B0037B0C-173B-4F63-BE8B-4A83CB29FF5F}" type="parTrans" cxnId="{604DCA32-2AE6-4AB2-8ADA-F799E1476270}">
      <dgm:prSet/>
      <dgm:spPr/>
      <dgm:t>
        <a:bodyPr/>
        <a:lstStyle/>
        <a:p>
          <a:endParaRPr lang="en-US"/>
        </a:p>
      </dgm:t>
    </dgm:pt>
    <dgm:pt modelId="{58160A05-5BC8-4C4F-BC12-ED7B6076BD1E}" type="sibTrans" cxnId="{604DCA32-2AE6-4AB2-8ADA-F799E1476270}">
      <dgm:prSet/>
      <dgm:spPr/>
      <dgm:t>
        <a:bodyPr/>
        <a:lstStyle/>
        <a:p>
          <a:endParaRPr lang="en-US"/>
        </a:p>
      </dgm:t>
    </dgm:pt>
    <dgm:pt modelId="{68DC3A72-2B81-4D6A-A600-B647DB8F1C19}">
      <dgm:prSet/>
      <dgm:spPr/>
      <dgm:t>
        <a:bodyPr/>
        <a:lstStyle/>
        <a:p>
          <a:r>
            <a:rPr lang="cs-CZ"/>
            <a:t>8.  Potvrzení podpory nezávislosti, územní celistvosti a suverenity Ukrajiny, Ukrajina má právo se bránit</a:t>
          </a:r>
          <a:endParaRPr lang="en-US"/>
        </a:p>
      </dgm:t>
    </dgm:pt>
    <dgm:pt modelId="{6EFB7720-6AB5-4D2B-A3DC-ABCE10F4FCA1}" type="parTrans" cxnId="{97445F73-725C-422E-B795-9343CA66EF16}">
      <dgm:prSet/>
      <dgm:spPr/>
      <dgm:t>
        <a:bodyPr/>
        <a:lstStyle/>
        <a:p>
          <a:endParaRPr lang="en-US"/>
        </a:p>
      </dgm:t>
    </dgm:pt>
    <dgm:pt modelId="{623FEF29-A961-47BB-AA16-57E0E3E2AB4A}" type="sibTrans" cxnId="{97445F73-725C-422E-B795-9343CA66EF16}">
      <dgm:prSet/>
      <dgm:spPr/>
      <dgm:t>
        <a:bodyPr/>
        <a:lstStyle/>
        <a:p>
          <a:endParaRPr lang="en-US"/>
        </a:p>
      </dgm:t>
    </dgm:pt>
    <dgm:pt modelId="{ACEE18E8-2A87-4D82-B09C-0ED11F3224DC}">
      <dgm:prSet/>
      <dgm:spPr/>
      <dgm:t>
        <a:bodyPr/>
        <a:lstStyle/>
        <a:p>
          <a:r>
            <a:rPr lang="cs-CZ"/>
            <a:t>9.  Nadále budou poskytovat finanční, humanitární, vojenskou, diplomatickou a právní podporu Ukrajině</a:t>
          </a:r>
          <a:endParaRPr lang="en-US"/>
        </a:p>
      </dgm:t>
    </dgm:pt>
    <dgm:pt modelId="{EF35AE9A-2BB8-4458-9BB3-E15DCA4068F9}" type="parTrans" cxnId="{2A22CAF0-1C46-47DA-9B6B-8DC353B9FE6D}">
      <dgm:prSet/>
      <dgm:spPr/>
      <dgm:t>
        <a:bodyPr/>
        <a:lstStyle/>
        <a:p>
          <a:endParaRPr lang="en-US"/>
        </a:p>
      </dgm:t>
    </dgm:pt>
    <dgm:pt modelId="{909E6880-F609-4F97-B5A2-666A8354786A}" type="sibTrans" cxnId="{2A22CAF0-1C46-47DA-9B6B-8DC353B9FE6D}">
      <dgm:prSet/>
      <dgm:spPr/>
      <dgm:t>
        <a:bodyPr/>
        <a:lstStyle/>
        <a:p>
          <a:endParaRPr lang="en-US"/>
        </a:p>
      </dgm:t>
    </dgm:pt>
    <dgm:pt modelId="{BB29DA5C-716D-46EC-98EC-555B43A1C254}" type="pres">
      <dgm:prSet presAssocID="{8FAC25D0-5F05-4E9A-A4F8-2E93839ACB04}" presName="linear" presStyleCnt="0">
        <dgm:presLayoutVars>
          <dgm:animLvl val="lvl"/>
          <dgm:resizeHandles val="exact"/>
        </dgm:presLayoutVars>
      </dgm:prSet>
      <dgm:spPr/>
    </dgm:pt>
    <dgm:pt modelId="{D3EC4505-042A-4FC5-8E52-43DF58480937}" type="pres">
      <dgm:prSet presAssocID="{952C5E65-8841-446B-A685-EE8B4332B1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A3F473-8A17-4BB1-8853-0BBD2F81BC11}" type="pres">
      <dgm:prSet presAssocID="{1EA486DC-A630-4F5C-9A41-53770943EC04}" presName="spacer" presStyleCnt="0"/>
      <dgm:spPr/>
    </dgm:pt>
    <dgm:pt modelId="{523769B3-4C0D-41CB-8F27-54A3F42B01E8}" type="pres">
      <dgm:prSet presAssocID="{CE4935C3-A8EF-4A90-81B6-96724609C0C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53FB19-F627-4EE7-B222-CFED8DF08F8C}" type="pres">
      <dgm:prSet presAssocID="{400F57A7-A94E-468C-991B-908EC9F251CD}" presName="spacer" presStyleCnt="0"/>
      <dgm:spPr/>
    </dgm:pt>
    <dgm:pt modelId="{80B5348C-7A45-4301-87F7-787EBCE9CB77}" type="pres">
      <dgm:prSet presAssocID="{A21790BE-C5A9-4392-BEA8-39CAA7F9AB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4075DF3-D171-4D04-99DA-52C356BF91F6}" type="pres">
      <dgm:prSet presAssocID="{58160A05-5BC8-4C4F-BC12-ED7B6076BD1E}" presName="spacer" presStyleCnt="0"/>
      <dgm:spPr/>
    </dgm:pt>
    <dgm:pt modelId="{E415D8AC-C901-4E73-A2E9-BF3CA44D78A4}" type="pres">
      <dgm:prSet presAssocID="{68DC3A72-2B81-4D6A-A600-B647DB8F1C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F12A891-CE7D-46D1-BCCD-D95EA2312130}" type="pres">
      <dgm:prSet presAssocID="{623FEF29-A961-47BB-AA16-57E0E3E2AB4A}" presName="spacer" presStyleCnt="0"/>
      <dgm:spPr/>
    </dgm:pt>
    <dgm:pt modelId="{27DE8E89-273B-431D-84C0-BCA476E34FFD}" type="pres">
      <dgm:prSet presAssocID="{ACEE18E8-2A87-4D82-B09C-0ED11F3224D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4DCA32-2AE6-4AB2-8ADA-F799E1476270}" srcId="{8FAC25D0-5F05-4E9A-A4F8-2E93839ACB04}" destId="{A21790BE-C5A9-4392-BEA8-39CAA7F9AB80}" srcOrd="2" destOrd="0" parTransId="{B0037B0C-173B-4F63-BE8B-4A83CB29FF5F}" sibTransId="{58160A05-5BC8-4C4F-BC12-ED7B6076BD1E}"/>
    <dgm:cxn modelId="{97637D44-E218-4F53-BF51-42DC1622ADEE}" srcId="{8FAC25D0-5F05-4E9A-A4F8-2E93839ACB04}" destId="{CE4935C3-A8EF-4A90-81B6-96724609C0CD}" srcOrd="1" destOrd="0" parTransId="{993CF091-3F14-4981-82CE-66CF48C0444B}" sibTransId="{400F57A7-A94E-468C-991B-908EC9F251CD}"/>
    <dgm:cxn modelId="{97445F73-725C-422E-B795-9343CA66EF16}" srcId="{8FAC25D0-5F05-4E9A-A4F8-2E93839ACB04}" destId="{68DC3A72-2B81-4D6A-A600-B647DB8F1C19}" srcOrd="3" destOrd="0" parTransId="{6EFB7720-6AB5-4D2B-A3DC-ABCE10F4FCA1}" sibTransId="{623FEF29-A961-47BB-AA16-57E0E3E2AB4A}"/>
    <dgm:cxn modelId="{46F56B74-8411-4E55-9CF4-18F90914B5FB}" type="presOf" srcId="{A21790BE-C5A9-4392-BEA8-39CAA7F9AB80}" destId="{80B5348C-7A45-4301-87F7-787EBCE9CB77}" srcOrd="0" destOrd="0" presId="urn:microsoft.com/office/officeart/2005/8/layout/vList2"/>
    <dgm:cxn modelId="{52F25088-B055-4879-A6D2-01777C33CE57}" type="presOf" srcId="{ACEE18E8-2A87-4D82-B09C-0ED11F3224DC}" destId="{27DE8E89-273B-431D-84C0-BCA476E34FFD}" srcOrd="0" destOrd="0" presId="urn:microsoft.com/office/officeart/2005/8/layout/vList2"/>
    <dgm:cxn modelId="{6EEB4689-80EC-4C0C-9273-ECED0BEEEE7F}" type="presOf" srcId="{952C5E65-8841-446B-A685-EE8B4332B143}" destId="{D3EC4505-042A-4FC5-8E52-43DF58480937}" srcOrd="0" destOrd="0" presId="urn:microsoft.com/office/officeart/2005/8/layout/vList2"/>
    <dgm:cxn modelId="{E411AC99-A94B-4DB4-B9C6-69D36408F11B}" type="presOf" srcId="{8FAC25D0-5F05-4E9A-A4F8-2E93839ACB04}" destId="{BB29DA5C-716D-46EC-98EC-555B43A1C254}" srcOrd="0" destOrd="0" presId="urn:microsoft.com/office/officeart/2005/8/layout/vList2"/>
    <dgm:cxn modelId="{DE04859E-8150-4789-922C-FC27295C3576}" type="presOf" srcId="{CE4935C3-A8EF-4A90-81B6-96724609C0CD}" destId="{523769B3-4C0D-41CB-8F27-54A3F42B01E8}" srcOrd="0" destOrd="0" presId="urn:microsoft.com/office/officeart/2005/8/layout/vList2"/>
    <dgm:cxn modelId="{B6D4EBE3-7B0C-4891-B9D1-4079C8B16294}" type="presOf" srcId="{68DC3A72-2B81-4D6A-A600-B647DB8F1C19}" destId="{E415D8AC-C901-4E73-A2E9-BF3CA44D78A4}" srcOrd="0" destOrd="0" presId="urn:microsoft.com/office/officeart/2005/8/layout/vList2"/>
    <dgm:cxn modelId="{2A22CAF0-1C46-47DA-9B6B-8DC353B9FE6D}" srcId="{8FAC25D0-5F05-4E9A-A4F8-2E93839ACB04}" destId="{ACEE18E8-2A87-4D82-B09C-0ED11F3224DC}" srcOrd="4" destOrd="0" parTransId="{EF35AE9A-2BB8-4458-9BB3-E15DCA4068F9}" sibTransId="{909E6880-F609-4F97-B5A2-666A8354786A}"/>
    <dgm:cxn modelId="{2A9DD1F1-48EE-42C0-B175-236B6549AB79}" srcId="{8FAC25D0-5F05-4E9A-A4F8-2E93839ACB04}" destId="{952C5E65-8841-446B-A685-EE8B4332B143}" srcOrd="0" destOrd="0" parTransId="{E823936B-2A1E-4B5E-B85D-4549736D108E}" sibTransId="{1EA486DC-A630-4F5C-9A41-53770943EC04}"/>
    <dgm:cxn modelId="{E91158AE-9CBC-49A2-B39C-8206F2F58DC5}" type="presParOf" srcId="{BB29DA5C-716D-46EC-98EC-555B43A1C254}" destId="{D3EC4505-042A-4FC5-8E52-43DF58480937}" srcOrd="0" destOrd="0" presId="urn:microsoft.com/office/officeart/2005/8/layout/vList2"/>
    <dgm:cxn modelId="{DB56CEED-0540-40B5-9E6E-BC617C925F92}" type="presParOf" srcId="{BB29DA5C-716D-46EC-98EC-555B43A1C254}" destId="{A9A3F473-8A17-4BB1-8853-0BBD2F81BC11}" srcOrd="1" destOrd="0" presId="urn:microsoft.com/office/officeart/2005/8/layout/vList2"/>
    <dgm:cxn modelId="{EDC72988-70ED-4C73-B255-75ED3897A20E}" type="presParOf" srcId="{BB29DA5C-716D-46EC-98EC-555B43A1C254}" destId="{523769B3-4C0D-41CB-8F27-54A3F42B01E8}" srcOrd="2" destOrd="0" presId="urn:microsoft.com/office/officeart/2005/8/layout/vList2"/>
    <dgm:cxn modelId="{0543FE4C-46B0-4394-8E92-3F1E281FCFD9}" type="presParOf" srcId="{BB29DA5C-716D-46EC-98EC-555B43A1C254}" destId="{CC53FB19-F627-4EE7-B222-CFED8DF08F8C}" srcOrd="3" destOrd="0" presId="urn:microsoft.com/office/officeart/2005/8/layout/vList2"/>
    <dgm:cxn modelId="{6F16B6D7-5357-4E54-8273-8B2B7ED15537}" type="presParOf" srcId="{BB29DA5C-716D-46EC-98EC-555B43A1C254}" destId="{80B5348C-7A45-4301-87F7-787EBCE9CB77}" srcOrd="4" destOrd="0" presId="urn:microsoft.com/office/officeart/2005/8/layout/vList2"/>
    <dgm:cxn modelId="{331AC322-EA26-4701-8885-A1975C4161E5}" type="presParOf" srcId="{BB29DA5C-716D-46EC-98EC-555B43A1C254}" destId="{14075DF3-D171-4D04-99DA-52C356BF91F6}" srcOrd="5" destOrd="0" presId="urn:microsoft.com/office/officeart/2005/8/layout/vList2"/>
    <dgm:cxn modelId="{24E434A0-B589-4B29-91FC-1F2BA634504E}" type="presParOf" srcId="{BB29DA5C-716D-46EC-98EC-555B43A1C254}" destId="{E415D8AC-C901-4E73-A2E9-BF3CA44D78A4}" srcOrd="6" destOrd="0" presId="urn:microsoft.com/office/officeart/2005/8/layout/vList2"/>
    <dgm:cxn modelId="{8F7FF633-8426-49E8-BA74-FC5B64A1B500}" type="presParOf" srcId="{BB29DA5C-716D-46EC-98EC-555B43A1C254}" destId="{CF12A891-CE7D-46D1-BCCD-D95EA2312130}" srcOrd="7" destOrd="0" presId="urn:microsoft.com/office/officeart/2005/8/layout/vList2"/>
    <dgm:cxn modelId="{27EB54B4-BE64-4A1F-B2A6-B9119EDF9FE2}" type="presParOf" srcId="{BB29DA5C-716D-46EC-98EC-555B43A1C254}" destId="{27DE8E89-273B-431D-84C0-BCA476E34FF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48D683-CD15-4273-A7C2-E0D882828E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909D0D-33F7-479B-811F-CC1B19C9FBC0}">
      <dgm:prSet/>
      <dgm:spPr/>
      <dgm:t>
        <a:bodyPr/>
        <a:lstStyle/>
        <a:p>
          <a:r>
            <a:rPr lang="cs-CZ"/>
            <a:t>10. Nadále ochotni uzavřít dohodu o trvalé bezpečnosti a dalších závazcích, které pomohou Ukrajině bránit se, zajistit svobodnou a demokratickou budoucnost a odradit budoucí ruskou agresi</a:t>
          </a:r>
          <a:endParaRPr lang="en-US"/>
        </a:p>
      </dgm:t>
    </dgm:pt>
    <dgm:pt modelId="{6989DA89-4B8D-46EE-95FE-57786F2F8C6E}" type="parTrans" cxnId="{77FAED28-D358-4E4F-9261-819D045C7E96}">
      <dgm:prSet/>
      <dgm:spPr/>
      <dgm:t>
        <a:bodyPr/>
        <a:lstStyle/>
        <a:p>
          <a:endParaRPr lang="en-US"/>
        </a:p>
      </dgm:t>
    </dgm:pt>
    <dgm:pt modelId="{D61B36B8-EA69-44F8-9CBB-A5830E5430B5}" type="sibTrans" cxnId="{77FAED28-D358-4E4F-9261-819D045C7E96}">
      <dgm:prSet/>
      <dgm:spPr/>
      <dgm:t>
        <a:bodyPr/>
        <a:lstStyle/>
        <a:p>
          <a:endParaRPr lang="en-US"/>
        </a:p>
      </dgm:t>
    </dgm:pt>
    <dgm:pt modelId="{2AEE6DD5-B99F-47E7-A1A7-4E312C3EF0EF}">
      <dgm:prSet/>
      <dgm:spPr/>
      <dgm:t>
        <a:bodyPr/>
        <a:lstStyle/>
        <a:p>
          <a:r>
            <a:rPr lang="cs-CZ"/>
            <a:t>11.  Spravedlivý mír, vymáhat po Rusku zodpovědnost za ruské zločiny spáchané během války</a:t>
          </a:r>
          <a:endParaRPr lang="en-US"/>
        </a:p>
      </dgm:t>
    </dgm:pt>
    <dgm:pt modelId="{6C8A3628-ECCE-418E-8159-46E050187E3F}" type="parTrans" cxnId="{4CD82FE1-1AB0-4CFB-9BAA-5D2245D02AB9}">
      <dgm:prSet/>
      <dgm:spPr/>
      <dgm:t>
        <a:bodyPr/>
        <a:lstStyle/>
        <a:p>
          <a:endParaRPr lang="en-US"/>
        </a:p>
      </dgm:t>
    </dgm:pt>
    <dgm:pt modelId="{25CB6043-1156-4C15-9B24-9B0E7273C587}" type="sibTrans" cxnId="{4CD82FE1-1AB0-4CFB-9BAA-5D2245D02AB9}">
      <dgm:prSet/>
      <dgm:spPr/>
      <dgm:t>
        <a:bodyPr/>
        <a:lstStyle/>
        <a:p>
          <a:endParaRPr lang="en-US"/>
        </a:p>
      </dgm:t>
    </dgm:pt>
    <dgm:pt modelId="{3C65A6CF-88FB-47B4-96E2-BE19CBA0B84A}">
      <dgm:prSet/>
      <dgm:spPr/>
      <dgm:t>
        <a:bodyPr/>
        <a:lstStyle/>
        <a:p>
          <a:r>
            <a:rPr lang="cs-CZ"/>
            <a:t>12. Odsouzení záměrného narušování infrastruktury – poškození plynovodů Nordstream (Baltské moře)</a:t>
          </a:r>
          <a:endParaRPr lang="en-US"/>
        </a:p>
      </dgm:t>
    </dgm:pt>
    <dgm:pt modelId="{8A6EF564-E9F1-46B1-9852-1C893985D657}" type="parTrans" cxnId="{5F295DE5-FBE2-4D6D-AEB7-E2530B832077}">
      <dgm:prSet/>
      <dgm:spPr/>
      <dgm:t>
        <a:bodyPr/>
        <a:lstStyle/>
        <a:p>
          <a:endParaRPr lang="en-US"/>
        </a:p>
      </dgm:t>
    </dgm:pt>
    <dgm:pt modelId="{569C55E8-DCCD-439A-B017-82BA4E1DACAE}" type="sibTrans" cxnId="{5F295DE5-FBE2-4D6D-AEB7-E2530B832077}">
      <dgm:prSet/>
      <dgm:spPr/>
      <dgm:t>
        <a:bodyPr/>
        <a:lstStyle/>
        <a:p>
          <a:endParaRPr lang="en-US"/>
        </a:p>
      </dgm:t>
    </dgm:pt>
    <dgm:pt modelId="{DC89C9A8-B2FE-40B1-ACC7-C31C483B56FC}">
      <dgm:prSet/>
      <dgm:spPr/>
      <dgm:t>
        <a:bodyPr/>
        <a:lstStyle/>
        <a:p>
          <a:r>
            <a:rPr lang="cs-CZ"/>
            <a:t>13. Solidarita, úzká spolupráce při vypořádání se s negativním dopadem ruské agrese na globální ekonomickou stabilitu – spolupráce při zajištění energetické bezpečnosti a cenové dostupnosti jak v rámci G7, tak i mimo ni </a:t>
          </a:r>
          <a:endParaRPr lang="en-US"/>
        </a:p>
      </dgm:t>
    </dgm:pt>
    <dgm:pt modelId="{6D9B026C-30E8-4728-BED3-C5EDEA94D92D}" type="parTrans" cxnId="{2B957BDD-663D-46FB-915B-439140B69291}">
      <dgm:prSet/>
      <dgm:spPr/>
      <dgm:t>
        <a:bodyPr/>
        <a:lstStyle/>
        <a:p>
          <a:endParaRPr lang="en-US"/>
        </a:p>
      </dgm:t>
    </dgm:pt>
    <dgm:pt modelId="{CC2746DC-5AC8-4029-8D7F-0212FC20E4C4}" type="sibTrans" cxnId="{2B957BDD-663D-46FB-915B-439140B69291}">
      <dgm:prSet/>
      <dgm:spPr/>
      <dgm:t>
        <a:bodyPr/>
        <a:lstStyle/>
        <a:p>
          <a:endParaRPr lang="en-US"/>
        </a:p>
      </dgm:t>
    </dgm:pt>
    <dgm:pt modelId="{727BF923-CF8C-493D-B3FC-529EF1649A4D}" type="pres">
      <dgm:prSet presAssocID="{BC48D683-CD15-4273-A7C2-E0D882828E82}" presName="linear" presStyleCnt="0">
        <dgm:presLayoutVars>
          <dgm:animLvl val="lvl"/>
          <dgm:resizeHandles val="exact"/>
        </dgm:presLayoutVars>
      </dgm:prSet>
      <dgm:spPr/>
    </dgm:pt>
    <dgm:pt modelId="{6A2FFEEA-839C-41B5-B48A-9A742D79B0DD}" type="pres">
      <dgm:prSet presAssocID="{9B909D0D-33F7-479B-811F-CC1B19C9FB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F868E7-1068-4EA1-9B9D-7C53D16993D8}" type="pres">
      <dgm:prSet presAssocID="{D61B36B8-EA69-44F8-9CBB-A5830E5430B5}" presName="spacer" presStyleCnt="0"/>
      <dgm:spPr/>
    </dgm:pt>
    <dgm:pt modelId="{CD1957DE-3965-48B7-B4F8-E2B5D2B4911F}" type="pres">
      <dgm:prSet presAssocID="{2AEE6DD5-B99F-47E7-A1A7-4E312C3EF0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79CCD8-16D3-4204-A1C8-560084F2D695}" type="pres">
      <dgm:prSet presAssocID="{25CB6043-1156-4C15-9B24-9B0E7273C587}" presName="spacer" presStyleCnt="0"/>
      <dgm:spPr/>
    </dgm:pt>
    <dgm:pt modelId="{564D2D4D-3AEC-494D-82AC-4602896E46F5}" type="pres">
      <dgm:prSet presAssocID="{3C65A6CF-88FB-47B4-96E2-BE19CBA0B8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B1C5D8-6E97-4FEA-9E1C-416BB49DA28B}" type="pres">
      <dgm:prSet presAssocID="{569C55E8-DCCD-439A-B017-82BA4E1DACAE}" presName="spacer" presStyleCnt="0"/>
      <dgm:spPr/>
    </dgm:pt>
    <dgm:pt modelId="{3B2DE2A5-9EB2-4C81-847A-C9136C7E3CE8}" type="pres">
      <dgm:prSet presAssocID="{DC89C9A8-B2FE-40B1-ACC7-C31C483B56F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8B32F24-FC26-4323-A186-88DEAD8D299B}" type="presOf" srcId="{3C65A6CF-88FB-47B4-96E2-BE19CBA0B84A}" destId="{564D2D4D-3AEC-494D-82AC-4602896E46F5}" srcOrd="0" destOrd="0" presId="urn:microsoft.com/office/officeart/2005/8/layout/vList2"/>
    <dgm:cxn modelId="{77FAED28-D358-4E4F-9261-819D045C7E96}" srcId="{BC48D683-CD15-4273-A7C2-E0D882828E82}" destId="{9B909D0D-33F7-479B-811F-CC1B19C9FBC0}" srcOrd="0" destOrd="0" parTransId="{6989DA89-4B8D-46EE-95FE-57786F2F8C6E}" sibTransId="{D61B36B8-EA69-44F8-9CBB-A5830E5430B5}"/>
    <dgm:cxn modelId="{C60AEA91-2F96-49DB-B04E-BCF06B9294A4}" type="presOf" srcId="{DC89C9A8-B2FE-40B1-ACC7-C31C483B56FC}" destId="{3B2DE2A5-9EB2-4C81-847A-C9136C7E3CE8}" srcOrd="0" destOrd="0" presId="urn:microsoft.com/office/officeart/2005/8/layout/vList2"/>
    <dgm:cxn modelId="{2F1882A6-E011-4623-B355-C78C0BB014F0}" type="presOf" srcId="{BC48D683-CD15-4273-A7C2-E0D882828E82}" destId="{727BF923-CF8C-493D-B3FC-529EF1649A4D}" srcOrd="0" destOrd="0" presId="urn:microsoft.com/office/officeart/2005/8/layout/vList2"/>
    <dgm:cxn modelId="{F8E5DBAD-9B1A-472B-BC39-A81D4208663D}" type="presOf" srcId="{2AEE6DD5-B99F-47E7-A1A7-4E312C3EF0EF}" destId="{CD1957DE-3965-48B7-B4F8-E2B5D2B4911F}" srcOrd="0" destOrd="0" presId="urn:microsoft.com/office/officeart/2005/8/layout/vList2"/>
    <dgm:cxn modelId="{2B957BDD-663D-46FB-915B-439140B69291}" srcId="{BC48D683-CD15-4273-A7C2-E0D882828E82}" destId="{DC89C9A8-B2FE-40B1-ACC7-C31C483B56FC}" srcOrd="3" destOrd="0" parTransId="{6D9B026C-30E8-4728-BED3-C5EDEA94D92D}" sibTransId="{CC2746DC-5AC8-4029-8D7F-0212FC20E4C4}"/>
    <dgm:cxn modelId="{4CD82FE1-1AB0-4CFB-9BAA-5D2245D02AB9}" srcId="{BC48D683-CD15-4273-A7C2-E0D882828E82}" destId="{2AEE6DD5-B99F-47E7-A1A7-4E312C3EF0EF}" srcOrd="1" destOrd="0" parTransId="{6C8A3628-ECCE-418E-8159-46E050187E3F}" sibTransId="{25CB6043-1156-4C15-9B24-9B0E7273C587}"/>
    <dgm:cxn modelId="{5F295DE5-FBE2-4D6D-AEB7-E2530B832077}" srcId="{BC48D683-CD15-4273-A7C2-E0D882828E82}" destId="{3C65A6CF-88FB-47B4-96E2-BE19CBA0B84A}" srcOrd="2" destOrd="0" parTransId="{8A6EF564-E9F1-46B1-9852-1C893985D657}" sibTransId="{569C55E8-DCCD-439A-B017-82BA4E1DACAE}"/>
    <dgm:cxn modelId="{EAB080EB-6E70-47BA-A0E9-3D7CF373C4D8}" type="presOf" srcId="{9B909D0D-33F7-479B-811F-CC1B19C9FBC0}" destId="{6A2FFEEA-839C-41B5-B48A-9A742D79B0DD}" srcOrd="0" destOrd="0" presId="urn:microsoft.com/office/officeart/2005/8/layout/vList2"/>
    <dgm:cxn modelId="{87072172-A5C0-44DD-B579-C9CCEF60D187}" type="presParOf" srcId="{727BF923-CF8C-493D-B3FC-529EF1649A4D}" destId="{6A2FFEEA-839C-41B5-B48A-9A742D79B0DD}" srcOrd="0" destOrd="0" presId="urn:microsoft.com/office/officeart/2005/8/layout/vList2"/>
    <dgm:cxn modelId="{94ED2718-886A-49C4-A5B0-0662D2774A30}" type="presParOf" srcId="{727BF923-CF8C-493D-B3FC-529EF1649A4D}" destId="{93F868E7-1068-4EA1-9B9D-7C53D16993D8}" srcOrd="1" destOrd="0" presId="urn:microsoft.com/office/officeart/2005/8/layout/vList2"/>
    <dgm:cxn modelId="{78F6CB06-D075-4A53-91CF-6D7C0897B940}" type="presParOf" srcId="{727BF923-CF8C-493D-B3FC-529EF1649A4D}" destId="{CD1957DE-3965-48B7-B4F8-E2B5D2B4911F}" srcOrd="2" destOrd="0" presId="urn:microsoft.com/office/officeart/2005/8/layout/vList2"/>
    <dgm:cxn modelId="{6E3B4499-B00D-4C52-A36F-C139FB22E5CF}" type="presParOf" srcId="{727BF923-CF8C-493D-B3FC-529EF1649A4D}" destId="{4D79CCD8-16D3-4204-A1C8-560084F2D695}" srcOrd="3" destOrd="0" presId="urn:microsoft.com/office/officeart/2005/8/layout/vList2"/>
    <dgm:cxn modelId="{95A7DE9F-9E18-4DDE-86FE-F634B6CE3D85}" type="presParOf" srcId="{727BF923-CF8C-493D-B3FC-529EF1649A4D}" destId="{564D2D4D-3AEC-494D-82AC-4602896E46F5}" srcOrd="4" destOrd="0" presId="urn:microsoft.com/office/officeart/2005/8/layout/vList2"/>
    <dgm:cxn modelId="{5CBBC21F-3F62-4AEF-A81E-207462A6B9C3}" type="presParOf" srcId="{727BF923-CF8C-493D-B3FC-529EF1649A4D}" destId="{80B1C5D8-6E97-4FEA-9E1C-416BB49DA28B}" srcOrd="5" destOrd="0" presId="urn:microsoft.com/office/officeart/2005/8/layout/vList2"/>
    <dgm:cxn modelId="{F0D36C8D-6E7D-4FC0-9632-85244FCFE163}" type="presParOf" srcId="{727BF923-CF8C-493D-B3FC-529EF1649A4D}" destId="{3B2DE2A5-9EB2-4C81-847A-C9136C7E3C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9A2611-7EC2-478F-AE46-540CF8F904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A799C0F-9D66-439B-A178-7413C94CBF9B}">
      <dgm:prSet/>
      <dgm:spPr/>
      <dgm:t>
        <a:bodyPr/>
        <a:lstStyle/>
        <a:p>
          <a:r>
            <a:rPr lang="cs-CZ"/>
            <a:t>17. Setkání (15. 11. - 16. 11.)</a:t>
          </a:r>
          <a:endParaRPr lang="en-US"/>
        </a:p>
      </dgm:t>
    </dgm:pt>
    <dgm:pt modelId="{8CB0FCA6-A065-434C-A060-3A14D93D8C38}" type="parTrans" cxnId="{9DB6224D-4A13-4AFC-9087-74AF25F29D49}">
      <dgm:prSet/>
      <dgm:spPr/>
      <dgm:t>
        <a:bodyPr/>
        <a:lstStyle/>
        <a:p>
          <a:endParaRPr lang="en-US"/>
        </a:p>
      </dgm:t>
    </dgm:pt>
    <dgm:pt modelId="{37548CE8-D3EB-408C-B337-502D9879FA43}" type="sibTrans" cxnId="{9DB6224D-4A13-4AFC-9087-74AF25F29D49}">
      <dgm:prSet/>
      <dgm:spPr/>
      <dgm:t>
        <a:bodyPr/>
        <a:lstStyle/>
        <a:p>
          <a:endParaRPr lang="en-US"/>
        </a:p>
      </dgm:t>
    </dgm:pt>
    <dgm:pt modelId="{16509615-7CD8-437B-9C4A-38BCD54459FE}">
      <dgm:prSet/>
      <dgm:spPr/>
      <dgm:t>
        <a:bodyPr/>
        <a:lstStyle/>
        <a:p>
          <a:r>
            <a:rPr lang="cs-CZ"/>
            <a:t>Dopady pandemie na světovou ekonomiku a s tím spojené krize</a:t>
          </a:r>
          <a:endParaRPr lang="en-US"/>
        </a:p>
      </dgm:t>
    </dgm:pt>
    <dgm:pt modelId="{26AD29BB-4A92-43E9-BDF7-B542E6DFA42F}" type="parTrans" cxnId="{8A0273B1-4DF5-4F2B-8E9E-E4E124191302}">
      <dgm:prSet/>
      <dgm:spPr/>
      <dgm:t>
        <a:bodyPr/>
        <a:lstStyle/>
        <a:p>
          <a:endParaRPr lang="en-US"/>
        </a:p>
      </dgm:t>
    </dgm:pt>
    <dgm:pt modelId="{79DBA9EF-50EC-485F-A435-EEA219D18099}" type="sibTrans" cxnId="{8A0273B1-4DF5-4F2B-8E9E-E4E124191302}">
      <dgm:prSet/>
      <dgm:spPr/>
      <dgm:t>
        <a:bodyPr/>
        <a:lstStyle/>
        <a:p>
          <a:endParaRPr lang="en-US"/>
        </a:p>
      </dgm:t>
    </dgm:pt>
    <dgm:pt modelId="{17112242-CF98-4382-9184-6505EC30BD99}">
      <dgm:prSet/>
      <dgm:spPr/>
      <dgm:t>
        <a:bodyPr/>
        <a:lstStyle/>
        <a:p>
          <a:r>
            <a:rPr lang="cs-CZ"/>
            <a:t>3 pilíře: globální zdraví, udržitelná energetická transformace a digitální transformace</a:t>
          </a:r>
          <a:endParaRPr lang="en-US"/>
        </a:p>
      </dgm:t>
    </dgm:pt>
    <dgm:pt modelId="{78D94296-402C-4915-84A9-B1CF27A8A599}" type="parTrans" cxnId="{EA82BB5B-E818-4193-9EDC-9771BB0495F0}">
      <dgm:prSet/>
      <dgm:spPr/>
      <dgm:t>
        <a:bodyPr/>
        <a:lstStyle/>
        <a:p>
          <a:endParaRPr lang="en-US"/>
        </a:p>
      </dgm:t>
    </dgm:pt>
    <dgm:pt modelId="{290EF1BA-DA9C-468D-BD04-31DD40BC337B}" type="sibTrans" cxnId="{EA82BB5B-E818-4193-9EDC-9771BB0495F0}">
      <dgm:prSet/>
      <dgm:spPr/>
      <dgm:t>
        <a:bodyPr/>
        <a:lstStyle/>
        <a:p>
          <a:endParaRPr lang="en-US"/>
        </a:p>
      </dgm:t>
    </dgm:pt>
    <dgm:pt modelId="{D64822DC-02CE-4959-8382-62885ECCD92A}">
      <dgm:prSet/>
      <dgm:spPr/>
      <dgm:t>
        <a:bodyPr/>
        <a:lstStyle/>
        <a:p>
          <a:r>
            <a:rPr lang="cs-CZ"/>
            <a:t>Reformy globálního zdanění, spolupráce v boji proti korupci, prohlubování financování infrastruktury, prosazování demokratičtější spolupráce</a:t>
          </a:r>
          <a:endParaRPr lang="en-US"/>
        </a:p>
      </dgm:t>
    </dgm:pt>
    <dgm:pt modelId="{3C717239-AB22-4E75-B676-1C827322FE2A}" type="parTrans" cxnId="{436D3F6C-8375-4D50-B467-571E31C57484}">
      <dgm:prSet/>
      <dgm:spPr/>
      <dgm:t>
        <a:bodyPr/>
        <a:lstStyle/>
        <a:p>
          <a:endParaRPr lang="en-US"/>
        </a:p>
      </dgm:t>
    </dgm:pt>
    <dgm:pt modelId="{1CC5AF26-F34B-4E90-95E4-8D2D06CAA160}" type="sibTrans" cxnId="{436D3F6C-8375-4D50-B467-571E31C57484}">
      <dgm:prSet/>
      <dgm:spPr/>
      <dgm:t>
        <a:bodyPr/>
        <a:lstStyle/>
        <a:p>
          <a:endParaRPr lang="en-US"/>
        </a:p>
      </dgm:t>
    </dgm:pt>
    <dgm:pt modelId="{0A4D5D41-40F9-4982-B091-A4B069637A25}" type="pres">
      <dgm:prSet presAssocID="{499A2611-7EC2-478F-AE46-540CF8F904B1}" presName="root" presStyleCnt="0">
        <dgm:presLayoutVars>
          <dgm:dir/>
          <dgm:resizeHandles val="exact"/>
        </dgm:presLayoutVars>
      </dgm:prSet>
      <dgm:spPr/>
    </dgm:pt>
    <dgm:pt modelId="{81BB2603-C635-456B-8488-8AF8C3A8BF71}" type="pres">
      <dgm:prSet presAssocID="{2A799C0F-9D66-439B-A178-7413C94CBF9B}" presName="compNode" presStyleCnt="0"/>
      <dgm:spPr/>
    </dgm:pt>
    <dgm:pt modelId="{3616A8A6-EAD0-49A2-AEC3-157643A5CD6D}" type="pres">
      <dgm:prSet presAssocID="{2A799C0F-9D66-439B-A178-7413C94CBF9B}" presName="bgRect" presStyleLbl="bgShp" presStyleIdx="0" presStyleCnt="4"/>
      <dgm:spPr/>
    </dgm:pt>
    <dgm:pt modelId="{850A9C3A-0FB3-4837-8315-55CAE74789E9}" type="pres">
      <dgm:prSet presAssocID="{2A799C0F-9D66-439B-A178-7413C94CBF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316C2F51-3478-4B8C-AF0A-364C58A1218E}" type="pres">
      <dgm:prSet presAssocID="{2A799C0F-9D66-439B-A178-7413C94CBF9B}" presName="spaceRect" presStyleCnt="0"/>
      <dgm:spPr/>
    </dgm:pt>
    <dgm:pt modelId="{730AD3E4-73AB-4DE6-A9F8-059D3F3B0DB4}" type="pres">
      <dgm:prSet presAssocID="{2A799C0F-9D66-439B-A178-7413C94CBF9B}" presName="parTx" presStyleLbl="revTx" presStyleIdx="0" presStyleCnt="4">
        <dgm:presLayoutVars>
          <dgm:chMax val="0"/>
          <dgm:chPref val="0"/>
        </dgm:presLayoutVars>
      </dgm:prSet>
      <dgm:spPr/>
    </dgm:pt>
    <dgm:pt modelId="{86128349-86B3-46CC-9307-110C5057CE67}" type="pres">
      <dgm:prSet presAssocID="{37548CE8-D3EB-408C-B337-502D9879FA43}" presName="sibTrans" presStyleCnt="0"/>
      <dgm:spPr/>
    </dgm:pt>
    <dgm:pt modelId="{D4A28CBD-CC0F-4898-AEEE-5593D0EBED34}" type="pres">
      <dgm:prSet presAssocID="{16509615-7CD8-437B-9C4A-38BCD54459FE}" presName="compNode" presStyleCnt="0"/>
      <dgm:spPr/>
    </dgm:pt>
    <dgm:pt modelId="{76E1E0BE-9826-4D05-A574-190B99D1FECA}" type="pres">
      <dgm:prSet presAssocID="{16509615-7CD8-437B-9C4A-38BCD54459FE}" presName="bgRect" presStyleLbl="bgShp" presStyleIdx="1" presStyleCnt="4"/>
      <dgm:spPr/>
    </dgm:pt>
    <dgm:pt modelId="{14BBDE8C-4476-4C68-AF86-77C014599CD6}" type="pres">
      <dgm:prSet presAssocID="{16509615-7CD8-437B-9C4A-38BCD54459F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47A1277-A4C6-4148-A0EF-46202F39268C}" type="pres">
      <dgm:prSet presAssocID="{16509615-7CD8-437B-9C4A-38BCD54459FE}" presName="spaceRect" presStyleCnt="0"/>
      <dgm:spPr/>
    </dgm:pt>
    <dgm:pt modelId="{4FE8BD1E-9C99-4191-AD13-51F3BB59335B}" type="pres">
      <dgm:prSet presAssocID="{16509615-7CD8-437B-9C4A-38BCD54459FE}" presName="parTx" presStyleLbl="revTx" presStyleIdx="1" presStyleCnt="4">
        <dgm:presLayoutVars>
          <dgm:chMax val="0"/>
          <dgm:chPref val="0"/>
        </dgm:presLayoutVars>
      </dgm:prSet>
      <dgm:spPr/>
    </dgm:pt>
    <dgm:pt modelId="{C22BDEA6-C97D-4209-9F74-63B9F17458A9}" type="pres">
      <dgm:prSet presAssocID="{79DBA9EF-50EC-485F-A435-EEA219D18099}" presName="sibTrans" presStyleCnt="0"/>
      <dgm:spPr/>
    </dgm:pt>
    <dgm:pt modelId="{723702E0-497A-4B3B-BA7D-86D31FFDCA9D}" type="pres">
      <dgm:prSet presAssocID="{17112242-CF98-4382-9184-6505EC30BD99}" presName="compNode" presStyleCnt="0"/>
      <dgm:spPr/>
    </dgm:pt>
    <dgm:pt modelId="{C587A3A5-2FBB-449B-9EEE-F11F5367CCC2}" type="pres">
      <dgm:prSet presAssocID="{17112242-CF98-4382-9184-6505EC30BD99}" presName="bgRect" presStyleLbl="bgShp" presStyleIdx="2" presStyleCnt="4"/>
      <dgm:spPr/>
    </dgm:pt>
    <dgm:pt modelId="{836ED84E-7FF5-4BD0-BC45-1DA650120CF9}" type="pres">
      <dgm:prSet presAssocID="{17112242-CF98-4382-9184-6505EC30BD9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íť"/>
        </a:ext>
      </dgm:extLst>
    </dgm:pt>
    <dgm:pt modelId="{5D77378D-00B8-4B6B-9443-09D454490E58}" type="pres">
      <dgm:prSet presAssocID="{17112242-CF98-4382-9184-6505EC30BD99}" presName="spaceRect" presStyleCnt="0"/>
      <dgm:spPr/>
    </dgm:pt>
    <dgm:pt modelId="{FCDFB40F-196E-46AE-B7B1-9651B73E7DF7}" type="pres">
      <dgm:prSet presAssocID="{17112242-CF98-4382-9184-6505EC30BD99}" presName="parTx" presStyleLbl="revTx" presStyleIdx="2" presStyleCnt="4">
        <dgm:presLayoutVars>
          <dgm:chMax val="0"/>
          <dgm:chPref val="0"/>
        </dgm:presLayoutVars>
      </dgm:prSet>
      <dgm:spPr/>
    </dgm:pt>
    <dgm:pt modelId="{5DD75816-5848-4B45-8EBD-31149B2E3673}" type="pres">
      <dgm:prSet presAssocID="{290EF1BA-DA9C-468D-BD04-31DD40BC337B}" presName="sibTrans" presStyleCnt="0"/>
      <dgm:spPr/>
    </dgm:pt>
    <dgm:pt modelId="{2CBCD692-9CC8-4A25-AABB-8AC149744298}" type="pres">
      <dgm:prSet presAssocID="{D64822DC-02CE-4959-8382-62885ECCD92A}" presName="compNode" presStyleCnt="0"/>
      <dgm:spPr/>
    </dgm:pt>
    <dgm:pt modelId="{74546A7F-946A-4DFD-862D-64103BC64523}" type="pres">
      <dgm:prSet presAssocID="{D64822DC-02CE-4959-8382-62885ECCD92A}" presName="bgRect" presStyleLbl="bgShp" presStyleIdx="3" presStyleCnt="4"/>
      <dgm:spPr/>
    </dgm:pt>
    <dgm:pt modelId="{39285AD6-E553-4C82-A7A9-C6821C535B98}" type="pres">
      <dgm:prSet presAssocID="{D64822DC-02CE-4959-8382-62885ECCD92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9C58B9AF-84E4-4C12-BACF-7EB3BE94C827}" type="pres">
      <dgm:prSet presAssocID="{D64822DC-02CE-4959-8382-62885ECCD92A}" presName="spaceRect" presStyleCnt="0"/>
      <dgm:spPr/>
    </dgm:pt>
    <dgm:pt modelId="{2CC73DC4-9E49-421A-9F27-E8C98549A865}" type="pres">
      <dgm:prSet presAssocID="{D64822DC-02CE-4959-8382-62885ECCD92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254CB09-88D7-43D3-A701-62A01DB39932}" type="presOf" srcId="{17112242-CF98-4382-9184-6505EC30BD99}" destId="{FCDFB40F-196E-46AE-B7B1-9651B73E7DF7}" srcOrd="0" destOrd="0" presId="urn:microsoft.com/office/officeart/2018/2/layout/IconVerticalSolidList"/>
    <dgm:cxn modelId="{EA82BB5B-E818-4193-9EDC-9771BB0495F0}" srcId="{499A2611-7EC2-478F-AE46-540CF8F904B1}" destId="{17112242-CF98-4382-9184-6505EC30BD99}" srcOrd="2" destOrd="0" parTransId="{78D94296-402C-4915-84A9-B1CF27A8A599}" sibTransId="{290EF1BA-DA9C-468D-BD04-31DD40BC337B}"/>
    <dgm:cxn modelId="{436D3F6C-8375-4D50-B467-571E31C57484}" srcId="{499A2611-7EC2-478F-AE46-540CF8F904B1}" destId="{D64822DC-02CE-4959-8382-62885ECCD92A}" srcOrd="3" destOrd="0" parTransId="{3C717239-AB22-4E75-B676-1C827322FE2A}" sibTransId="{1CC5AF26-F34B-4E90-95E4-8D2D06CAA160}"/>
    <dgm:cxn modelId="{9DB6224D-4A13-4AFC-9087-74AF25F29D49}" srcId="{499A2611-7EC2-478F-AE46-540CF8F904B1}" destId="{2A799C0F-9D66-439B-A178-7413C94CBF9B}" srcOrd="0" destOrd="0" parTransId="{8CB0FCA6-A065-434C-A060-3A14D93D8C38}" sibTransId="{37548CE8-D3EB-408C-B337-502D9879FA43}"/>
    <dgm:cxn modelId="{03CDEA59-3741-4F6A-9FDB-E55058591F3E}" type="presOf" srcId="{2A799C0F-9D66-439B-A178-7413C94CBF9B}" destId="{730AD3E4-73AB-4DE6-A9F8-059D3F3B0DB4}" srcOrd="0" destOrd="0" presId="urn:microsoft.com/office/officeart/2018/2/layout/IconVerticalSolidList"/>
    <dgm:cxn modelId="{03FEAAA3-19CD-4D08-B21C-DD3F37F596A5}" type="presOf" srcId="{499A2611-7EC2-478F-AE46-540CF8F904B1}" destId="{0A4D5D41-40F9-4982-B091-A4B069637A25}" srcOrd="0" destOrd="0" presId="urn:microsoft.com/office/officeart/2018/2/layout/IconVerticalSolidList"/>
    <dgm:cxn modelId="{C858C8A5-41EB-4965-A47D-C21040A2CD77}" type="presOf" srcId="{16509615-7CD8-437B-9C4A-38BCD54459FE}" destId="{4FE8BD1E-9C99-4191-AD13-51F3BB59335B}" srcOrd="0" destOrd="0" presId="urn:microsoft.com/office/officeart/2018/2/layout/IconVerticalSolidList"/>
    <dgm:cxn modelId="{8A0273B1-4DF5-4F2B-8E9E-E4E124191302}" srcId="{499A2611-7EC2-478F-AE46-540CF8F904B1}" destId="{16509615-7CD8-437B-9C4A-38BCD54459FE}" srcOrd="1" destOrd="0" parTransId="{26AD29BB-4A92-43E9-BDF7-B542E6DFA42F}" sibTransId="{79DBA9EF-50EC-485F-A435-EEA219D18099}"/>
    <dgm:cxn modelId="{08EC3EF4-70BE-4D7A-A906-51E72BE2947C}" type="presOf" srcId="{D64822DC-02CE-4959-8382-62885ECCD92A}" destId="{2CC73DC4-9E49-421A-9F27-E8C98549A865}" srcOrd="0" destOrd="0" presId="urn:microsoft.com/office/officeart/2018/2/layout/IconVerticalSolidList"/>
    <dgm:cxn modelId="{03F01FCF-5FE1-4EEE-9395-1C89CFB2FE73}" type="presParOf" srcId="{0A4D5D41-40F9-4982-B091-A4B069637A25}" destId="{81BB2603-C635-456B-8488-8AF8C3A8BF71}" srcOrd="0" destOrd="0" presId="urn:microsoft.com/office/officeart/2018/2/layout/IconVerticalSolidList"/>
    <dgm:cxn modelId="{695180CA-D488-4B0E-B5F4-71B8EC44A775}" type="presParOf" srcId="{81BB2603-C635-456B-8488-8AF8C3A8BF71}" destId="{3616A8A6-EAD0-49A2-AEC3-157643A5CD6D}" srcOrd="0" destOrd="0" presId="urn:microsoft.com/office/officeart/2018/2/layout/IconVerticalSolidList"/>
    <dgm:cxn modelId="{679433F6-2329-4E54-B627-F85128EC019E}" type="presParOf" srcId="{81BB2603-C635-456B-8488-8AF8C3A8BF71}" destId="{850A9C3A-0FB3-4837-8315-55CAE74789E9}" srcOrd="1" destOrd="0" presId="urn:microsoft.com/office/officeart/2018/2/layout/IconVerticalSolidList"/>
    <dgm:cxn modelId="{A0340FDC-12BA-40F7-B2D1-D961CC46368F}" type="presParOf" srcId="{81BB2603-C635-456B-8488-8AF8C3A8BF71}" destId="{316C2F51-3478-4B8C-AF0A-364C58A1218E}" srcOrd="2" destOrd="0" presId="urn:microsoft.com/office/officeart/2018/2/layout/IconVerticalSolidList"/>
    <dgm:cxn modelId="{195677BE-D8E1-42C8-AE93-36CFF7350FE2}" type="presParOf" srcId="{81BB2603-C635-456B-8488-8AF8C3A8BF71}" destId="{730AD3E4-73AB-4DE6-A9F8-059D3F3B0DB4}" srcOrd="3" destOrd="0" presId="urn:microsoft.com/office/officeart/2018/2/layout/IconVerticalSolidList"/>
    <dgm:cxn modelId="{2E3082B4-3232-4358-AD94-48EAC24A647F}" type="presParOf" srcId="{0A4D5D41-40F9-4982-B091-A4B069637A25}" destId="{86128349-86B3-46CC-9307-110C5057CE67}" srcOrd="1" destOrd="0" presId="urn:microsoft.com/office/officeart/2018/2/layout/IconVerticalSolidList"/>
    <dgm:cxn modelId="{FE02DCC1-B5A9-4195-8F9C-7319FCB11503}" type="presParOf" srcId="{0A4D5D41-40F9-4982-B091-A4B069637A25}" destId="{D4A28CBD-CC0F-4898-AEEE-5593D0EBED34}" srcOrd="2" destOrd="0" presId="urn:microsoft.com/office/officeart/2018/2/layout/IconVerticalSolidList"/>
    <dgm:cxn modelId="{D48D3853-774C-43E8-A40F-ABC8B6939E99}" type="presParOf" srcId="{D4A28CBD-CC0F-4898-AEEE-5593D0EBED34}" destId="{76E1E0BE-9826-4D05-A574-190B99D1FECA}" srcOrd="0" destOrd="0" presId="urn:microsoft.com/office/officeart/2018/2/layout/IconVerticalSolidList"/>
    <dgm:cxn modelId="{3EAE9202-78B6-42B2-B821-03C4E123BE0F}" type="presParOf" srcId="{D4A28CBD-CC0F-4898-AEEE-5593D0EBED34}" destId="{14BBDE8C-4476-4C68-AF86-77C014599CD6}" srcOrd="1" destOrd="0" presId="urn:microsoft.com/office/officeart/2018/2/layout/IconVerticalSolidList"/>
    <dgm:cxn modelId="{27161361-1239-4858-83DE-7C0CF211B345}" type="presParOf" srcId="{D4A28CBD-CC0F-4898-AEEE-5593D0EBED34}" destId="{C47A1277-A4C6-4148-A0EF-46202F39268C}" srcOrd="2" destOrd="0" presId="urn:microsoft.com/office/officeart/2018/2/layout/IconVerticalSolidList"/>
    <dgm:cxn modelId="{E6784F8D-8143-4CED-9387-80C4D9D3E5E1}" type="presParOf" srcId="{D4A28CBD-CC0F-4898-AEEE-5593D0EBED34}" destId="{4FE8BD1E-9C99-4191-AD13-51F3BB59335B}" srcOrd="3" destOrd="0" presId="urn:microsoft.com/office/officeart/2018/2/layout/IconVerticalSolidList"/>
    <dgm:cxn modelId="{88522135-75B5-43C1-BE62-E7942C7B175B}" type="presParOf" srcId="{0A4D5D41-40F9-4982-B091-A4B069637A25}" destId="{C22BDEA6-C97D-4209-9F74-63B9F17458A9}" srcOrd="3" destOrd="0" presId="urn:microsoft.com/office/officeart/2018/2/layout/IconVerticalSolidList"/>
    <dgm:cxn modelId="{2C28AD7D-7B62-455A-8634-75990D78DB4E}" type="presParOf" srcId="{0A4D5D41-40F9-4982-B091-A4B069637A25}" destId="{723702E0-497A-4B3B-BA7D-86D31FFDCA9D}" srcOrd="4" destOrd="0" presId="urn:microsoft.com/office/officeart/2018/2/layout/IconVerticalSolidList"/>
    <dgm:cxn modelId="{87820FB0-4E8B-45A5-AF3C-03FCF1B93003}" type="presParOf" srcId="{723702E0-497A-4B3B-BA7D-86D31FFDCA9D}" destId="{C587A3A5-2FBB-449B-9EEE-F11F5367CCC2}" srcOrd="0" destOrd="0" presId="urn:microsoft.com/office/officeart/2018/2/layout/IconVerticalSolidList"/>
    <dgm:cxn modelId="{0AF6B9D7-E787-4552-937D-A43170DF506B}" type="presParOf" srcId="{723702E0-497A-4B3B-BA7D-86D31FFDCA9D}" destId="{836ED84E-7FF5-4BD0-BC45-1DA650120CF9}" srcOrd="1" destOrd="0" presId="urn:microsoft.com/office/officeart/2018/2/layout/IconVerticalSolidList"/>
    <dgm:cxn modelId="{FCF26309-5497-4914-8362-02AF67D88913}" type="presParOf" srcId="{723702E0-497A-4B3B-BA7D-86D31FFDCA9D}" destId="{5D77378D-00B8-4B6B-9443-09D454490E58}" srcOrd="2" destOrd="0" presId="urn:microsoft.com/office/officeart/2018/2/layout/IconVerticalSolidList"/>
    <dgm:cxn modelId="{C6B465ED-C700-495F-B681-D4C3007E8837}" type="presParOf" srcId="{723702E0-497A-4B3B-BA7D-86D31FFDCA9D}" destId="{FCDFB40F-196E-46AE-B7B1-9651B73E7DF7}" srcOrd="3" destOrd="0" presId="urn:microsoft.com/office/officeart/2018/2/layout/IconVerticalSolidList"/>
    <dgm:cxn modelId="{AE1FA7F5-7544-4976-B23E-C2E90D103447}" type="presParOf" srcId="{0A4D5D41-40F9-4982-B091-A4B069637A25}" destId="{5DD75816-5848-4B45-8EBD-31149B2E3673}" srcOrd="5" destOrd="0" presId="urn:microsoft.com/office/officeart/2018/2/layout/IconVerticalSolidList"/>
    <dgm:cxn modelId="{EF10AFFE-B063-4E83-AB26-536B7B57F7AB}" type="presParOf" srcId="{0A4D5D41-40F9-4982-B091-A4B069637A25}" destId="{2CBCD692-9CC8-4A25-AABB-8AC149744298}" srcOrd="6" destOrd="0" presId="urn:microsoft.com/office/officeart/2018/2/layout/IconVerticalSolidList"/>
    <dgm:cxn modelId="{5FDFD8EC-0E43-42D1-AD74-81EE66D8B9C6}" type="presParOf" srcId="{2CBCD692-9CC8-4A25-AABB-8AC149744298}" destId="{74546A7F-946A-4DFD-862D-64103BC64523}" srcOrd="0" destOrd="0" presId="urn:microsoft.com/office/officeart/2018/2/layout/IconVerticalSolidList"/>
    <dgm:cxn modelId="{2851AECC-FFF1-4D0F-B623-BA69D6FF30C3}" type="presParOf" srcId="{2CBCD692-9CC8-4A25-AABB-8AC149744298}" destId="{39285AD6-E553-4C82-A7A9-C6821C535B98}" srcOrd="1" destOrd="0" presId="urn:microsoft.com/office/officeart/2018/2/layout/IconVerticalSolidList"/>
    <dgm:cxn modelId="{14B3AD2B-B9CA-427A-BD12-35FA1DD07AF1}" type="presParOf" srcId="{2CBCD692-9CC8-4A25-AABB-8AC149744298}" destId="{9C58B9AF-84E4-4C12-BACF-7EB3BE94C827}" srcOrd="2" destOrd="0" presId="urn:microsoft.com/office/officeart/2018/2/layout/IconVerticalSolidList"/>
    <dgm:cxn modelId="{42F9FD32-0362-4954-81EA-7E8260725974}" type="presParOf" srcId="{2CBCD692-9CC8-4A25-AABB-8AC149744298}" destId="{2CC73DC4-9E49-421A-9F27-E8C98549A8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59FB2-F3B7-41E9-BE19-639F00BCD8B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051B65-5F07-47E2-AD92-F6D8E86969EC}">
      <dgm:prSet/>
      <dgm:spPr/>
      <dgm:t>
        <a:bodyPr/>
        <a:lstStyle/>
        <a:p>
          <a:r>
            <a:rPr lang="cs-CZ" dirty="0"/>
            <a:t>Nátlak kvůli Rusku – nemá být pozvané a mělo by opustit G20</a:t>
          </a:r>
          <a:endParaRPr lang="en-US" dirty="0"/>
        </a:p>
      </dgm:t>
    </dgm:pt>
    <dgm:pt modelId="{3EB4F6C9-6237-42BA-9CB0-D4B0086665DF}" type="parTrans" cxnId="{B8F15D1B-7A59-448D-9866-D2DA52497514}">
      <dgm:prSet/>
      <dgm:spPr/>
      <dgm:t>
        <a:bodyPr/>
        <a:lstStyle/>
        <a:p>
          <a:endParaRPr lang="en-US"/>
        </a:p>
      </dgm:t>
    </dgm:pt>
    <dgm:pt modelId="{1ECA8F00-9F0A-4228-90B7-3918CA972D34}" type="sibTrans" cxnId="{B8F15D1B-7A59-448D-9866-D2DA52497514}">
      <dgm:prSet/>
      <dgm:spPr/>
      <dgm:t>
        <a:bodyPr/>
        <a:lstStyle/>
        <a:p>
          <a:endParaRPr lang="en-US"/>
        </a:p>
      </dgm:t>
    </dgm:pt>
    <dgm:pt modelId="{4DBE576C-5C68-4E78-9CD6-4467EECC1BBC}">
      <dgm:prSet/>
      <dgm:spPr/>
      <dgm:t>
        <a:bodyPr/>
        <a:lstStyle/>
        <a:p>
          <a:r>
            <a:rPr lang="cs-CZ" dirty="0"/>
            <a:t>Ukrajina obdržela pozvánku na summit </a:t>
          </a:r>
          <a:endParaRPr lang="en-US" dirty="0"/>
        </a:p>
      </dgm:t>
    </dgm:pt>
    <dgm:pt modelId="{9CC09426-7162-4A98-92A5-90DEDEDFB8EE}" type="parTrans" cxnId="{DA02A920-9574-49E0-845A-B880D6C33200}">
      <dgm:prSet/>
      <dgm:spPr/>
      <dgm:t>
        <a:bodyPr/>
        <a:lstStyle/>
        <a:p>
          <a:endParaRPr lang="en-US"/>
        </a:p>
      </dgm:t>
    </dgm:pt>
    <dgm:pt modelId="{E4FF84D2-D121-4181-A4C7-AF5859521EC2}" type="sibTrans" cxnId="{DA02A920-9574-49E0-845A-B880D6C33200}">
      <dgm:prSet/>
      <dgm:spPr/>
      <dgm:t>
        <a:bodyPr/>
        <a:lstStyle/>
        <a:p>
          <a:endParaRPr lang="en-US"/>
        </a:p>
      </dgm:t>
    </dgm:pt>
    <dgm:pt modelId="{85AD53BD-C63D-4961-B351-9283411D1C98}">
      <dgm:prSet/>
      <dgm:spPr/>
      <dgm:t>
        <a:bodyPr/>
        <a:lstStyle/>
        <a:p>
          <a:r>
            <a:rPr lang="cs-CZ" b="0" i="0" dirty="0"/>
            <a:t>„Můj osobní a ukrajinský postoj byl, že pokud se zúčastní ruský vůdce, Ukrajina se nezúčastní,“ – </a:t>
          </a:r>
          <a:r>
            <a:rPr lang="cs-CZ" b="0" i="0" dirty="0" err="1"/>
            <a:t>Zelenskyj</a:t>
          </a:r>
          <a:r>
            <a:rPr lang="cs-CZ" b="0" i="0" dirty="0"/>
            <a:t> (3. 11.)</a:t>
          </a:r>
          <a:endParaRPr lang="en-US" dirty="0"/>
        </a:p>
      </dgm:t>
    </dgm:pt>
    <dgm:pt modelId="{348023C7-82EF-43CA-8F95-8081DBF1A3F4}" type="parTrans" cxnId="{3D393746-666C-4DF6-8E84-E7D40DE5C4D1}">
      <dgm:prSet/>
      <dgm:spPr/>
      <dgm:t>
        <a:bodyPr/>
        <a:lstStyle/>
        <a:p>
          <a:endParaRPr lang="en-US"/>
        </a:p>
      </dgm:t>
    </dgm:pt>
    <dgm:pt modelId="{FA1C07D5-1E54-4042-9607-CAF5AA74B7F4}" type="sibTrans" cxnId="{3D393746-666C-4DF6-8E84-E7D40DE5C4D1}">
      <dgm:prSet/>
      <dgm:spPr/>
      <dgm:t>
        <a:bodyPr/>
        <a:lstStyle/>
        <a:p>
          <a:endParaRPr lang="en-US"/>
        </a:p>
      </dgm:t>
    </dgm:pt>
    <dgm:pt modelId="{FC32CA7E-D2FA-4BE6-B3DC-40418DF40767}">
      <dgm:prSet/>
      <dgm:spPr/>
      <dgm:t>
        <a:bodyPr/>
        <a:lstStyle/>
        <a:p>
          <a:r>
            <a:rPr lang="cs-CZ" b="0" i="0" dirty="0" err="1"/>
            <a:t>Joko</a:t>
          </a:r>
          <a:r>
            <a:rPr lang="cs-CZ" b="0" i="0" dirty="0"/>
            <a:t> </a:t>
          </a:r>
          <a:r>
            <a:rPr lang="cs-CZ" b="0" i="0" dirty="0" err="1"/>
            <a:t>Widodo</a:t>
          </a:r>
          <a:r>
            <a:rPr lang="cs-CZ" dirty="0"/>
            <a:t> je toho názoru, že Rusko se nezúčastní (svoji účast nepotvrdilo)</a:t>
          </a:r>
          <a:endParaRPr lang="en-US" dirty="0"/>
        </a:p>
      </dgm:t>
    </dgm:pt>
    <dgm:pt modelId="{F394F72E-F247-47EC-89AE-E6B8573F3C49}" type="parTrans" cxnId="{5B2C3D24-22EC-4365-A6CE-0441002AC155}">
      <dgm:prSet/>
      <dgm:spPr/>
      <dgm:t>
        <a:bodyPr/>
        <a:lstStyle/>
        <a:p>
          <a:endParaRPr lang="en-US"/>
        </a:p>
      </dgm:t>
    </dgm:pt>
    <dgm:pt modelId="{07695D6C-2C94-46D0-B395-89C1F16399F6}" type="sibTrans" cxnId="{5B2C3D24-22EC-4365-A6CE-0441002AC155}">
      <dgm:prSet/>
      <dgm:spPr/>
      <dgm:t>
        <a:bodyPr/>
        <a:lstStyle/>
        <a:p>
          <a:endParaRPr lang="en-US"/>
        </a:p>
      </dgm:t>
    </dgm:pt>
    <dgm:pt modelId="{DC761DFF-FA67-4C2A-8629-56CF5BD5A1A2}">
      <dgm:prSet/>
      <dgm:spPr/>
      <dgm:t>
        <a:bodyPr/>
        <a:lstStyle/>
        <a:p>
          <a:r>
            <a:rPr lang="cs-CZ" b="0" i="0" dirty="0" err="1"/>
            <a:t>Zelenskyj</a:t>
          </a:r>
          <a:r>
            <a:rPr lang="cs-CZ" b="0" i="0" dirty="0"/>
            <a:t>/Putin se pravdě</a:t>
          </a:r>
          <a:r>
            <a:rPr lang="cs-CZ" dirty="0"/>
            <a:t>podobně připojí online</a:t>
          </a:r>
          <a:endParaRPr lang="en-US" dirty="0"/>
        </a:p>
      </dgm:t>
    </dgm:pt>
    <dgm:pt modelId="{08D878B2-2F7E-40C6-96A8-09C569A69C29}" type="parTrans" cxnId="{05804FFD-89A8-4CDA-BA95-98CED379FF73}">
      <dgm:prSet/>
      <dgm:spPr/>
      <dgm:t>
        <a:bodyPr/>
        <a:lstStyle/>
        <a:p>
          <a:endParaRPr lang="en-US"/>
        </a:p>
      </dgm:t>
    </dgm:pt>
    <dgm:pt modelId="{38DFD12E-311D-4B35-AF15-1A4F83C90A8E}" type="sibTrans" cxnId="{05804FFD-89A8-4CDA-BA95-98CED379FF73}">
      <dgm:prSet/>
      <dgm:spPr/>
      <dgm:t>
        <a:bodyPr/>
        <a:lstStyle/>
        <a:p>
          <a:endParaRPr lang="en-US"/>
        </a:p>
      </dgm:t>
    </dgm:pt>
    <dgm:pt modelId="{5B671E2D-BE85-4D5E-AF7B-8EF5F02DAF4B}" type="pres">
      <dgm:prSet presAssocID="{D2E59FB2-F3B7-41E9-BE19-639F00BCD8B5}" presName="linear" presStyleCnt="0">
        <dgm:presLayoutVars>
          <dgm:animLvl val="lvl"/>
          <dgm:resizeHandles val="exact"/>
        </dgm:presLayoutVars>
      </dgm:prSet>
      <dgm:spPr/>
    </dgm:pt>
    <dgm:pt modelId="{7D9EDE84-1561-43C2-8F7A-DF80858D7776}" type="pres">
      <dgm:prSet presAssocID="{43051B65-5F07-47E2-AD92-F6D8E86969E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84A547-C29E-4CA7-8757-652FC711E96D}" type="pres">
      <dgm:prSet presAssocID="{1ECA8F00-9F0A-4228-90B7-3918CA972D34}" presName="spacer" presStyleCnt="0"/>
      <dgm:spPr/>
    </dgm:pt>
    <dgm:pt modelId="{46E9BC90-69F2-4018-B8C4-79E086293179}" type="pres">
      <dgm:prSet presAssocID="{4DBE576C-5C68-4E78-9CD6-4467EECC1B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1684F5F-F7D9-42FC-A931-D0DEEA5802DE}" type="pres">
      <dgm:prSet presAssocID="{E4FF84D2-D121-4181-A4C7-AF5859521EC2}" presName="spacer" presStyleCnt="0"/>
      <dgm:spPr/>
    </dgm:pt>
    <dgm:pt modelId="{DA720612-20CE-483A-AA0D-C53565DAC7F7}" type="pres">
      <dgm:prSet presAssocID="{85AD53BD-C63D-4961-B351-9283411D1C9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1842A90-6212-4DE7-BEF9-23D954D8731D}" type="pres">
      <dgm:prSet presAssocID="{FA1C07D5-1E54-4042-9607-CAF5AA74B7F4}" presName="spacer" presStyleCnt="0"/>
      <dgm:spPr/>
    </dgm:pt>
    <dgm:pt modelId="{9FBE2EF1-9C74-4454-B865-7197F5813969}" type="pres">
      <dgm:prSet presAssocID="{FC32CA7E-D2FA-4BE6-B3DC-40418DF4076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0E8E4B-2D31-4B6F-86F1-241D03758FF4}" type="pres">
      <dgm:prSet presAssocID="{07695D6C-2C94-46D0-B395-89C1F16399F6}" presName="spacer" presStyleCnt="0"/>
      <dgm:spPr/>
    </dgm:pt>
    <dgm:pt modelId="{28751D6A-B2F4-4303-A80D-D53122C0DBCF}" type="pres">
      <dgm:prSet presAssocID="{DC761DFF-FA67-4C2A-8629-56CF5BD5A1A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7E8881A-316A-4434-910B-C693434BDD78}" type="presOf" srcId="{4DBE576C-5C68-4E78-9CD6-4467EECC1BBC}" destId="{46E9BC90-69F2-4018-B8C4-79E086293179}" srcOrd="0" destOrd="0" presId="urn:microsoft.com/office/officeart/2005/8/layout/vList2"/>
    <dgm:cxn modelId="{B8F15D1B-7A59-448D-9866-D2DA52497514}" srcId="{D2E59FB2-F3B7-41E9-BE19-639F00BCD8B5}" destId="{43051B65-5F07-47E2-AD92-F6D8E86969EC}" srcOrd="0" destOrd="0" parTransId="{3EB4F6C9-6237-42BA-9CB0-D4B0086665DF}" sibTransId="{1ECA8F00-9F0A-4228-90B7-3918CA972D34}"/>
    <dgm:cxn modelId="{DA02A920-9574-49E0-845A-B880D6C33200}" srcId="{D2E59FB2-F3B7-41E9-BE19-639F00BCD8B5}" destId="{4DBE576C-5C68-4E78-9CD6-4467EECC1BBC}" srcOrd="1" destOrd="0" parTransId="{9CC09426-7162-4A98-92A5-90DEDEDFB8EE}" sibTransId="{E4FF84D2-D121-4181-A4C7-AF5859521EC2}"/>
    <dgm:cxn modelId="{5B2C3D24-22EC-4365-A6CE-0441002AC155}" srcId="{D2E59FB2-F3B7-41E9-BE19-639F00BCD8B5}" destId="{FC32CA7E-D2FA-4BE6-B3DC-40418DF40767}" srcOrd="3" destOrd="0" parTransId="{F394F72E-F247-47EC-89AE-E6B8573F3C49}" sibTransId="{07695D6C-2C94-46D0-B395-89C1F16399F6}"/>
    <dgm:cxn modelId="{32C74444-7E0C-4BC5-ACEC-8A3879F0220C}" type="presOf" srcId="{DC761DFF-FA67-4C2A-8629-56CF5BD5A1A2}" destId="{28751D6A-B2F4-4303-A80D-D53122C0DBCF}" srcOrd="0" destOrd="0" presId="urn:microsoft.com/office/officeart/2005/8/layout/vList2"/>
    <dgm:cxn modelId="{3D393746-666C-4DF6-8E84-E7D40DE5C4D1}" srcId="{D2E59FB2-F3B7-41E9-BE19-639F00BCD8B5}" destId="{85AD53BD-C63D-4961-B351-9283411D1C98}" srcOrd="2" destOrd="0" parTransId="{348023C7-82EF-43CA-8F95-8081DBF1A3F4}" sibTransId="{FA1C07D5-1E54-4042-9607-CAF5AA74B7F4}"/>
    <dgm:cxn modelId="{D44C7FA7-34E8-4992-ACC0-49DF1DB1C3E3}" type="presOf" srcId="{D2E59FB2-F3B7-41E9-BE19-639F00BCD8B5}" destId="{5B671E2D-BE85-4D5E-AF7B-8EF5F02DAF4B}" srcOrd="0" destOrd="0" presId="urn:microsoft.com/office/officeart/2005/8/layout/vList2"/>
    <dgm:cxn modelId="{2E01C9BB-E1ED-4760-AB5B-54C0E1F15DDB}" type="presOf" srcId="{43051B65-5F07-47E2-AD92-F6D8E86969EC}" destId="{7D9EDE84-1561-43C2-8F7A-DF80858D7776}" srcOrd="0" destOrd="0" presId="urn:microsoft.com/office/officeart/2005/8/layout/vList2"/>
    <dgm:cxn modelId="{2D2519DF-C6BC-442E-BC55-6CB83C520D36}" type="presOf" srcId="{FC32CA7E-D2FA-4BE6-B3DC-40418DF40767}" destId="{9FBE2EF1-9C74-4454-B865-7197F5813969}" srcOrd="0" destOrd="0" presId="urn:microsoft.com/office/officeart/2005/8/layout/vList2"/>
    <dgm:cxn modelId="{E15EDFE3-877C-450F-8A20-B43DC97AF0E8}" type="presOf" srcId="{85AD53BD-C63D-4961-B351-9283411D1C98}" destId="{DA720612-20CE-483A-AA0D-C53565DAC7F7}" srcOrd="0" destOrd="0" presId="urn:microsoft.com/office/officeart/2005/8/layout/vList2"/>
    <dgm:cxn modelId="{05804FFD-89A8-4CDA-BA95-98CED379FF73}" srcId="{D2E59FB2-F3B7-41E9-BE19-639F00BCD8B5}" destId="{DC761DFF-FA67-4C2A-8629-56CF5BD5A1A2}" srcOrd="4" destOrd="0" parTransId="{08D878B2-2F7E-40C6-96A8-09C569A69C29}" sibTransId="{38DFD12E-311D-4B35-AF15-1A4F83C90A8E}"/>
    <dgm:cxn modelId="{EDF9C33B-E815-4A96-8923-6D18859115B8}" type="presParOf" srcId="{5B671E2D-BE85-4D5E-AF7B-8EF5F02DAF4B}" destId="{7D9EDE84-1561-43C2-8F7A-DF80858D7776}" srcOrd="0" destOrd="0" presId="urn:microsoft.com/office/officeart/2005/8/layout/vList2"/>
    <dgm:cxn modelId="{448CBAB7-C923-41D6-AD4E-704142F00562}" type="presParOf" srcId="{5B671E2D-BE85-4D5E-AF7B-8EF5F02DAF4B}" destId="{3E84A547-C29E-4CA7-8757-652FC711E96D}" srcOrd="1" destOrd="0" presId="urn:microsoft.com/office/officeart/2005/8/layout/vList2"/>
    <dgm:cxn modelId="{83010720-DDF6-47FA-A2C2-EF947E7B348D}" type="presParOf" srcId="{5B671E2D-BE85-4D5E-AF7B-8EF5F02DAF4B}" destId="{46E9BC90-69F2-4018-B8C4-79E086293179}" srcOrd="2" destOrd="0" presId="urn:microsoft.com/office/officeart/2005/8/layout/vList2"/>
    <dgm:cxn modelId="{D3EC3941-8EE9-4FBE-B695-429FDB1C1469}" type="presParOf" srcId="{5B671E2D-BE85-4D5E-AF7B-8EF5F02DAF4B}" destId="{81684F5F-F7D9-42FC-A931-D0DEEA5802DE}" srcOrd="3" destOrd="0" presId="urn:microsoft.com/office/officeart/2005/8/layout/vList2"/>
    <dgm:cxn modelId="{E9DDAF7C-A6C0-4C7F-AA0B-420806B5E291}" type="presParOf" srcId="{5B671E2D-BE85-4D5E-AF7B-8EF5F02DAF4B}" destId="{DA720612-20CE-483A-AA0D-C53565DAC7F7}" srcOrd="4" destOrd="0" presId="urn:microsoft.com/office/officeart/2005/8/layout/vList2"/>
    <dgm:cxn modelId="{06189885-B07A-40DC-985B-D973F18B61E2}" type="presParOf" srcId="{5B671E2D-BE85-4D5E-AF7B-8EF5F02DAF4B}" destId="{61842A90-6212-4DE7-BEF9-23D954D8731D}" srcOrd="5" destOrd="0" presId="urn:microsoft.com/office/officeart/2005/8/layout/vList2"/>
    <dgm:cxn modelId="{20EC0376-1D88-4845-B840-0FDC48AC9EBC}" type="presParOf" srcId="{5B671E2D-BE85-4D5E-AF7B-8EF5F02DAF4B}" destId="{9FBE2EF1-9C74-4454-B865-7197F5813969}" srcOrd="6" destOrd="0" presId="urn:microsoft.com/office/officeart/2005/8/layout/vList2"/>
    <dgm:cxn modelId="{14C885B1-55D6-49BD-B2D0-9DDDF7589362}" type="presParOf" srcId="{5B671E2D-BE85-4D5E-AF7B-8EF5F02DAF4B}" destId="{B20E8E4B-2D31-4B6F-86F1-241D03758FF4}" srcOrd="7" destOrd="0" presId="urn:microsoft.com/office/officeart/2005/8/layout/vList2"/>
    <dgm:cxn modelId="{B21EE7C5-4AF6-4EA2-B786-6258F0B5D962}" type="presParOf" srcId="{5B671E2D-BE85-4D5E-AF7B-8EF5F02DAF4B}" destId="{28751D6A-B2F4-4303-A80D-D53122C0DB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C4505-042A-4FC5-8E52-43DF58480937}">
      <dsp:nvSpPr>
        <dsp:cNvPr id="0" name=""/>
        <dsp:cNvSpPr/>
      </dsp:nvSpPr>
      <dsp:spPr>
        <a:xfrm>
          <a:off x="0" y="590281"/>
          <a:ext cx="4996207" cy="11226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1.  Odsuzují raketové útoky – válečný zločin, výzva prezidentu Putinovi k odpovědnosti</a:t>
          </a:r>
          <a:endParaRPr lang="en-US" sz="1300" kern="1200"/>
        </a:p>
      </dsp:txBody>
      <dsp:txXfrm>
        <a:off x="54804" y="645085"/>
        <a:ext cx="4886599" cy="1013050"/>
      </dsp:txXfrm>
    </dsp:sp>
    <dsp:sp modelId="{523769B3-4C0D-41CB-8F27-54A3F42B01E8}">
      <dsp:nvSpPr>
        <dsp:cNvPr id="0" name=""/>
        <dsp:cNvSpPr/>
      </dsp:nvSpPr>
      <dsp:spPr>
        <a:xfrm>
          <a:off x="0" y="1750379"/>
          <a:ext cx="4996207" cy="1122658"/>
        </a:xfrm>
        <a:prstGeom prst="roundRect">
          <a:avLst/>
        </a:prstGeom>
        <a:solidFill>
          <a:schemeClr val="accent2">
            <a:hueOff val="-2026668"/>
            <a:satOff val="-5715"/>
            <a:lumOff val="-2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2. Důrazně odsuzují nezákonný pokus Ruska o anexi ukrajinské Doněcké, Luhanské, Západorožské a Chersonské oblasti – neuznávají ani falešná ruská referenda používané k jejímu ospravedlnění</a:t>
          </a:r>
          <a:endParaRPr lang="en-US" sz="1300" kern="1200"/>
        </a:p>
      </dsp:txBody>
      <dsp:txXfrm>
        <a:off x="54804" y="1805183"/>
        <a:ext cx="4886599" cy="1013050"/>
      </dsp:txXfrm>
    </dsp:sp>
    <dsp:sp modelId="{80B5348C-7A45-4301-87F7-787EBCE9CB77}">
      <dsp:nvSpPr>
        <dsp:cNvPr id="0" name=""/>
        <dsp:cNvSpPr/>
      </dsp:nvSpPr>
      <dsp:spPr>
        <a:xfrm>
          <a:off x="0" y="2910477"/>
          <a:ext cx="4996207" cy="1122658"/>
        </a:xfrm>
        <a:prstGeom prst="roundRect">
          <a:avLst/>
        </a:prstGeom>
        <a:solidFill>
          <a:schemeClr val="accent2">
            <a:hueOff val="-4053335"/>
            <a:satOff val="-11429"/>
            <a:lumOff val="-48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3. Rusko porušilo zásady zakotvené v Chartě OSN, není legitimní základ pro změnu ukrajinských hranic, výzva všech zemí k odsouzení této agrese a pro Rusko k zastavení veškerých nepřátelských akcí a bezpodmínečnému stažení všech vojsk a vojenské techniky z Ukrajiny</a:t>
          </a:r>
          <a:endParaRPr lang="en-US" sz="1300" kern="1200"/>
        </a:p>
      </dsp:txBody>
      <dsp:txXfrm>
        <a:off x="54804" y="2965281"/>
        <a:ext cx="4886599" cy="1013050"/>
      </dsp:txXfrm>
    </dsp:sp>
    <dsp:sp modelId="{E415D8AC-C901-4E73-A2E9-BF3CA44D78A4}">
      <dsp:nvSpPr>
        <dsp:cNvPr id="0" name=""/>
        <dsp:cNvSpPr/>
      </dsp:nvSpPr>
      <dsp:spPr>
        <a:xfrm>
          <a:off x="0" y="4070576"/>
          <a:ext cx="4996207" cy="1122658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4. Uvalení ekonomických nákladů na Rusko i na státy poskytující politickou nebo ekonomickou podporu ruským nezákonným pokusům</a:t>
          </a:r>
          <a:endParaRPr lang="en-US" sz="1300" kern="1200"/>
        </a:p>
      </dsp:txBody>
      <dsp:txXfrm>
        <a:off x="54804" y="4125380"/>
        <a:ext cx="4886599" cy="101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C4505-042A-4FC5-8E52-43DF58480937}">
      <dsp:nvSpPr>
        <dsp:cNvPr id="0" name=""/>
        <dsp:cNvSpPr/>
      </dsp:nvSpPr>
      <dsp:spPr>
        <a:xfrm>
          <a:off x="0" y="163260"/>
          <a:ext cx="4996207" cy="10568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5. Odsouzení částečné mobilizace záložníků, použití jaderných, biologických nebo chemických zbraní by mělo pro Rusko vážné následky</a:t>
          </a:r>
          <a:endParaRPr lang="en-US" sz="1500" kern="1200"/>
        </a:p>
      </dsp:txBody>
      <dsp:txXfrm>
        <a:off x="51591" y="214851"/>
        <a:ext cx="4893025" cy="953657"/>
      </dsp:txXfrm>
    </dsp:sp>
    <dsp:sp modelId="{523769B3-4C0D-41CB-8F27-54A3F42B01E8}">
      <dsp:nvSpPr>
        <dsp:cNvPr id="0" name=""/>
        <dsp:cNvSpPr/>
      </dsp:nvSpPr>
      <dsp:spPr>
        <a:xfrm>
          <a:off x="0" y="1263299"/>
          <a:ext cx="4996207" cy="1056839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6. Odsouzení kroků v ukrajinské jaderné elektrárně – Rusko bude zodpovědné za jakýkoliv incident – G7 podporuje Mezinárodní agenturu pro atomovou energii</a:t>
          </a:r>
          <a:endParaRPr lang="en-US" sz="1500" kern="1200"/>
        </a:p>
      </dsp:txBody>
      <dsp:txXfrm>
        <a:off x="51591" y="1314890"/>
        <a:ext cx="4893025" cy="953657"/>
      </dsp:txXfrm>
    </dsp:sp>
    <dsp:sp modelId="{80B5348C-7A45-4301-87F7-787EBCE9CB77}">
      <dsp:nvSpPr>
        <dsp:cNvPr id="0" name=""/>
        <dsp:cNvSpPr/>
      </dsp:nvSpPr>
      <dsp:spPr>
        <a:xfrm>
          <a:off x="0" y="2363338"/>
          <a:ext cx="4996207" cy="1056839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7. Výzva Bělorusku k ukončení spolupráce s Ruskem a k dodržování závazků podle mezinárodního práva</a:t>
          </a:r>
          <a:endParaRPr lang="en-US" sz="1500" kern="1200"/>
        </a:p>
      </dsp:txBody>
      <dsp:txXfrm>
        <a:off x="51591" y="2414929"/>
        <a:ext cx="4893025" cy="953657"/>
      </dsp:txXfrm>
    </dsp:sp>
    <dsp:sp modelId="{E415D8AC-C901-4E73-A2E9-BF3CA44D78A4}">
      <dsp:nvSpPr>
        <dsp:cNvPr id="0" name=""/>
        <dsp:cNvSpPr/>
      </dsp:nvSpPr>
      <dsp:spPr>
        <a:xfrm>
          <a:off x="0" y="3463377"/>
          <a:ext cx="4996207" cy="1056839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8.  Potvrzení podpory nezávislosti, územní celistvosti a suverenity Ukrajiny, Ukrajina má právo se bránit</a:t>
          </a:r>
          <a:endParaRPr lang="en-US" sz="1500" kern="1200"/>
        </a:p>
      </dsp:txBody>
      <dsp:txXfrm>
        <a:off x="51591" y="3514968"/>
        <a:ext cx="4893025" cy="953657"/>
      </dsp:txXfrm>
    </dsp:sp>
    <dsp:sp modelId="{27DE8E89-273B-431D-84C0-BCA476E34FFD}">
      <dsp:nvSpPr>
        <dsp:cNvPr id="0" name=""/>
        <dsp:cNvSpPr/>
      </dsp:nvSpPr>
      <dsp:spPr>
        <a:xfrm>
          <a:off x="0" y="4563416"/>
          <a:ext cx="4996207" cy="1056839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9.  Nadále budou poskytovat finanční, humanitární, vojenskou, diplomatickou a právní podporu Ukrajině</a:t>
          </a:r>
          <a:endParaRPr lang="en-US" sz="1500" kern="1200"/>
        </a:p>
      </dsp:txBody>
      <dsp:txXfrm>
        <a:off x="51591" y="4615007"/>
        <a:ext cx="4893025" cy="953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FFEEA-839C-41B5-B48A-9A742D79B0DD}">
      <dsp:nvSpPr>
        <dsp:cNvPr id="0" name=""/>
        <dsp:cNvSpPr/>
      </dsp:nvSpPr>
      <dsp:spPr>
        <a:xfrm>
          <a:off x="0" y="52077"/>
          <a:ext cx="4996207" cy="13852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10. Nadále ochotni uzavřít dohodu o trvalé bezpečnosti a dalších závazcích, které pomohou Ukrajině bránit se, zajistit svobodnou a demokratickou budoucnost a odradit budoucí ruskou agresi</a:t>
          </a:r>
          <a:endParaRPr lang="en-US" sz="1600" kern="1200"/>
        </a:p>
      </dsp:txBody>
      <dsp:txXfrm>
        <a:off x="67624" y="119701"/>
        <a:ext cx="4860959" cy="1250031"/>
      </dsp:txXfrm>
    </dsp:sp>
    <dsp:sp modelId="{CD1957DE-3965-48B7-B4F8-E2B5D2B4911F}">
      <dsp:nvSpPr>
        <dsp:cNvPr id="0" name=""/>
        <dsp:cNvSpPr/>
      </dsp:nvSpPr>
      <dsp:spPr>
        <a:xfrm>
          <a:off x="0" y="1483437"/>
          <a:ext cx="4996207" cy="1385279"/>
        </a:xfrm>
        <a:prstGeom prst="roundRect">
          <a:avLst/>
        </a:prstGeom>
        <a:solidFill>
          <a:schemeClr val="accent2">
            <a:hueOff val="-2026668"/>
            <a:satOff val="-5715"/>
            <a:lumOff val="-24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11.  Spravedlivý mír, vymáhat po Rusku zodpovědnost za ruské zločiny spáchané během války</a:t>
          </a:r>
          <a:endParaRPr lang="en-US" sz="1600" kern="1200"/>
        </a:p>
      </dsp:txBody>
      <dsp:txXfrm>
        <a:off x="67624" y="1551061"/>
        <a:ext cx="4860959" cy="1250031"/>
      </dsp:txXfrm>
    </dsp:sp>
    <dsp:sp modelId="{564D2D4D-3AEC-494D-82AC-4602896E46F5}">
      <dsp:nvSpPr>
        <dsp:cNvPr id="0" name=""/>
        <dsp:cNvSpPr/>
      </dsp:nvSpPr>
      <dsp:spPr>
        <a:xfrm>
          <a:off x="0" y="2914798"/>
          <a:ext cx="4996207" cy="1385279"/>
        </a:xfrm>
        <a:prstGeom prst="roundRect">
          <a:avLst/>
        </a:prstGeom>
        <a:solidFill>
          <a:schemeClr val="accent2">
            <a:hueOff val="-4053335"/>
            <a:satOff val="-11429"/>
            <a:lumOff val="-48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12. Odsouzení záměrného narušování infrastruktury – poškození plynovodů Nordstream (Baltské moře)</a:t>
          </a:r>
          <a:endParaRPr lang="en-US" sz="1600" kern="1200"/>
        </a:p>
      </dsp:txBody>
      <dsp:txXfrm>
        <a:off x="67624" y="2982422"/>
        <a:ext cx="4860959" cy="1250031"/>
      </dsp:txXfrm>
    </dsp:sp>
    <dsp:sp modelId="{3B2DE2A5-9EB2-4C81-847A-C9136C7E3CE8}">
      <dsp:nvSpPr>
        <dsp:cNvPr id="0" name=""/>
        <dsp:cNvSpPr/>
      </dsp:nvSpPr>
      <dsp:spPr>
        <a:xfrm>
          <a:off x="0" y="4346158"/>
          <a:ext cx="4996207" cy="1385279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13. Solidarita, úzká spolupráce při vypořádání se s negativním dopadem ruské agrese na globální ekonomickou stabilitu – spolupráce při zajištění energetické bezpečnosti a cenové dostupnosti jak v rámci G7, tak i mimo ni </a:t>
          </a:r>
          <a:endParaRPr lang="en-US" sz="1600" kern="1200"/>
        </a:p>
      </dsp:txBody>
      <dsp:txXfrm>
        <a:off x="67624" y="4413782"/>
        <a:ext cx="4860959" cy="125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6A8A6-EAD0-49A2-AEC3-157643A5CD6D}">
      <dsp:nvSpPr>
        <dsp:cNvPr id="0" name=""/>
        <dsp:cNvSpPr/>
      </dsp:nvSpPr>
      <dsp:spPr>
        <a:xfrm>
          <a:off x="0" y="2398"/>
          <a:ext cx="6668792" cy="1215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A9C3A-0FB3-4837-8315-55CAE74789E9}">
      <dsp:nvSpPr>
        <dsp:cNvPr id="0" name=""/>
        <dsp:cNvSpPr/>
      </dsp:nvSpPr>
      <dsp:spPr>
        <a:xfrm>
          <a:off x="367661" y="275865"/>
          <a:ext cx="668476" cy="668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AD3E4-73AB-4DE6-A9F8-059D3F3B0DB4}">
      <dsp:nvSpPr>
        <dsp:cNvPr id="0" name=""/>
        <dsp:cNvSpPr/>
      </dsp:nvSpPr>
      <dsp:spPr>
        <a:xfrm>
          <a:off x="1403800" y="2398"/>
          <a:ext cx="5264991" cy="121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1" tIns="128631" rIns="128631" bIns="1286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17. Setkání (15. 11. - 16. 11.)</a:t>
          </a:r>
          <a:endParaRPr lang="en-US" sz="1700" kern="1200"/>
        </a:p>
      </dsp:txBody>
      <dsp:txXfrm>
        <a:off x="1403800" y="2398"/>
        <a:ext cx="5264991" cy="1215411"/>
      </dsp:txXfrm>
    </dsp:sp>
    <dsp:sp modelId="{76E1E0BE-9826-4D05-A574-190B99D1FECA}">
      <dsp:nvSpPr>
        <dsp:cNvPr id="0" name=""/>
        <dsp:cNvSpPr/>
      </dsp:nvSpPr>
      <dsp:spPr>
        <a:xfrm>
          <a:off x="0" y="1521662"/>
          <a:ext cx="6668792" cy="1215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BDE8C-4476-4C68-AF86-77C014599CD6}">
      <dsp:nvSpPr>
        <dsp:cNvPr id="0" name=""/>
        <dsp:cNvSpPr/>
      </dsp:nvSpPr>
      <dsp:spPr>
        <a:xfrm>
          <a:off x="367661" y="1795129"/>
          <a:ext cx="668476" cy="668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8BD1E-9C99-4191-AD13-51F3BB59335B}">
      <dsp:nvSpPr>
        <dsp:cNvPr id="0" name=""/>
        <dsp:cNvSpPr/>
      </dsp:nvSpPr>
      <dsp:spPr>
        <a:xfrm>
          <a:off x="1403800" y="1521662"/>
          <a:ext cx="5264991" cy="121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1" tIns="128631" rIns="128631" bIns="1286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Dopady pandemie na světovou ekonomiku a s tím spojené krize</a:t>
          </a:r>
          <a:endParaRPr lang="en-US" sz="1700" kern="1200"/>
        </a:p>
      </dsp:txBody>
      <dsp:txXfrm>
        <a:off x="1403800" y="1521662"/>
        <a:ext cx="5264991" cy="1215411"/>
      </dsp:txXfrm>
    </dsp:sp>
    <dsp:sp modelId="{C587A3A5-2FBB-449B-9EEE-F11F5367CCC2}">
      <dsp:nvSpPr>
        <dsp:cNvPr id="0" name=""/>
        <dsp:cNvSpPr/>
      </dsp:nvSpPr>
      <dsp:spPr>
        <a:xfrm>
          <a:off x="0" y="3040926"/>
          <a:ext cx="6668792" cy="1215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ED84E-7FF5-4BD0-BC45-1DA650120CF9}">
      <dsp:nvSpPr>
        <dsp:cNvPr id="0" name=""/>
        <dsp:cNvSpPr/>
      </dsp:nvSpPr>
      <dsp:spPr>
        <a:xfrm>
          <a:off x="367661" y="3314393"/>
          <a:ext cx="668476" cy="668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FB40F-196E-46AE-B7B1-9651B73E7DF7}">
      <dsp:nvSpPr>
        <dsp:cNvPr id="0" name=""/>
        <dsp:cNvSpPr/>
      </dsp:nvSpPr>
      <dsp:spPr>
        <a:xfrm>
          <a:off x="1403800" y="3040926"/>
          <a:ext cx="5264991" cy="121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1" tIns="128631" rIns="128631" bIns="1286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3 pilíře: globální zdraví, udržitelná energetická transformace a digitální transformace</a:t>
          </a:r>
          <a:endParaRPr lang="en-US" sz="1700" kern="1200"/>
        </a:p>
      </dsp:txBody>
      <dsp:txXfrm>
        <a:off x="1403800" y="3040926"/>
        <a:ext cx="5264991" cy="1215411"/>
      </dsp:txXfrm>
    </dsp:sp>
    <dsp:sp modelId="{74546A7F-946A-4DFD-862D-64103BC64523}">
      <dsp:nvSpPr>
        <dsp:cNvPr id="0" name=""/>
        <dsp:cNvSpPr/>
      </dsp:nvSpPr>
      <dsp:spPr>
        <a:xfrm>
          <a:off x="0" y="4560190"/>
          <a:ext cx="6668792" cy="12154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85AD6-E553-4C82-A7A9-C6821C535B98}">
      <dsp:nvSpPr>
        <dsp:cNvPr id="0" name=""/>
        <dsp:cNvSpPr/>
      </dsp:nvSpPr>
      <dsp:spPr>
        <a:xfrm>
          <a:off x="367661" y="4833658"/>
          <a:ext cx="668476" cy="668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73DC4-9E49-421A-9F27-E8C98549A865}">
      <dsp:nvSpPr>
        <dsp:cNvPr id="0" name=""/>
        <dsp:cNvSpPr/>
      </dsp:nvSpPr>
      <dsp:spPr>
        <a:xfrm>
          <a:off x="1403800" y="4560190"/>
          <a:ext cx="5264991" cy="121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631" tIns="128631" rIns="128631" bIns="1286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Reformy globálního zdanění, spolupráce v boji proti korupci, prohlubování financování infrastruktury, prosazování demokratičtější spolupráce</a:t>
          </a:r>
          <a:endParaRPr lang="en-US" sz="1700" kern="1200"/>
        </a:p>
      </dsp:txBody>
      <dsp:txXfrm>
        <a:off x="1403800" y="4560190"/>
        <a:ext cx="5264991" cy="1215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EDE84-1561-43C2-8F7A-DF80858D7776}">
      <dsp:nvSpPr>
        <dsp:cNvPr id="0" name=""/>
        <dsp:cNvSpPr/>
      </dsp:nvSpPr>
      <dsp:spPr>
        <a:xfrm>
          <a:off x="0" y="41682"/>
          <a:ext cx="4996207" cy="1093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Nátlak kvůli Rusku – nemá být pozvané a mělo by opustit G20</a:t>
          </a:r>
          <a:endParaRPr lang="en-US" sz="2000" kern="1200" dirty="0"/>
        </a:p>
      </dsp:txBody>
      <dsp:txXfrm>
        <a:off x="53402" y="95084"/>
        <a:ext cx="4889403" cy="987146"/>
      </dsp:txXfrm>
    </dsp:sp>
    <dsp:sp modelId="{46E9BC90-69F2-4018-B8C4-79E086293179}">
      <dsp:nvSpPr>
        <dsp:cNvPr id="0" name=""/>
        <dsp:cNvSpPr/>
      </dsp:nvSpPr>
      <dsp:spPr>
        <a:xfrm>
          <a:off x="0" y="1193232"/>
          <a:ext cx="4996207" cy="1093950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Ukrajina obdržela pozvánku na summit </a:t>
          </a:r>
          <a:endParaRPr lang="en-US" sz="2000" kern="1200" dirty="0"/>
        </a:p>
      </dsp:txBody>
      <dsp:txXfrm>
        <a:off x="53402" y="1246634"/>
        <a:ext cx="4889403" cy="987146"/>
      </dsp:txXfrm>
    </dsp:sp>
    <dsp:sp modelId="{DA720612-20CE-483A-AA0D-C53565DAC7F7}">
      <dsp:nvSpPr>
        <dsp:cNvPr id="0" name=""/>
        <dsp:cNvSpPr/>
      </dsp:nvSpPr>
      <dsp:spPr>
        <a:xfrm>
          <a:off x="0" y="2344783"/>
          <a:ext cx="4996207" cy="1093950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„Můj osobní a ukrajinský postoj byl, že pokud se zúčastní ruský vůdce, Ukrajina se nezúčastní,“ – </a:t>
          </a:r>
          <a:r>
            <a:rPr lang="cs-CZ" sz="2000" b="0" i="0" kern="1200" dirty="0" err="1"/>
            <a:t>Zelenskyj</a:t>
          </a:r>
          <a:r>
            <a:rPr lang="cs-CZ" sz="2000" b="0" i="0" kern="1200" dirty="0"/>
            <a:t> (3. 11.)</a:t>
          </a:r>
          <a:endParaRPr lang="en-US" sz="2000" kern="1200" dirty="0"/>
        </a:p>
      </dsp:txBody>
      <dsp:txXfrm>
        <a:off x="53402" y="2398185"/>
        <a:ext cx="4889403" cy="987146"/>
      </dsp:txXfrm>
    </dsp:sp>
    <dsp:sp modelId="{9FBE2EF1-9C74-4454-B865-7197F5813969}">
      <dsp:nvSpPr>
        <dsp:cNvPr id="0" name=""/>
        <dsp:cNvSpPr/>
      </dsp:nvSpPr>
      <dsp:spPr>
        <a:xfrm>
          <a:off x="0" y="3496333"/>
          <a:ext cx="4996207" cy="1093950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 err="1"/>
            <a:t>Joko</a:t>
          </a:r>
          <a:r>
            <a:rPr lang="cs-CZ" sz="2000" b="0" i="0" kern="1200" dirty="0"/>
            <a:t> </a:t>
          </a:r>
          <a:r>
            <a:rPr lang="cs-CZ" sz="2000" b="0" i="0" kern="1200" dirty="0" err="1"/>
            <a:t>Widodo</a:t>
          </a:r>
          <a:r>
            <a:rPr lang="cs-CZ" sz="2000" kern="1200" dirty="0"/>
            <a:t> je toho názoru, že Rusko se nezúčastní (svoji účast nepotvrdilo)</a:t>
          </a:r>
          <a:endParaRPr lang="en-US" sz="2000" kern="1200" dirty="0"/>
        </a:p>
      </dsp:txBody>
      <dsp:txXfrm>
        <a:off x="53402" y="3549735"/>
        <a:ext cx="4889403" cy="987146"/>
      </dsp:txXfrm>
    </dsp:sp>
    <dsp:sp modelId="{28751D6A-B2F4-4303-A80D-D53122C0DBCF}">
      <dsp:nvSpPr>
        <dsp:cNvPr id="0" name=""/>
        <dsp:cNvSpPr/>
      </dsp:nvSpPr>
      <dsp:spPr>
        <a:xfrm>
          <a:off x="0" y="4647883"/>
          <a:ext cx="4996207" cy="1093950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 err="1"/>
            <a:t>Zelenskyj</a:t>
          </a:r>
          <a:r>
            <a:rPr lang="cs-CZ" sz="2000" b="0" i="0" kern="1200" dirty="0"/>
            <a:t>/Putin se pravdě</a:t>
          </a:r>
          <a:r>
            <a:rPr lang="cs-CZ" sz="2000" kern="1200" dirty="0"/>
            <a:t>podobně připojí online</a:t>
          </a:r>
          <a:endParaRPr lang="en-US" sz="2000" kern="1200" dirty="0"/>
        </a:p>
      </dsp:txBody>
      <dsp:txXfrm>
        <a:off x="53402" y="4701285"/>
        <a:ext cx="4889403" cy="98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1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7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0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6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7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74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nt/follow?original_referer=http%3A%2F%2Fwww.g7.utoronto.ca%2F&amp;ref_src=twsrc%5Etfw%7Ctwcamp%5Ebuttonembed%7Ctwterm%5Efollow%7Ctwgr%5Eg7_rg&amp;screen_name=g7_rg" TargetMode="External"/><Relationship Id="rId2" Type="http://schemas.openxmlformats.org/officeDocument/2006/relationships/hyperlink" Target="http://www.g7.utoronto.ca/about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ition.pagesuite.com/html5/reader/production/default.aspx?pubname=&amp;pubid=1ff097a9-bc26-48c6-95cc-33d72dc55870" TargetMode="External"/><Relationship Id="rId5" Type="http://schemas.openxmlformats.org/officeDocument/2006/relationships/hyperlink" Target="https://agriculture.ec.europa.eu/international/international-cooperation/international-organisations/g7_cs" TargetMode="External"/><Relationship Id="rId4" Type="http://schemas.openxmlformats.org/officeDocument/2006/relationships/hyperlink" Target="https://www.consilium.europa.eu/en/press/press-releases/2022/10/11/g7-statement-on-ukraine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edlineproject.org/g8things.php" TargetMode="External"/><Relationship Id="rId3" Type="http://schemas.openxmlformats.org/officeDocument/2006/relationships/hyperlink" Target="http://www.g7.utoronto.ca/" TargetMode="External"/><Relationship Id="rId7" Type="http://schemas.openxmlformats.org/officeDocument/2006/relationships/hyperlink" Target="http://www.differencebetween.info/difference-between-g8-and-g20" TargetMode="External"/><Relationship Id="rId2" Type="http://schemas.openxmlformats.org/officeDocument/2006/relationships/hyperlink" Target="https://www.g7germany.de/g7-en/g7-summit/g7-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facts/Group-of-Eight" TargetMode="External"/><Relationship Id="rId5" Type="http://schemas.openxmlformats.org/officeDocument/2006/relationships/hyperlink" Target="https://www.g20.org/about-the-g20/" TargetMode="External"/><Relationship Id="rId10" Type="http://schemas.openxmlformats.org/officeDocument/2006/relationships/hyperlink" Target="https://www.g7germany.de/g7-en/g7-summit/g7-presidency-programme" TargetMode="External"/><Relationship Id="rId4" Type="http://schemas.openxmlformats.org/officeDocument/2006/relationships/hyperlink" Target="http://www.g20.utoronto.ca/" TargetMode="External"/><Relationship Id="rId9" Type="http://schemas.openxmlformats.org/officeDocument/2006/relationships/hyperlink" Target="https://www.consilium.europa.eu/cs/meetings/international-summit/2022/06/26-28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2" name="Rectangle 271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 descr="Obsah obrázku interiér, osoba, zeď, lidé&#10;&#10;Popis se vygeneroval automaticky.">
            <a:extLst>
              <a:ext uri="{FF2B5EF4-FFF2-40B4-BE49-F238E27FC236}">
                <a16:creationId xmlns:a16="http://schemas.microsoft.com/office/drawing/2014/main" id="{DB9DE4C4-9B9F-20C4-0AE6-47513D2271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1" b="145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4" name="Rectangle 273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G7, G8 a G20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solidFill>
                  <a:srgbClr val="FFFFFF">
                    <a:alpha val="80000"/>
                  </a:srgbClr>
                </a:solidFill>
              </a:rPr>
              <a:t>Adriana Baštýřová (481223)</a:t>
            </a:r>
          </a:p>
          <a:p>
            <a:r>
              <a:rPr lang="cs-CZ">
                <a:solidFill>
                  <a:srgbClr val="FFFFFF">
                    <a:alpha val="80000"/>
                  </a:srgbClr>
                </a:solidFill>
              </a:rPr>
              <a:t>Renáta Hrbková (462952)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B34F-7BF9-4DD7-81F6-50B3C232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6658C-AF42-88CE-36D5-85F10BEC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cs-CZ" sz="4800" dirty="0"/>
              <a:t>G7 </a:t>
            </a:r>
            <a:r>
              <a:rPr lang="cs-CZ" sz="4800" dirty="0" err="1"/>
              <a:t>statement</a:t>
            </a:r>
            <a:r>
              <a:rPr lang="cs-CZ" sz="4800" dirty="0"/>
              <a:t> on Ukraine (13 </a:t>
            </a:r>
            <a:r>
              <a:rPr lang="cs-CZ" sz="4800" dirty="0" err="1"/>
              <a:t>points</a:t>
            </a:r>
            <a:r>
              <a:rPr lang="cs-CZ" sz="4800" dirty="0"/>
              <a:t>) – 11.10.2022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12548A-8D93-5EBC-9571-01DA87A945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0878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B3081D-8496-C8C8-395B-85C85FBD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cs-CZ" sz="4800"/>
              <a:t>G7 statement on Ukraine (13 points) – 11.10.2022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13CAD-9784-4D35-BAF9-1F7DDD697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4B0D48B-6DBE-B28A-952B-401B5621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59875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7710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851950-FC18-A6DA-28E5-43A92568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395288"/>
            <a:ext cx="4078800" cy="1597753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dirty="0"/>
              <a:t>G8 (Group of </a:t>
            </a:r>
            <a:r>
              <a:rPr lang="cs-CZ" dirty="0" err="1"/>
              <a:t>Eight</a:t>
            </a:r>
            <a:r>
              <a:rPr lang="cs-CZ" dirty="0"/>
              <a:t> /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Eight</a:t>
            </a:r>
            <a:r>
              <a:rPr lang="cs-CZ" dirty="0"/>
              <a:t>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59896F-09A5-256C-1D2D-56CE1FFA6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7" y="2203946"/>
            <a:ext cx="5970661" cy="44810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800" dirty="0"/>
              <a:t>Summit červen 1994 (Neapol – Itálie)</a:t>
            </a:r>
            <a:endParaRPr lang="cs-CZ" sz="1800" dirty="0">
              <a:solidFill>
                <a:srgbClr val="000000">
                  <a:alpha val="60000"/>
                </a:srgbClr>
              </a:solidFill>
            </a:endParaRPr>
          </a:p>
          <a:p>
            <a:pPr marL="359410" lvl="1">
              <a:lnSpc>
                <a:spcPct val="140000"/>
              </a:lnSpc>
            </a:pPr>
            <a:r>
              <a:rPr lang="cs-CZ" sz="1800" dirty="0"/>
              <a:t>- Účast Ruska – označení Group of 8 (G8)</a:t>
            </a:r>
            <a:endParaRPr lang="cs-CZ" sz="18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800" dirty="0"/>
              <a:t>Rusko se stalo oficiálním členem v roce 1997</a:t>
            </a:r>
          </a:p>
          <a:p>
            <a:pPr marL="359410" lvl="1" indent="-359410">
              <a:lnSpc>
                <a:spcPct val="140000"/>
              </a:lnSpc>
            </a:pPr>
            <a:r>
              <a:rPr lang="cs-CZ" sz="1800" dirty="0">
                <a:solidFill>
                  <a:srgbClr val="000000">
                    <a:alpha val="60000"/>
                  </a:srgbClr>
                </a:solidFill>
              </a:rPr>
              <a:t>	- oficiální vznik G8</a:t>
            </a:r>
          </a:p>
          <a:p>
            <a:pPr marL="359410" indent="-359410">
              <a:lnSpc>
                <a:spcPct val="140000"/>
              </a:lnSpc>
            </a:pPr>
            <a:r>
              <a:rPr lang="cs-CZ" sz="1800" dirty="0"/>
              <a:t>Ruská anexe Krymu v březnu 2014 – G7 pozastavení členství Ruska </a:t>
            </a:r>
            <a:endParaRPr lang="cs-CZ" sz="18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800" dirty="0"/>
              <a:t>G8 se rozšířila na G20</a:t>
            </a:r>
            <a:endParaRPr lang="cs-CZ" sz="18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800" dirty="0"/>
              <a:t>2005 - také P8 + 5 (</a:t>
            </a:r>
            <a:r>
              <a:rPr lang="cs-CZ" sz="1800" dirty="0" err="1"/>
              <a:t>Gleneagles</a:t>
            </a:r>
            <a:r>
              <a:rPr lang="cs-CZ" sz="1800" dirty="0"/>
              <a:t> – Skotsko) – ministři energetiky a financí G8 + Čína, Mexiko, Indie, Brazílie a Jihoafrická republika</a:t>
            </a:r>
            <a:endParaRPr lang="cs-CZ" sz="1800" dirty="0">
              <a:solidFill>
                <a:srgbClr val="000000">
                  <a:alpha val="60000"/>
                </a:srgb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4" descr="Obsah obrázku text, zeď, interiér&#10;&#10;Popis se vygeneroval automaticky.">
            <a:extLst>
              <a:ext uri="{FF2B5EF4-FFF2-40B4-BE49-F238E27FC236}">
                <a16:creationId xmlns:a16="http://schemas.microsoft.com/office/drawing/2014/main" id="{1917C961-54A7-F07D-BDB8-318FB54E7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127" y="1396469"/>
            <a:ext cx="4999885" cy="40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5493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E066152-FBE0-8DC2-DD8C-1250BD8B1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7" y="153631"/>
            <a:ext cx="3190833" cy="4162378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55D7203D-6121-179E-9950-6BACE6E1A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73" y="248387"/>
            <a:ext cx="4419762" cy="122280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218B0063-4A14-A0EA-0ACA-C33432A84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73" y="1617071"/>
            <a:ext cx="3600450" cy="4165600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31A70C70-2616-4762-C53F-432A07BFE3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09" y="248387"/>
            <a:ext cx="4089400" cy="4165600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71677CB4-1CD4-AC2C-6E71-3A30615EB7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426" y="2331187"/>
            <a:ext cx="314325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1885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68346D-5E77-4906-AC8D-57FB88F11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1305EE-6EA5-4591-6F3C-7D22A29F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/>
              <a:t>G20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0A2813D9-9D4B-E0CF-EDF2-079F78D1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4" r="11274" b="-2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C1FDF-AE13-4731-B38F-2761BDFDB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09D69E-43AF-B679-7DFC-D4D969D22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28" y="2496018"/>
            <a:ext cx="6062627" cy="4359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200" dirty="0"/>
              <a:t>Skupina 19 států + EU (+ zástupci Mezinárodního měnového fondu a Světové banky) 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Platforma spojující hlavní rozvinuté i nadále rozvíjející se státy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1999 – setkání kvůli důsledku světové finanční krize 1997 – 1999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2008 - oficiální summit (Washington DC) - navržené G7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setkání každý podzim (+ další setkání ministrů financí)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  <a:buClr>
                <a:srgbClr val="8FA3A3"/>
              </a:buClr>
            </a:pPr>
            <a:r>
              <a:rPr lang="cs-CZ" sz="1200" dirty="0"/>
              <a:t>Státy: Argentina, Austrálie, Brazílie, Kanada, Čína, Francie, Německo, Indie, Indonésie, Itálie, Japonsko, Korejská republika, Mexiko, Rusko, Saudská Arábie, Jihoafrická republika, Turecko, Velká Británie, Spojené státy americké + Evropská unie </a:t>
            </a:r>
            <a:endParaRPr lang="cs-CZ" sz="1200" i="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Clr>
                <a:srgbClr val="8FA3A3"/>
              </a:buClr>
              <a:buFont typeface="Arial"/>
              <a:buChar char="•"/>
            </a:pPr>
            <a:r>
              <a:rPr lang="cs-CZ" sz="1200" dirty="0"/>
              <a:t>60% světové populace, 80% světového HDP, 75% světového obchodu</a:t>
            </a:r>
            <a:endParaRPr lang="cs-CZ" sz="1200" i="0" dirty="0"/>
          </a:p>
          <a:p>
            <a:pPr marL="359410" indent="-359410">
              <a:lnSpc>
                <a:spcPct val="140000"/>
              </a:lnSpc>
              <a:buClr>
                <a:srgbClr val="8FA3A3"/>
              </a:buClr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216530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7B597-2769-4465-B9AA-7F16D5E9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395289"/>
            <a:ext cx="3886200" cy="1594290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/>
              <a:t>G20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74582D9F-B485-1F7D-B276-077C190A43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" r="12954" b="-1"/>
          <a:stretch/>
        </p:blipFill>
        <p:spPr>
          <a:xfrm>
            <a:off x="-788256" y="10"/>
            <a:ext cx="7514165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C2E33F-4B1D-4F8B-B721-96313EA29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915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21B0DA-2C1C-7CBA-3DF5-42A5AC26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006" y="2500606"/>
            <a:ext cx="4846758" cy="41163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400" dirty="0"/>
              <a:t>Předsednictví se přesouvá každým rokem (2020 - Saudská Arábie, 2021 - Itálie)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Předsedající stát úzce spojuje s předchůdcem a nástupcem - </a:t>
            </a:r>
            <a:r>
              <a:rPr lang="cs-CZ" sz="1400" dirty="0" err="1"/>
              <a:t>Troika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Nemá stálý sekretariát (předsedajícímu státu pomáhají „</a:t>
            </a:r>
            <a:r>
              <a:rPr lang="cs-CZ" sz="1400" dirty="0" err="1"/>
              <a:t>Sherpas</a:t>
            </a:r>
            <a:r>
              <a:rPr lang="cs-CZ" sz="1400" dirty="0"/>
              <a:t>“ + ministři financí + guvernéři bank)</a:t>
            </a:r>
          </a:p>
          <a:p>
            <a:pPr marL="359410" indent="-359410">
              <a:lnSpc>
                <a:spcPct val="140000"/>
              </a:lnSpc>
            </a:pPr>
            <a:r>
              <a:rPr lang="cs-CZ" sz="1400" dirty="0">
                <a:solidFill>
                  <a:srgbClr val="000000">
                    <a:alpha val="60000"/>
                  </a:srgbClr>
                </a:solidFill>
              </a:rPr>
              <a:t>Účastní se i jiné státy a mezinárodní organizace</a:t>
            </a: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Rozmlouvání nad vizemi členů do budoucna a jejími závazky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Cíl: zabezpečení budoucnosti světové ekonomiky, jejího růstu a prosperity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7230953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mapa&#10;&#10;Popis se vygeneroval automaticky.">
            <a:extLst>
              <a:ext uri="{FF2B5EF4-FFF2-40B4-BE49-F238E27FC236}">
                <a16:creationId xmlns:a16="http://schemas.microsoft.com/office/drawing/2014/main" id="{2C49811B-5E4C-A9AA-7C90-7B857A74E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69" r="1908" b="-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590715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3F353A-15D6-8D90-6C25-10D2DF0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cs-CZ"/>
              <a:t>G20 – summit na Bali (2022)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C8AFF9-30BD-09E9-57BC-56069FB88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454101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Obrázek 21">
            <a:extLst>
              <a:ext uri="{FF2B5EF4-FFF2-40B4-BE49-F238E27FC236}">
                <a16:creationId xmlns:a16="http://schemas.microsoft.com/office/drawing/2014/main" id="{A445AE58-7D30-BDA8-8758-A28493697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698" y="2199290"/>
            <a:ext cx="2468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879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D3EFA-214D-9958-2A10-14AFC7F1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cs-CZ" sz="4400"/>
              <a:t>Pozvánka pro Ukrajinu/Rusko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82BC09E-6653-4779-5679-5E8BAC9845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28989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56655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0E13D-48E2-C748-E75C-88BEB30E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G7 x G20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B7B91D-ECDC-73FB-F16B-A2F0D762A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000000">
                    <a:alpha val="60000"/>
                  </a:srgbClr>
                </a:solidFill>
              </a:rPr>
              <a:t>G7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136885-6E6F-888B-C745-224C2C601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5"/>
            <a:ext cx="4928400" cy="4874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Skupina 7 ekonomicky nejvyspělejších států</a:t>
            </a:r>
          </a:p>
          <a:p>
            <a:pPr marL="359410" indent="-359410"/>
            <a:r>
              <a:rPr lang="cs-CZ">
                <a:solidFill>
                  <a:srgbClr val="000000">
                    <a:alpha val="60000"/>
                  </a:srgbClr>
                </a:solidFill>
              </a:rPr>
              <a:t>*1975</a:t>
            </a:r>
            <a:endParaRPr lang="cs-CZ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Skupina projednávající záležitosti v oblasti ekonomiky a zahraniční politiky</a:t>
            </a: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Setkání jednou do roka</a:t>
            </a: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Setkání jen hlav státu a vlád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FE23BA-54D0-D36B-14EF-9E4A76683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400" b="1" dirty="0">
                <a:solidFill>
                  <a:srgbClr val="000000">
                    <a:alpha val="60000"/>
                  </a:srgbClr>
                </a:solidFill>
              </a:rPr>
              <a:t>G20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 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3591AB-1910-F66C-EA91-73F62FBA6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6"/>
            <a:ext cx="4928400" cy="47462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20 ekonomicky vyspělých států a centrální banky</a:t>
            </a:r>
            <a:endParaRPr lang="cs-CZ" dirty="0"/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*2008</a:t>
            </a: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Projednávají spíše opatření mezinárodního významu</a:t>
            </a: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Setkání vícekrát do roka</a:t>
            </a: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Setkání hlav států a vlád + ministrů financí</a:t>
            </a:r>
          </a:p>
        </p:txBody>
      </p:sp>
    </p:spTree>
    <p:extLst>
      <p:ext uri="{BB962C8B-B14F-4D97-AF65-F5344CB8AC3E}">
        <p14:creationId xmlns:p14="http://schemas.microsoft.com/office/powerpoint/2010/main" val="13936801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1176DB-1EF6-8DBE-5C05-33D52B94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dirty="0"/>
              <a:t>Historie G7 (Group of </a:t>
            </a:r>
            <a:r>
              <a:rPr lang="cs-CZ" dirty="0" err="1"/>
              <a:t>Seven</a:t>
            </a:r>
            <a:r>
              <a:rPr lang="cs-CZ" dirty="0"/>
              <a:t>)</a:t>
            </a:r>
            <a:endParaRPr lang="cs-CZ"/>
          </a:p>
        </p:txBody>
      </p:sp>
      <p:pic>
        <p:nvPicPr>
          <p:cNvPr id="4" name="Obrázek 4" descr="Obsah obrázku text, osoba, stůl, interiér&#10;&#10;Popis se vygeneroval automaticky.">
            <a:extLst>
              <a:ext uri="{FF2B5EF4-FFF2-40B4-BE49-F238E27FC236}">
                <a16:creationId xmlns:a16="http://schemas.microsoft.com/office/drawing/2014/main" id="{E9D09F74-0481-1F44-1963-DD3A1C815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307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38706-0029-1F1C-6353-130F4F0E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090" y="2032468"/>
            <a:ext cx="6830378" cy="47051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400" dirty="0"/>
              <a:t>Návrh koncipován v roce 1973 – olejová krize 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Sdružuje vedoucí představitele průmyslově nejvyspělejších zemí světa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1. Summit – listopad 1975 (</a:t>
            </a:r>
            <a:r>
              <a:rPr lang="cs-CZ" sz="1400" dirty="0" err="1"/>
              <a:t>Rambuillet</a:t>
            </a:r>
            <a:r>
              <a:rPr lang="cs-CZ" sz="1400" dirty="0"/>
              <a:t> – Francie)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400" dirty="0"/>
              <a:t>6 zemí – Francie, USA, Velká Británie, Západní Německo, Japonsko a Itálie (označováno jako G6)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400" dirty="0"/>
              <a:t>Svoláno francouzským prezidentem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Kanada – summit červen 1976 (San Juan – Puerto Rico)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EU – summit květen 1977 (Londýn – Velká Británie)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lvl="1" indent="-359410">
              <a:lnSpc>
                <a:spcPct val="140000"/>
              </a:lnSpc>
            </a:pPr>
            <a:r>
              <a:rPr lang="cs-CZ" sz="1400" dirty="0"/>
              <a:t>	- pevné složení G7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lvl="1" indent="-359410">
              <a:lnSpc>
                <a:spcPct val="140000"/>
              </a:lnSpc>
            </a:pPr>
            <a:r>
              <a:rPr lang="cs-CZ" sz="1400" dirty="0"/>
              <a:t>	- EU se summitů zúčastňuje pravidelně od července 1981 (Ottawa – Kanada)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400" dirty="0"/>
              <a:t>Ekonomické a politické záležitosti států </a:t>
            </a:r>
            <a:endParaRPr lang="cs-CZ" sz="14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endParaRPr lang="cs-CZ" sz="1000" dirty="0"/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2260392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ráva, exteriér, lavice, osoba&#10;&#10;Popis se vygeneroval automaticky.">
            <a:extLst>
              <a:ext uri="{FF2B5EF4-FFF2-40B4-BE49-F238E27FC236}">
                <a16:creationId xmlns:a16="http://schemas.microsoft.com/office/drawing/2014/main" id="{FB61FC6D-80A5-BF87-BEE4-03F7F36A5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76" b="950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915D68-F1D1-22EF-6ABA-7EDBC226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028" y="4223793"/>
            <a:ext cx="7977600" cy="2085696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800" err="1">
                <a:solidFill>
                  <a:srgbClr val="FFFFFF"/>
                </a:solidFill>
                <a:latin typeface="Avenir Next LT Pro"/>
                <a:cs typeface="Times New Roman"/>
              </a:rPr>
              <a:t>Víc</a:t>
            </a:r>
            <a:r>
              <a:rPr lang="en-US" sz="4800">
                <a:solidFill>
                  <a:srgbClr val="FFFFFF"/>
                </a:solidFill>
                <a:latin typeface="Avenir Next LT Pro"/>
                <a:cs typeface="Times New Roman"/>
              </a:rPr>
              <a:t> toho </a:t>
            </a:r>
            <a:r>
              <a:rPr lang="en-US" sz="4800" err="1">
                <a:solidFill>
                  <a:srgbClr val="FFFFFF"/>
                </a:solidFill>
                <a:latin typeface="Avenir Next LT Pro"/>
                <a:cs typeface="Times New Roman"/>
              </a:rPr>
              <a:t>fakt</a:t>
            </a:r>
            <a:r>
              <a:rPr lang="en-US" sz="4800">
                <a:solidFill>
                  <a:srgbClr val="FFFFFF"/>
                </a:solidFill>
                <a:latin typeface="Avenir Next LT Pro"/>
                <a:cs typeface="Times New Roman"/>
              </a:rPr>
              <a:t> </a:t>
            </a:r>
            <a:r>
              <a:rPr lang="en-US" sz="4800" err="1">
                <a:solidFill>
                  <a:srgbClr val="FFFFFF"/>
                </a:solidFill>
                <a:latin typeface="Avenir Next LT Pro"/>
                <a:cs typeface="Times New Roman"/>
              </a:rPr>
              <a:t>nemáme</a:t>
            </a:r>
            <a:endParaRPr lang="en-US" sz="4800">
              <a:solidFill>
                <a:srgbClr val="FFFFFF"/>
              </a:solidFill>
              <a:latin typeface="Avenir Next LT Pro"/>
              <a:cs typeface="Times New Roman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76435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C1BC0-A6FC-9361-3C2A-45ABCA63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-248470"/>
            <a:ext cx="10213200" cy="1112836"/>
          </a:xfrm>
        </p:spPr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088E8-2D5D-CB46-E96E-63FFA03CB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989614"/>
            <a:ext cx="10213200" cy="573498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59410" indent="-359410"/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About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the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G7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Research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Group. </a:t>
            </a:r>
            <a:r>
              <a:rPr lang="cs-CZ" i="1">
                <a:ea typeface="+mn-lt"/>
                <a:cs typeface="+mn-lt"/>
              </a:rPr>
              <a:t>G7 </a:t>
            </a:r>
            <a:r>
              <a:rPr lang="cs-CZ" i="1" err="1">
                <a:ea typeface="+mn-lt"/>
                <a:cs typeface="+mn-lt"/>
              </a:rPr>
              <a:t>Information</a:t>
            </a:r>
            <a:r>
              <a:rPr lang="cs-CZ" i="1">
                <a:ea typeface="+mn-lt"/>
                <a:cs typeface="+mn-lt"/>
              </a:rPr>
              <a:t> Centre</a:t>
            </a:r>
            <a:r>
              <a:rPr lang="cs-CZ">
                <a:ea typeface="+mn-lt"/>
                <a:cs typeface="+mn-lt"/>
              </a:rPr>
              <a:t> [online]. Copyright © 2022. University </a:t>
            </a:r>
            <a:r>
              <a:rPr lang="cs-CZ" err="1">
                <a:ea typeface="+mn-lt"/>
                <a:cs typeface="+mn-lt"/>
              </a:rPr>
              <a:t>of</a:t>
            </a:r>
            <a:r>
              <a:rPr lang="cs-CZ">
                <a:ea typeface="+mn-lt"/>
                <a:cs typeface="+mn-lt"/>
              </a:rPr>
              <a:t> Toronto </a:t>
            </a:r>
            <a:r>
              <a:rPr lang="cs-CZ" err="1">
                <a:ea typeface="+mn-lt"/>
                <a:cs typeface="+mn-lt"/>
              </a:rPr>
              <a:t>unless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otherwise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stated</a:t>
            </a:r>
            <a:r>
              <a:rPr lang="cs-CZ">
                <a:ea typeface="+mn-lt"/>
                <a:cs typeface="+mn-lt"/>
              </a:rPr>
              <a:t>. All </a:t>
            </a:r>
            <a:r>
              <a:rPr lang="cs-CZ" err="1">
                <a:ea typeface="+mn-lt"/>
                <a:cs typeface="+mn-lt"/>
              </a:rPr>
              <a:t>rights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reserved</a:t>
            </a:r>
            <a:r>
              <a:rPr lang="cs-CZ">
                <a:ea typeface="+mn-lt"/>
                <a:cs typeface="+mn-lt"/>
              </a:rPr>
              <a:t>. [cit. 04.11.2022]. Dostupné z: </a:t>
            </a:r>
            <a:r>
              <a:rPr lang="cs-CZ">
                <a:ea typeface="+mn-lt"/>
                <a:cs typeface="+mn-lt"/>
                <a:hlinkClick r:id="rId2"/>
              </a:rPr>
              <a:t>http://www.g7.utoronto.ca/about/index.html</a:t>
            </a:r>
            <a:endParaRPr lang="cs-CZ"/>
          </a:p>
          <a:p>
            <a:pPr marL="359410" indent="-359410"/>
            <a:r>
              <a:rPr lang="cs-CZ">
                <a:ea typeface="+mn-lt"/>
                <a:cs typeface="+mn-lt"/>
              </a:rPr>
              <a:t>G7 </a:t>
            </a:r>
            <a:r>
              <a:rPr lang="cs-CZ" err="1">
                <a:ea typeface="+mn-lt"/>
                <a:cs typeface="+mn-lt"/>
              </a:rPr>
              <a:t>Research</a:t>
            </a:r>
            <a:r>
              <a:rPr lang="cs-CZ">
                <a:ea typeface="+mn-lt"/>
                <a:cs typeface="+mn-lt"/>
              </a:rPr>
              <a:t> </a:t>
            </a:r>
            <a:r>
              <a:rPr lang="cs-CZ" err="1">
                <a:ea typeface="+mn-lt"/>
                <a:cs typeface="+mn-lt"/>
              </a:rPr>
              <a:t>group</a:t>
            </a:r>
            <a:r>
              <a:rPr lang="cs-CZ">
                <a:ea typeface="+mn-lt"/>
                <a:cs typeface="+mn-lt"/>
              </a:rPr>
              <a:t> – Twitter </a:t>
            </a:r>
            <a:r>
              <a:rPr lang="cs-CZ" err="1">
                <a:ea typeface="+mn-lt"/>
                <a:cs typeface="+mn-lt"/>
              </a:rPr>
              <a:t>account</a:t>
            </a:r>
            <a:r>
              <a:rPr lang="cs-CZ">
                <a:ea typeface="+mn-lt"/>
                <a:cs typeface="+mn-lt"/>
              </a:rPr>
              <a:t>. [online]. Copyright © 2022 Twitter, Inc. [cit. 04.11.2022]. Dostupné z:</a:t>
            </a:r>
            <a:r>
              <a:rPr lang="cs-CZ">
                <a:ea typeface="+mn-lt"/>
                <a:cs typeface="+mn-lt"/>
                <a:hlinkClick r:id="rId3"/>
              </a:rPr>
              <a:t>https://twitter.com/intent/follow?original_referer=http%3A%2F%2Fwww.g7.utoronto.ca%2F&amp;ref_src=twsrc%5Etfw%7Ctwcamp%5Ebuttonembed%7Ctwterm%5Efollow%7Ctwgr%5Eg7_rg&amp;screen_name=g7_rg</a:t>
            </a:r>
            <a:endParaRPr lang="cs-CZ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r>
              <a:rPr lang="cs-CZ">
                <a:solidFill>
                  <a:srgbClr val="000000">
                    <a:alpha val="60000"/>
                  </a:srgbClr>
                </a:solidFill>
              </a:rPr>
              <a:t>G7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Statement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on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Ukraine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. </a:t>
            </a:r>
            <a:r>
              <a:rPr lang="cs-CZ">
                <a:ea typeface="+mn-lt"/>
                <a:cs typeface="+mn-lt"/>
              </a:rPr>
              <a:t>G7 </a:t>
            </a:r>
            <a:r>
              <a:rPr lang="cs-CZ" err="1">
                <a:ea typeface="+mn-lt"/>
                <a:cs typeface="+mn-lt"/>
              </a:rPr>
              <a:t>statement</a:t>
            </a:r>
            <a:r>
              <a:rPr lang="cs-CZ">
                <a:ea typeface="+mn-lt"/>
                <a:cs typeface="+mn-lt"/>
              </a:rPr>
              <a:t> on </a:t>
            </a:r>
            <a:r>
              <a:rPr lang="cs-CZ" err="1">
                <a:ea typeface="+mn-lt"/>
                <a:cs typeface="+mn-lt"/>
              </a:rPr>
              <a:t>Ukraine</a:t>
            </a:r>
            <a:r>
              <a:rPr lang="cs-CZ">
                <a:ea typeface="+mn-lt"/>
                <a:cs typeface="+mn-lt"/>
              </a:rPr>
              <a:t> - </a:t>
            </a:r>
            <a:r>
              <a:rPr lang="cs-CZ" err="1">
                <a:ea typeface="+mn-lt"/>
                <a:cs typeface="+mn-lt"/>
              </a:rPr>
              <a:t>Consilium</a:t>
            </a:r>
            <a:r>
              <a:rPr lang="cs-CZ">
                <a:ea typeface="+mn-lt"/>
                <a:cs typeface="+mn-lt"/>
              </a:rPr>
              <a:t>. </a:t>
            </a:r>
            <a:r>
              <a:rPr lang="cs-CZ" i="1" err="1">
                <a:ea typeface="+mn-lt"/>
                <a:cs typeface="+mn-lt"/>
              </a:rPr>
              <a:t>Home</a:t>
            </a:r>
            <a:r>
              <a:rPr lang="cs-CZ" i="1">
                <a:ea typeface="+mn-lt"/>
                <a:cs typeface="+mn-lt"/>
              </a:rPr>
              <a:t> - </a:t>
            </a:r>
            <a:r>
              <a:rPr lang="cs-CZ" i="1" err="1">
                <a:ea typeface="+mn-lt"/>
                <a:cs typeface="+mn-lt"/>
              </a:rPr>
              <a:t>Consilium</a:t>
            </a:r>
            <a:r>
              <a:rPr lang="cs-CZ">
                <a:ea typeface="+mn-lt"/>
                <a:cs typeface="+mn-lt"/>
              </a:rPr>
              <a:t> [online]. [cit. 04.11.2022]. Dostupné z: </a:t>
            </a:r>
            <a:r>
              <a:rPr lang="cs-CZ">
                <a:ea typeface="+mn-lt"/>
                <a:cs typeface="+mn-lt"/>
                <a:hlinkClick r:id="rId4"/>
              </a:rPr>
              <a:t>https://www.consilium.europa.eu/en/press/press-releases/2022/10/11/g7-statement-on-ukraine/</a:t>
            </a:r>
            <a:endParaRPr lang="cs-CZ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r>
              <a:rPr lang="cs-CZ">
                <a:solidFill>
                  <a:srgbClr val="000000">
                    <a:alpha val="60000"/>
                  </a:srgbClr>
                </a:solidFill>
              </a:rPr>
              <a:t>Úloha G7. </a:t>
            </a:r>
            <a:r>
              <a:rPr lang="cs-CZ">
                <a:ea typeface="+mn-lt"/>
                <a:cs typeface="+mn-lt"/>
              </a:rPr>
              <a:t>G7. [online]. [cit. 04.11.2022]. Dostupné z: </a:t>
            </a:r>
            <a:r>
              <a:rPr lang="cs-CZ">
                <a:ea typeface="+mn-lt"/>
                <a:cs typeface="+mn-lt"/>
                <a:hlinkClick r:id="rId5"/>
              </a:rPr>
              <a:t>https://agriculture.ec.europa.eu/international/international-cooperation/international-organisations/g7_cs</a:t>
            </a:r>
            <a:endParaRPr lang="cs-CZ"/>
          </a:p>
          <a:p>
            <a:pPr marL="359410" indent="-359410"/>
            <a:r>
              <a:rPr lang="cs-CZ">
                <a:solidFill>
                  <a:srgbClr val="000000">
                    <a:alpha val="60000"/>
                  </a:srgbClr>
                </a:solidFill>
              </a:rPr>
              <a:t>+      Investing in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Health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for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All. 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Health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: A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political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err="1">
                <a:solidFill>
                  <a:srgbClr val="000000">
                    <a:alpha val="60000"/>
                  </a:srgbClr>
                </a:solidFill>
              </a:rPr>
              <a:t>Choice</a:t>
            </a:r>
            <a:r>
              <a:rPr lang="cs-CZ">
                <a:solidFill>
                  <a:srgbClr val="000000">
                    <a:alpha val="60000"/>
                  </a:srgbClr>
                </a:solidFill>
              </a:rPr>
              <a:t>. </a:t>
            </a:r>
            <a:r>
              <a:rPr lang="cs-CZ">
                <a:ea typeface="+mn-lt"/>
                <a:cs typeface="+mn-lt"/>
              </a:rPr>
              <a:t>[online]. [cit. 04.11.2022]. Dostupné z: </a:t>
            </a:r>
            <a:r>
              <a:rPr lang="cs-CZ">
                <a:hlinkClick r:id="rId6"/>
              </a:rPr>
              <a:t> https://edition.pagesuite.com/html5/reader/production/default.aspx?pubname=&amp;pubid=1ff097a9-bc26-48c6-95cc-33d72dc55870</a:t>
            </a:r>
            <a:endParaRPr lang="cs-CZ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endParaRPr lang="cs-CZ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endParaRPr lang="cs-CZ">
              <a:solidFill>
                <a:srgbClr val="00000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6873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53D26-21A4-4B8E-0C23-65985EB02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52" y="-42384"/>
            <a:ext cx="10896372" cy="707766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59410" indent="-359410"/>
            <a:r>
              <a:rPr lang="cs-CZ" dirty="0" err="1">
                <a:ea typeface="+mn-lt"/>
                <a:cs typeface="+mn-lt"/>
              </a:rPr>
              <a:t>From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Rambouillet</a:t>
            </a:r>
            <a:r>
              <a:rPr lang="cs-CZ" dirty="0">
                <a:ea typeface="+mn-lt"/>
                <a:cs typeface="+mn-lt"/>
              </a:rPr>
              <a:t> to </a:t>
            </a:r>
            <a:r>
              <a:rPr lang="cs-CZ" dirty="0" err="1">
                <a:ea typeface="+mn-lt"/>
                <a:cs typeface="+mn-lt"/>
              </a:rPr>
              <a:t>Elmau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History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G7. G7 GERMANY.[online].Copyright © 2022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Press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Information</a:t>
            </a:r>
            <a:r>
              <a:rPr lang="cs-CZ" dirty="0">
                <a:ea typeface="+mn-lt"/>
                <a:cs typeface="+mn-lt"/>
              </a:rPr>
              <a:t> Office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the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Federal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Government</a:t>
            </a:r>
            <a:r>
              <a:rPr lang="cs-CZ" dirty="0">
                <a:ea typeface="+mn-lt"/>
                <a:cs typeface="+mn-lt"/>
              </a:rPr>
              <a:t> [cit. 04.11.2022]. Dostupné z: </a:t>
            </a:r>
            <a:r>
              <a:rPr lang="cs-CZ" dirty="0">
                <a:ea typeface="+mn-lt"/>
                <a:cs typeface="+mn-lt"/>
                <a:hlinkClick r:id="rId2"/>
              </a:rPr>
              <a:t>https://www.g7germany.de/g7-en/g7-summit/g7-history</a:t>
            </a:r>
          </a:p>
          <a:p>
            <a:pPr marL="359410" indent="-359410"/>
            <a:r>
              <a:rPr lang="cs-CZ" dirty="0">
                <a:ea typeface="+mn-lt"/>
                <a:cs typeface="+mn-lt"/>
              </a:rPr>
              <a:t>G7 </a:t>
            </a:r>
            <a:r>
              <a:rPr lang="cs-CZ" dirty="0" err="1">
                <a:ea typeface="+mn-lt"/>
                <a:cs typeface="+mn-lt"/>
              </a:rPr>
              <a:t>Information</a:t>
            </a:r>
            <a:r>
              <a:rPr lang="cs-CZ" dirty="0">
                <a:ea typeface="+mn-lt"/>
                <a:cs typeface="+mn-lt"/>
              </a:rPr>
              <a:t> Centre. </a:t>
            </a:r>
            <a:r>
              <a:rPr lang="cs-CZ" i="1" dirty="0">
                <a:ea typeface="+mn-lt"/>
                <a:cs typeface="+mn-lt"/>
              </a:rPr>
              <a:t>G7 </a:t>
            </a:r>
            <a:r>
              <a:rPr lang="cs-CZ" i="1" dirty="0" err="1">
                <a:ea typeface="+mn-lt"/>
                <a:cs typeface="+mn-lt"/>
              </a:rPr>
              <a:t>Information</a:t>
            </a:r>
            <a:r>
              <a:rPr lang="cs-CZ" i="1" dirty="0">
                <a:ea typeface="+mn-lt"/>
                <a:cs typeface="+mn-lt"/>
              </a:rPr>
              <a:t> Centre</a:t>
            </a:r>
            <a:r>
              <a:rPr lang="cs-CZ" dirty="0">
                <a:ea typeface="+mn-lt"/>
                <a:cs typeface="+mn-lt"/>
              </a:rPr>
              <a:t> [online]. Copyright © 2022. University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Toronto </a:t>
            </a:r>
            <a:r>
              <a:rPr lang="cs-CZ" dirty="0" err="1">
                <a:ea typeface="+mn-lt"/>
                <a:cs typeface="+mn-lt"/>
              </a:rPr>
              <a:t>unless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otherwise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stated</a:t>
            </a:r>
            <a:r>
              <a:rPr lang="cs-CZ" dirty="0">
                <a:ea typeface="+mn-lt"/>
                <a:cs typeface="+mn-lt"/>
              </a:rPr>
              <a:t>. All </a:t>
            </a:r>
            <a:r>
              <a:rPr lang="cs-CZ" dirty="0" err="1">
                <a:ea typeface="+mn-lt"/>
                <a:cs typeface="+mn-lt"/>
              </a:rPr>
              <a:t>rights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reserved</a:t>
            </a:r>
            <a:r>
              <a:rPr lang="cs-CZ" dirty="0">
                <a:ea typeface="+mn-lt"/>
                <a:cs typeface="+mn-lt"/>
              </a:rPr>
              <a:t>. [cit. 04.11.2022]. Dostupné z: </a:t>
            </a:r>
            <a:r>
              <a:rPr lang="cs-CZ" dirty="0">
                <a:ea typeface="+mn-lt"/>
                <a:cs typeface="+mn-lt"/>
                <a:hlinkClick r:id="rId3"/>
              </a:rPr>
              <a:t>http://www.g7.utoronto.ca/</a:t>
            </a:r>
          </a:p>
          <a:p>
            <a:pPr marL="359410" indent="-359410"/>
            <a:r>
              <a:rPr lang="cs-CZ" dirty="0">
                <a:ea typeface="+mn-lt"/>
                <a:cs typeface="+mn-lt"/>
              </a:rPr>
              <a:t>G20 </a:t>
            </a:r>
            <a:r>
              <a:rPr lang="cs-CZ" dirty="0" err="1">
                <a:ea typeface="+mn-lt"/>
                <a:cs typeface="+mn-lt"/>
              </a:rPr>
              <a:t>Information</a:t>
            </a:r>
            <a:r>
              <a:rPr lang="cs-CZ" dirty="0">
                <a:ea typeface="+mn-lt"/>
                <a:cs typeface="+mn-lt"/>
              </a:rPr>
              <a:t> Centre. [online]. Copyright © 2022. University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Toronto </a:t>
            </a:r>
            <a:r>
              <a:rPr lang="cs-CZ" dirty="0" err="1">
                <a:ea typeface="+mn-lt"/>
                <a:cs typeface="+mn-lt"/>
              </a:rPr>
              <a:t>unless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otherwise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stated</a:t>
            </a:r>
            <a:r>
              <a:rPr lang="cs-CZ" dirty="0">
                <a:ea typeface="+mn-lt"/>
                <a:cs typeface="+mn-lt"/>
              </a:rPr>
              <a:t>. All </a:t>
            </a:r>
            <a:r>
              <a:rPr lang="cs-CZ" dirty="0" err="1">
                <a:ea typeface="+mn-lt"/>
                <a:cs typeface="+mn-lt"/>
              </a:rPr>
              <a:t>rights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reserved</a:t>
            </a:r>
            <a:r>
              <a:rPr lang="cs-CZ" dirty="0">
                <a:ea typeface="+mn-lt"/>
                <a:cs typeface="+mn-lt"/>
              </a:rPr>
              <a:t>. [cit. 04.11.2022]. Dostupné z: </a:t>
            </a:r>
            <a:r>
              <a:rPr lang="cs-CZ" dirty="0">
                <a:ea typeface="+mn-lt"/>
                <a:cs typeface="+mn-lt"/>
                <a:hlinkClick r:id="rId4"/>
              </a:rPr>
              <a:t>http://www.g20.utoronto.ca/</a:t>
            </a:r>
          </a:p>
          <a:p>
            <a:pPr marL="359410" indent="-359410"/>
            <a:r>
              <a:rPr lang="cs-CZ" i="1" dirty="0">
                <a:ea typeface="+mn-lt"/>
                <a:cs typeface="+mn-lt"/>
              </a:rPr>
              <a:t>G20 </a:t>
            </a:r>
            <a:r>
              <a:rPr lang="cs-CZ" i="1" dirty="0" err="1">
                <a:ea typeface="+mn-lt"/>
                <a:cs typeface="+mn-lt"/>
              </a:rPr>
              <a:t>Presidency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of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Indonesia</a:t>
            </a:r>
            <a:r>
              <a:rPr lang="cs-CZ" dirty="0">
                <a:ea typeface="+mn-lt"/>
                <a:cs typeface="+mn-lt"/>
              </a:rPr>
              <a:t> [online]. Copyright © 2022. G20. All </a:t>
            </a:r>
            <a:r>
              <a:rPr lang="cs-CZ" dirty="0" err="1">
                <a:ea typeface="+mn-lt"/>
                <a:cs typeface="+mn-lt"/>
              </a:rPr>
              <a:t>rights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reserved</a:t>
            </a:r>
            <a:r>
              <a:rPr lang="cs-CZ" dirty="0">
                <a:ea typeface="+mn-lt"/>
                <a:cs typeface="+mn-lt"/>
              </a:rPr>
              <a:t>. [cit. 04.11.2022]. Dostupné z: </a:t>
            </a:r>
            <a:r>
              <a:rPr lang="cs-CZ" dirty="0">
                <a:ea typeface="+mn-lt"/>
                <a:cs typeface="+mn-lt"/>
                <a:hlinkClick r:id="rId5"/>
              </a:rPr>
              <a:t>https://www.g20.org/about-the-g20/</a:t>
            </a:r>
          </a:p>
          <a:p>
            <a:pPr marL="359410" indent="-359410"/>
            <a:r>
              <a:rPr lang="cs-CZ" dirty="0">
                <a:ea typeface="+mn-lt"/>
                <a:cs typeface="+mn-lt"/>
              </a:rPr>
              <a:t>Group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Eight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Facts</a:t>
            </a:r>
            <a:r>
              <a:rPr lang="cs-CZ" dirty="0">
                <a:ea typeface="+mn-lt"/>
                <a:cs typeface="+mn-lt"/>
              </a:rPr>
              <a:t> | </a:t>
            </a:r>
            <a:r>
              <a:rPr lang="cs-CZ" dirty="0" err="1">
                <a:ea typeface="+mn-lt"/>
                <a:cs typeface="+mn-lt"/>
              </a:rPr>
              <a:t>Britannica</a:t>
            </a:r>
            <a:r>
              <a:rPr lang="cs-CZ" dirty="0">
                <a:ea typeface="+mn-lt"/>
                <a:cs typeface="+mn-lt"/>
              </a:rPr>
              <a:t>. </a:t>
            </a:r>
            <a:r>
              <a:rPr lang="cs-CZ" i="1" dirty="0" err="1">
                <a:ea typeface="+mn-lt"/>
                <a:cs typeface="+mn-lt"/>
              </a:rPr>
              <a:t>Encyclopedia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Britannica</a:t>
            </a:r>
            <a:r>
              <a:rPr lang="cs-CZ" i="1" dirty="0">
                <a:ea typeface="+mn-lt"/>
                <a:cs typeface="+mn-lt"/>
              </a:rPr>
              <a:t> | </a:t>
            </a:r>
            <a:r>
              <a:rPr lang="cs-CZ" i="1" dirty="0" err="1">
                <a:ea typeface="+mn-lt"/>
                <a:cs typeface="+mn-lt"/>
              </a:rPr>
              <a:t>Britannica</a:t>
            </a:r>
            <a:r>
              <a:rPr lang="cs-CZ" dirty="0">
                <a:ea typeface="+mn-lt"/>
                <a:cs typeface="+mn-lt"/>
              </a:rPr>
              <a:t> [online]. Copyright ©2022 </a:t>
            </a:r>
            <a:r>
              <a:rPr lang="cs-CZ" dirty="0" err="1">
                <a:ea typeface="+mn-lt"/>
                <a:cs typeface="+mn-lt"/>
              </a:rPr>
              <a:t>Encyclop</a:t>
            </a:r>
            <a:r>
              <a:rPr lang="cs-CZ" dirty="0">
                <a:ea typeface="+mn-lt"/>
                <a:cs typeface="+mn-lt"/>
              </a:rPr>
              <a:t> [cit. 04.11.2022]. Dostupné z: </a:t>
            </a:r>
            <a:r>
              <a:rPr lang="cs-CZ" dirty="0">
                <a:ea typeface="+mn-lt"/>
                <a:cs typeface="+mn-lt"/>
                <a:hlinkClick r:id="rId6"/>
              </a:rPr>
              <a:t>https://www.britannica.com/facts/Group-of-Eight</a:t>
            </a:r>
          </a:p>
          <a:p>
            <a:pPr marL="359410" indent="-359410"/>
            <a:r>
              <a:rPr lang="cs-CZ" dirty="0" err="1">
                <a:ea typeface="+mn-lt"/>
                <a:cs typeface="+mn-lt"/>
              </a:rPr>
              <a:t>Difference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between</a:t>
            </a:r>
            <a:r>
              <a:rPr lang="cs-CZ" dirty="0">
                <a:ea typeface="+mn-lt"/>
                <a:cs typeface="+mn-lt"/>
              </a:rPr>
              <a:t> G8 and G20 | G8 vs G20. </a:t>
            </a:r>
            <a:r>
              <a:rPr lang="cs-CZ" i="1" dirty="0" err="1">
                <a:ea typeface="+mn-lt"/>
                <a:cs typeface="+mn-lt"/>
              </a:rPr>
              <a:t>Difference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Between</a:t>
            </a:r>
            <a:r>
              <a:rPr lang="cs-CZ" i="1" dirty="0">
                <a:ea typeface="+mn-lt"/>
                <a:cs typeface="+mn-lt"/>
              </a:rPr>
              <a:t> | </a:t>
            </a:r>
            <a:r>
              <a:rPr lang="cs-CZ" i="1" dirty="0" err="1">
                <a:ea typeface="+mn-lt"/>
                <a:cs typeface="+mn-lt"/>
              </a:rPr>
              <a:t>Descriptive</a:t>
            </a:r>
            <a:r>
              <a:rPr lang="cs-CZ" i="1" dirty="0">
                <a:ea typeface="+mn-lt"/>
                <a:cs typeface="+mn-lt"/>
              </a:rPr>
              <a:t> </a:t>
            </a:r>
            <a:r>
              <a:rPr lang="cs-CZ" i="1" dirty="0" err="1">
                <a:ea typeface="+mn-lt"/>
                <a:cs typeface="+mn-lt"/>
              </a:rPr>
              <a:t>Analysis</a:t>
            </a:r>
            <a:r>
              <a:rPr lang="cs-CZ" i="1" dirty="0">
                <a:ea typeface="+mn-lt"/>
                <a:cs typeface="+mn-lt"/>
              </a:rPr>
              <a:t> and </a:t>
            </a:r>
            <a:r>
              <a:rPr lang="cs-CZ" i="1" dirty="0" err="1">
                <a:ea typeface="+mn-lt"/>
                <a:cs typeface="+mn-lt"/>
              </a:rPr>
              <a:t>Comparisons</a:t>
            </a:r>
            <a:r>
              <a:rPr lang="cs-CZ" dirty="0">
                <a:ea typeface="+mn-lt"/>
                <a:cs typeface="+mn-lt"/>
              </a:rPr>
              <a:t> [online]. Copyright © 2022, </a:t>
            </a:r>
            <a:r>
              <a:rPr lang="cs-CZ" dirty="0" err="1">
                <a:ea typeface="+mn-lt"/>
                <a:cs typeface="+mn-lt"/>
              </a:rPr>
              <a:t>Difference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Between</a:t>
            </a:r>
            <a:r>
              <a:rPr lang="cs-CZ" dirty="0">
                <a:ea typeface="+mn-lt"/>
                <a:cs typeface="+mn-lt"/>
              </a:rPr>
              <a:t> [cit. 04.11.2022]. Dostupné z: </a:t>
            </a:r>
            <a:r>
              <a:rPr lang="cs-CZ" dirty="0">
                <a:ea typeface="+mn-lt"/>
                <a:cs typeface="+mn-lt"/>
                <a:hlinkClick r:id="rId7"/>
              </a:rPr>
              <a:t>http://www.differencebetween.info/difference-between-g8-and-g20</a:t>
            </a:r>
            <a:endParaRPr lang="cs-CZ" dirty="0">
              <a:ea typeface="+mn-lt"/>
              <a:cs typeface="+mn-lt"/>
            </a:endParaRPr>
          </a:p>
          <a:p>
            <a:pPr marL="359410" indent="-359410"/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G8 Summit: </a:t>
            </a:r>
            <a:r>
              <a:rPr lang="cs-CZ" dirty="0" err="1">
                <a:solidFill>
                  <a:srgbClr val="000000">
                    <a:alpha val="60000"/>
                  </a:srgbClr>
                </a:solidFill>
              </a:rPr>
              <a:t>Eight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dirty="0" err="1">
                <a:solidFill>
                  <a:srgbClr val="000000">
                    <a:alpha val="60000"/>
                  </a:srgbClr>
                </a:solidFill>
              </a:rPr>
              <a:t>Things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 to </a:t>
            </a:r>
            <a:r>
              <a:rPr lang="cs-CZ" dirty="0" err="1">
                <a:solidFill>
                  <a:srgbClr val="000000">
                    <a:alpha val="60000"/>
                  </a:srgbClr>
                </a:solidFill>
              </a:rPr>
              <a:t>Know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dirty="0" err="1">
                <a:solidFill>
                  <a:srgbClr val="000000">
                    <a:alpha val="60000"/>
                  </a:srgbClr>
                </a:solidFill>
              </a:rPr>
              <a:t>about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 </a:t>
            </a:r>
            <a:r>
              <a:rPr lang="cs-CZ" dirty="0" err="1">
                <a:solidFill>
                  <a:srgbClr val="000000">
                    <a:alpha val="60000"/>
                  </a:srgbClr>
                </a:solidFill>
              </a:rPr>
              <a:t>the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 G8. THE RED LINE PROJECT. </a:t>
            </a:r>
            <a:r>
              <a:rPr lang="cs-CZ" dirty="0">
                <a:ea typeface="+mn-lt"/>
                <a:cs typeface="+mn-lt"/>
              </a:rPr>
              <a:t>Copyright © 2022. THE RED LINE PROJECT. All </a:t>
            </a:r>
            <a:r>
              <a:rPr lang="cs-CZ" dirty="0" err="1">
                <a:ea typeface="+mn-lt"/>
                <a:cs typeface="+mn-lt"/>
              </a:rPr>
              <a:t>rights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dirty="0" err="1">
                <a:ea typeface="+mn-lt"/>
                <a:cs typeface="+mn-lt"/>
              </a:rPr>
              <a:t>reserved</a:t>
            </a:r>
            <a:r>
              <a:rPr lang="cs-CZ" dirty="0">
                <a:ea typeface="+mn-lt"/>
                <a:cs typeface="+mn-lt"/>
              </a:rPr>
              <a:t>. [cit. 04.11.2022]. Dostupné z: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</a:rPr>
              <a:t> 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  <a:hlinkClick r:id="rId8"/>
              </a:rPr>
              <a:t>http://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redlineproject.org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  <a:hlinkClick r:id="rId8"/>
              </a:rPr>
              <a:t>/</a:t>
            </a:r>
            <a:r>
              <a:rPr lang="cs-CZ" dirty="0">
                <a:solidFill>
                  <a:srgbClr val="000000">
                    <a:alpha val="60000"/>
                  </a:srgb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g8things.php</a:t>
            </a:r>
            <a:endParaRPr lang="cs-CZ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/>
            <a:r>
              <a:rPr lang="cs-CZ" b="0" i="0" dirty="0">
                <a:solidFill>
                  <a:srgbClr val="575B5B"/>
                </a:solidFill>
                <a:effectLst/>
              </a:rPr>
              <a:t>Summit skupiny G7, zámek </a:t>
            </a:r>
            <a:r>
              <a:rPr lang="cs-CZ" b="0" i="0" dirty="0" err="1">
                <a:solidFill>
                  <a:srgbClr val="575B5B"/>
                </a:solidFill>
                <a:effectLst/>
              </a:rPr>
              <a:t>Elmau</a:t>
            </a:r>
            <a:r>
              <a:rPr lang="cs-CZ" b="0" i="0" dirty="0">
                <a:solidFill>
                  <a:srgbClr val="575B5B"/>
                </a:solidFill>
                <a:effectLst/>
              </a:rPr>
              <a:t> - </a:t>
            </a:r>
            <a:r>
              <a:rPr lang="cs-CZ" b="0" i="0" dirty="0" err="1">
                <a:solidFill>
                  <a:srgbClr val="575B5B"/>
                </a:solidFill>
                <a:effectLst/>
              </a:rPr>
              <a:t>Consilium</a:t>
            </a:r>
            <a:r>
              <a:rPr lang="cs-CZ" b="0" i="0" dirty="0">
                <a:solidFill>
                  <a:srgbClr val="575B5B"/>
                </a:solidFill>
                <a:effectLst/>
              </a:rPr>
              <a:t>. </a:t>
            </a:r>
            <a:r>
              <a:rPr lang="cs-CZ" b="0" i="1" dirty="0" err="1">
                <a:solidFill>
                  <a:srgbClr val="575B5B"/>
                </a:solidFill>
                <a:effectLst/>
              </a:rPr>
              <a:t>Home</a:t>
            </a:r>
            <a:r>
              <a:rPr lang="cs-CZ" b="0" i="1" dirty="0">
                <a:solidFill>
                  <a:srgbClr val="575B5B"/>
                </a:solidFill>
                <a:effectLst/>
              </a:rPr>
              <a:t> - </a:t>
            </a:r>
            <a:r>
              <a:rPr lang="cs-CZ" b="0" i="1" dirty="0" err="1">
                <a:solidFill>
                  <a:srgbClr val="575B5B"/>
                </a:solidFill>
                <a:effectLst/>
              </a:rPr>
              <a:t>Consilium</a:t>
            </a:r>
            <a:r>
              <a:rPr lang="cs-CZ" b="0" i="0" dirty="0">
                <a:solidFill>
                  <a:srgbClr val="575B5B"/>
                </a:solidFill>
                <a:effectLst/>
              </a:rPr>
              <a:t> [online]. Dostupné z: </a:t>
            </a:r>
            <a:r>
              <a:rPr lang="cs-CZ" b="0" i="0" u="none" strike="noStrike" dirty="0">
                <a:solidFill>
                  <a:srgbClr val="575B5B"/>
                </a:solidFill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https://www.consilium.europa.eu/cs/meetings/international-summit/2022/06/26-28/</a:t>
            </a:r>
            <a:r>
              <a:rPr lang="cs-CZ" dirty="0">
                <a:solidFill>
                  <a:srgbClr val="575B5B"/>
                </a:solidFill>
              </a:rPr>
              <a:t> </a:t>
            </a:r>
          </a:p>
          <a:p>
            <a:pPr marL="359410" indent="-359410"/>
            <a:r>
              <a:rPr lang="cs-CZ" dirty="0" err="1">
                <a:solidFill>
                  <a:srgbClr val="575B5B"/>
                </a:solidFill>
              </a:rPr>
              <a:t>Progress</a:t>
            </a:r>
            <a:r>
              <a:rPr lang="cs-CZ" dirty="0">
                <a:solidFill>
                  <a:srgbClr val="575B5B"/>
                </a:solidFill>
              </a:rPr>
              <a:t> </a:t>
            </a:r>
            <a:r>
              <a:rPr lang="cs-CZ" dirty="0" err="1">
                <a:solidFill>
                  <a:srgbClr val="575B5B"/>
                </a:solidFill>
              </a:rPr>
              <a:t>towards</a:t>
            </a:r>
            <a:r>
              <a:rPr lang="cs-CZ" dirty="0">
                <a:solidFill>
                  <a:srgbClr val="575B5B"/>
                </a:solidFill>
              </a:rPr>
              <a:t> </a:t>
            </a:r>
            <a:r>
              <a:rPr lang="cs-CZ" dirty="0" err="1">
                <a:solidFill>
                  <a:srgbClr val="575B5B"/>
                </a:solidFill>
              </a:rPr>
              <a:t>an</a:t>
            </a:r>
            <a:r>
              <a:rPr lang="cs-CZ" dirty="0">
                <a:solidFill>
                  <a:srgbClr val="575B5B"/>
                </a:solidFill>
              </a:rPr>
              <a:t> </a:t>
            </a:r>
            <a:r>
              <a:rPr lang="cs-CZ" dirty="0" err="1">
                <a:solidFill>
                  <a:srgbClr val="575B5B"/>
                </a:solidFill>
              </a:rPr>
              <a:t>equitable</a:t>
            </a:r>
            <a:r>
              <a:rPr lang="cs-CZ" dirty="0">
                <a:solidFill>
                  <a:srgbClr val="575B5B"/>
                </a:solidFill>
              </a:rPr>
              <a:t> </a:t>
            </a:r>
            <a:r>
              <a:rPr lang="cs-CZ" dirty="0" err="1">
                <a:solidFill>
                  <a:srgbClr val="575B5B"/>
                </a:solidFill>
              </a:rPr>
              <a:t>world</a:t>
            </a:r>
            <a:r>
              <a:rPr lang="cs-CZ" dirty="0">
                <a:solidFill>
                  <a:srgbClr val="575B5B"/>
                </a:solidFill>
              </a:rPr>
              <a:t>. G7 </a:t>
            </a:r>
            <a:r>
              <a:rPr lang="cs-CZ" dirty="0" err="1">
                <a:solidFill>
                  <a:srgbClr val="575B5B"/>
                </a:solidFill>
              </a:rPr>
              <a:t>Presidency</a:t>
            </a:r>
            <a:r>
              <a:rPr lang="cs-CZ" dirty="0">
                <a:solidFill>
                  <a:srgbClr val="575B5B"/>
                </a:solidFill>
              </a:rPr>
              <a:t> </a:t>
            </a:r>
            <a:r>
              <a:rPr lang="cs-CZ" dirty="0" err="1">
                <a:solidFill>
                  <a:srgbClr val="575B5B"/>
                </a:solidFill>
              </a:rPr>
              <a:t>Programme</a:t>
            </a:r>
            <a:r>
              <a:rPr lang="cs-CZ" dirty="0">
                <a:solidFill>
                  <a:srgbClr val="575B5B"/>
                </a:solidFill>
              </a:rPr>
              <a:t>. </a:t>
            </a:r>
            <a:r>
              <a:rPr lang="en-US" sz="2200" b="0" i="0" dirty="0">
                <a:solidFill>
                  <a:srgbClr val="575B5B"/>
                </a:solidFill>
                <a:effectLst/>
              </a:rPr>
              <a:t>[online]. Copyright © 2022 The Press and Information Office of the Federal Government [cit. 09.11.2022]. </a:t>
            </a:r>
            <a:r>
              <a:rPr lang="en-US" sz="2200" b="0" i="0" dirty="0" err="1">
                <a:solidFill>
                  <a:srgbClr val="575B5B"/>
                </a:solidFill>
                <a:effectLst/>
              </a:rPr>
              <a:t>Dostupné</a:t>
            </a:r>
            <a:r>
              <a:rPr lang="en-US" sz="2200" b="0" i="0" dirty="0">
                <a:solidFill>
                  <a:srgbClr val="575B5B"/>
                </a:solidFill>
                <a:effectLst/>
              </a:rPr>
              <a:t> z: </a:t>
            </a:r>
            <a:r>
              <a:rPr lang="en-US" sz="2200" b="0" i="0" u="none" strike="noStrike" dirty="0">
                <a:solidFill>
                  <a:srgbClr val="575B5B"/>
                </a:solidFill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https://www.g7germany.de/g7-en/g7-summit/g7-presidency-programme</a:t>
            </a:r>
            <a:endParaRPr lang="cs-CZ" dirty="0">
              <a:solidFill>
                <a:srgbClr val="57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3409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obloha, muž, oblek&#10;&#10;Popis se vygeneroval automaticky.">
            <a:extLst>
              <a:ext uri="{FF2B5EF4-FFF2-40B4-BE49-F238E27FC236}">
                <a16:creationId xmlns:a16="http://schemas.microsoft.com/office/drawing/2014/main" id="{2525984A-90B1-164C-A9B6-28FCEE0D9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CFCE6BC-4706-49A2-816A-A44669F9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3D589F-D3A1-9729-454C-C99ED50FA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Avenir Next LT Pro"/>
                <a:cs typeface="Times New Roman"/>
              </a:rPr>
              <a:t>Děkujeme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E8BADC-21A1-7F50-DD2D-AE38EF4AA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b="1">
                <a:solidFill>
                  <a:srgbClr val="FFFFFF">
                    <a:alpha val="80000"/>
                  </a:srgbClr>
                </a:solidFill>
              </a:rPr>
              <a:t>YOU MADE IT!!</a:t>
            </a:r>
          </a:p>
          <a:p>
            <a:endParaRPr lang="cs-CZ" b="1">
              <a:solidFill>
                <a:srgbClr val="FFFFFF">
                  <a:alpha val="80000"/>
                </a:srgb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8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C627EC6-61A4-4CA2-925A-D9C31421C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18DD6B8-592B-D498-0F39-A48473642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30304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9A26F5-DF40-2E90-1FFB-5639E2D8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dirty="0"/>
              <a:t>Struktura a aktivity G7</a:t>
            </a:r>
            <a:endParaRPr lang="cs-CZ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998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E122E-EA8D-3179-D516-3D3B26422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3" y="1901089"/>
            <a:ext cx="7395309" cy="45211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100" dirty="0"/>
              <a:t>Neformální sdružení – nemá vnitřní strukturu ani hierarchii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100" dirty="0"/>
              <a:t>Neexistuje stálý sekretariát nebo kanceláře jednotlivých členů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100" dirty="0"/>
              <a:t>Její rozhodnutí nejsou právně závazná – mají ovšem silný politický vliv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100" dirty="0"/>
              <a:t>Předsednictví členských zemí – vždy k 1.1. – kromě EU – jedná se o nadnárodní organizaci a ne svrchovaný stát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100" dirty="0"/>
              <a:t>Zodpovídají za ministerská setkání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100" dirty="0"/>
              <a:t>Pořádají výroční summit – většinou červen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1422400" lvl="2" indent="-342900">
              <a:lnSpc>
                <a:spcPct val="140000"/>
              </a:lnSpc>
              <a:buFontTx/>
              <a:buChar char="-"/>
            </a:pPr>
            <a:r>
              <a:rPr lang="cs-CZ" sz="1100" dirty="0"/>
              <a:t>Představitelé vlád všech členských států + předseda Evropské komise + předseda Evropské rady	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1422400" lvl="2" indent="-342900">
              <a:lnSpc>
                <a:spcPct val="140000"/>
              </a:lnSpc>
              <a:buFontTx/>
              <a:buChar char="-"/>
            </a:pPr>
            <a:r>
              <a:rPr lang="cs-CZ" sz="1100" dirty="0"/>
              <a:t>Cyklicky se střídá, kde se summit odehrává – Francie, USA, VB, Německo, Japonsko, Itálie, Kanada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1422400" lvl="2" indent="-342900">
              <a:lnSpc>
                <a:spcPct val="140000"/>
              </a:lnSpc>
              <a:buFontTx/>
              <a:buChar char="-"/>
            </a:pPr>
            <a:r>
              <a:rPr lang="cs-CZ" sz="1100" dirty="0"/>
              <a:t>26.6.-28.6. 2022 Německo (zámek Elmau v Bavorsku) - 2023 Japonsko (Hirošima)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100" dirty="0"/>
              <a:t>Společné a globální záležitosti – určování celosvětových priorit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  <a:p>
            <a:pPr marL="359410" lvl="1">
              <a:lnSpc>
                <a:spcPct val="140000"/>
              </a:lnSpc>
            </a:pPr>
            <a:r>
              <a:rPr lang="cs-CZ" sz="1100" dirty="0"/>
              <a:t>- zdraví, uplatňování zákona, práce, ekonomický a sociální rozvoj, energetika, ŽP, zahraniční záležitosti, právo, terorismus a obchod</a:t>
            </a:r>
            <a:endParaRPr lang="cs-CZ" sz="1100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4" name="Obrázek 4" descr="Obsah obrázku tráva, exteriér, obloha, pole&#10;&#10;Popis se vygeneroval automaticky.">
            <a:extLst>
              <a:ext uri="{FF2B5EF4-FFF2-40B4-BE49-F238E27FC236}">
                <a16:creationId xmlns:a16="http://schemas.microsoft.com/office/drawing/2014/main" id="{486E991C-0288-BDD5-41FB-A9B1B7947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6" r="35694" b="1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75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5FAC45-D96C-8204-AC37-5A093B6F4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38" y="392058"/>
            <a:ext cx="4078800" cy="1453003"/>
          </a:xfrm>
        </p:spPr>
        <p:txBody>
          <a:bodyPr wrap="square" anchor="b">
            <a:normAutofit/>
          </a:bodyPr>
          <a:lstStyle/>
          <a:p>
            <a:pPr algn="ctr"/>
            <a:r>
              <a:rPr lang="cs-CZ" dirty="0"/>
              <a:t>Priority G7 </a:t>
            </a:r>
            <a:endParaRPr lang="cs-CZ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D745DA-D03E-47A2-9936-01C39D51A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594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97ED5E-8BF8-871D-1FC2-9C316A6DC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63" y="2614259"/>
            <a:ext cx="5602799" cy="40838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9410" indent="-359410">
              <a:lnSpc>
                <a:spcPct val="140000"/>
              </a:lnSpc>
            </a:pPr>
            <a:r>
              <a:rPr lang="cs-CZ" sz="1200" dirty="0"/>
              <a:t>Důraz na celosvětové potravinové zabezpečení (vliv pandemie COVID-19 a ruské agrese na Ukrajině)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Specializovaná ministerská zasedání – březen a květen – ministři zemědělství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r>
              <a:rPr lang="cs-CZ" sz="1200" dirty="0"/>
              <a:t>Pracovní priority v oblasti zemědělství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globální potravinové zabezpečení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Posílení udržitelných zemědělských dodavatelských řetězců, které nepřispívají k odlesňování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Příležitosti pro </a:t>
            </a:r>
            <a:r>
              <a:rPr lang="cs-CZ" sz="1200" dirty="0" err="1"/>
              <a:t>nízkouhlíkové</a:t>
            </a:r>
            <a:r>
              <a:rPr lang="cs-CZ" sz="1200" dirty="0"/>
              <a:t> zemědělství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Průběžné snižování používání pesticidů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Ochrana klimatu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702310" lvl="1" indent="-342900">
              <a:lnSpc>
                <a:spcPct val="140000"/>
              </a:lnSpc>
              <a:buFontTx/>
              <a:buChar char="-"/>
            </a:pPr>
            <a:r>
              <a:rPr lang="cs-CZ" sz="1200" dirty="0"/>
              <a:t>Ochrana biologické rozmanitosti</a:t>
            </a:r>
            <a:endParaRPr lang="cs-CZ" sz="1200" dirty="0">
              <a:solidFill>
                <a:srgbClr val="000000">
                  <a:alpha val="60000"/>
                </a:srgbClr>
              </a:solidFill>
            </a:endParaRPr>
          </a:p>
          <a:p>
            <a:pPr marL="359410" indent="-359410">
              <a:lnSpc>
                <a:spcPct val="140000"/>
              </a:lnSpc>
            </a:pPr>
            <a:endParaRPr lang="cs-CZ" sz="800" dirty="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4" name="Obrázek 4" descr="Obsah obrázku osoba, exteriér, pózování, lidé&#10;&#10;Popis se vygeneroval automaticky.">
            <a:extLst>
              <a:ext uri="{FF2B5EF4-FFF2-40B4-BE49-F238E27FC236}">
                <a16:creationId xmlns:a16="http://schemas.microsoft.com/office/drawing/2014/main" id="{B603834B-A9D7-133F-5EC5-2303716F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9" r="28277" b="-1"/>
          <a:stretch/>
        </p:blipFill>
        <p:spPr>
          <a:xfrm>
            <a:off x="6080462" y="10"/>
            <a:ext cx="611153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556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D0DBD-D4C2-9B67-F071-56996C3C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875" y="395289"/>
            <a:ext cx="10213200" cy="1112836"/>
          </a:xfrm>
        </p:spPr>
        <p:txBody>
          <a:bodyPr/>
          <a:lstStyle/>
          <a:p>
            <a:r>
              <a:rPr lang="cs-CZ" dirty="0"/>
              <a:t>Summit v </a:t>
            </a:r>
            <a:r>
              <a:rPr lang="cs-CZ" dirty="0" err="1"/>
              <a:t>Elmau</a:t>
            </a:r>
            <a:r>
              <a:rPr lang="cs-CZ" dirty="0"/>
              <a:t> (26.-28. června 2022)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FDEEEB-6F6F-F9DF-336E-525E6FC8B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Přizváni i představitelé Argentiny, Indie, Indonésie, Senegalu a Jihoafrické republiky a Ukrajiny</a:t>
            </a:r>
          </a:p>
          <a:p>
            <a:r>
              <a:rPr lang="cs-CZ" dirty="0"/>
              <a:t>Široká škála témat: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Ukrajina a spolupráce v zahraniční politice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Otázky energetiky a potravinového zabezpečení a její řešení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Investice do klimatu a zdraví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Podpora partnerství pro infrastrukturu a investice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Utváření globální politiky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Posilování </a:t>
            </a:r>
            <a:r>
              <a:rPr lang="cs-CZ" dirty="0" err="1"/>
              <a:t>genderové</a:t>
            </a:r>
            <a:r>
              <a:rPr lang="cs-CZ" dirty="0"/>
              <a:t> rovnosti</a:t>
            </a:r>
          </a:p>
          <a:p>
            <a:pPr marL="702900" lvl="1" indent="-342900">
              <a:buFontTx/>
              <a:buChar char="-"/>
            </a:pPr>
            <a:r>
              <a:rPr lang="cs-CZ" dirty="0"/>
              <a:t>Formování mezinárodní spolupráce</a:t>
            </a:r>
          </a:p>
          <a:p>
            <a:r>
              <a:rPr lang="cs-CZ" dirty="0"/>
              <a:t>Za závěr přijali vedoucí představitelé komuniké</a:t>
            </a:r>
          </a:p>
          <a:p>
            <a:pPr marL="702900" lvl="1" indent="-342900">
              <a:buFontTx/>
              <a:buChar char="-"/>
            </a:pPr>
            <a:endParaRPr lang="cs-CZ" dirty="0"/>
          </a:p>
        </p:txBody>
      </p:sp>
      <p:sp>
        <p:nvSpPr>
          <p:cNvPr id="4" name="AutoShape 2" descr="Schloss Elmau: the German castle of high culture and delight | Financial  Times">
            <a:extLst>
              <a:ext uri="{FF2B5EF4-FFF2-40B4-BE49-F238E27FC236}">
                <a16:creationId xmlns:a16="http://schemas.microsoft.com/office/drawing/2014/main" id="{BA5353F7-E95D-A2DF-33BD-1F67974FDF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6529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A1019-F6ED-D9D1-2D53-5B48E281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F8A2F23-C6B0-DA74-5002-2CBDC9C4A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0678" y="-215254"/>
            <a:ext cx="13225609" cy="74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08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D89A2-185E-DE0A-C690-3AADD682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22274-DFDC-2564-3C9E-55396D7A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Odsouzení ruské agrese, finanční, humanitární, vojenská a diplomatická podpora Ukrajině</a:t>
            </a:r>
          </a:p>
          <a:p>
            <a:r>
              <a:rPr lang="cs-CZ" dirty="0"/>
              <a:t>Snaha stabilizovat a transformovat globální ekonomiku, vypořádat se s rostoucími životními náklady, zajištění rovných podmínek</a:t>
            </a:r>
          </a:p>
          <a:p>
            <a:r>
              <a:rPr lang="cs-CZ" dirty="0"/>
              <a:t>Zajištění dodávek energie a snížení cenových výkyvů, ukončení závislosti na ruské energii</a:t>
            </a:r>
          </a:p>
          <a:p>
            <a:r>
              <a:rPr lang="cs-CZ" dirty="0"/>
              <a:t>Zvýšení globální potravinové a výživové bezpečnosti</a:t>
            </a:r>
          </a:p>
          <a:p>
            <a:r>
              <a:rPr lang="cs-CZ" dirty="0"/>
              <a:t>Podpora mezinárodního Klimatického klubu</a:t>
            </a:r>
          </a:p>
          <a:p>
            <a:r>
              <a:rPr lang="cs-CZ" dirty="0"/>
              <a:t>Snaha snížit globální investiční mezeru, spolupráce s Indonésií, Indií, Senegalem a Vietnamem</a:t>
            </a:r>
          </a:p>
          <a:p>
            <a:r>
              <a:rPr lang="cs-CZ" dirty="0"/>
              <a:t>Příprava na budoucí pandemie a snaha jim předcházet</a:t>
            </a:r>
          </a:p>
          <a:p>
            <a:r>
              <a:rPr lang="cs-CZ" dirty="0"/>
              <a:t>Prosazování lidských práv, řešení šíření dezinformací a </a:t>
            </a:r>
            <a:r>
              <a:rPr lang="cs-CZ"/>
              <a:t>dosažení rovnosti žen a mužů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75229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B34F-7BF9-4DD7-81F6-50B3C232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6658C-AF42-88CE-36D5-85F10BEC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1" y="1079500"/>
            <a:ext cx="3904750" cy="4689475"/>
          </a:xfrm>
        </p:spPr>
        <p:txBody>
          <a:bodyPr anchor="ctr">
            <a:normAutofit/>
          </a:bodyPr>
          <a:lstStyle/>
          <a:p>
            <a:pPr algn="ctr"/>
            <a:r>
              <a:rPr lang="cs-CZ" sz="4800"/>
              <a:t>G7 statement on Ukraine (13 points) – 11.10.2022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112548A-8D93-5EBC-9571-01DA87A94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114606"/>
              </p:ext>
            </p:extLst>
          </p:nvPr>
        </p:nvGraphicFramePr>
        <p:xfrm>
          <a:off x="6654799" y="531814"/>
          <a:ext cx="4996207" cy="5783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2949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1913</Words>
  <Application>Microsoft Office PowerPoint</Application>
  <PresentationFormat>Širokoúhlá obrazovka</PresentationFormat>
  <Paragraphs>137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Avenir Next LT Pro</vt:lpstr>
      <vt:lpstr>Goudy Old Style</vt:lpstr>
      <vt:lpstr>Wingdings</vt:lpstr>
      <vt:lpstr>FrostyVTI</vt:lpstr>
      <vt:lpstr>G7, G8 a G20</vt:lpstr>
      <vt:lpstr>Historie G7 (Group of Seven)</vt:lpstr>
      <vt:lpstr>Prezentace aplikace PowerPoint</vt:lpstr>
      <vt:lpstr>Struktura a aktivity G7</vt:lpstr>
      <vt:lpstr>Priority G7 </vt:lpstr>
      <vt:lpstr>Summit v Elmau (26.-28. června 2022)</vt:lpstr>
      <vt:lpstr>Prezentace aplikace PowerPoint</vt:lpstr>
      <vt:lpstr>Komuniké</vt:lpstr>
      <vt:lpstr>G7 statement on Ukraine (13 points) – 11.10.2022</vt:lpstr>
      <vt:lpstr>G7 statement on Ukraine (13 points) – 11.10.2022</vt:lpstr>
      <vt:lpstr>G7 statement on Ukraine (13 points) – 11.10.2022</vt:lpstr>
      <vt:lpstr>G8 (Group of Eight / Political Eight)</vt:lpstr>
      <vt:lpstr>Prezentace aplikace PowerPoint</vt:lpstr>
      <vt:lpstr>G20</vt:lpstr>
      <vt:lpstr>G20</vt:lpstr>
      <vt:lpstr>Prezentace aplikace PowerPoint</vt:lpstr>
      <vt:lpstr>G20 – summit na Bali (2022)</vt:lpstr>
      <vt:lpstr>Pozvánka pro Ukrajinu/Rusko</vt:lpstr>
      <vt:lpstr>G7 x G20</vt:lpstr>
      <vt:lpstr>Víc toho fakt nemáme</vt:lpstr>
      <vt:lpstr>Zdroje</vt:lpstr>
      <vt:lpstr>Prezentace aplikace PowerPoint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Renáta Hrbková</cp:lastModifiedBy>
  <cp:revision>9</cp:revision>
  <dcterms:created xsi:type="dcterms:W3CDTF">2022-11-04T12:06:17Z</dcterms:created>
  <dcterms:modified xsi:type="dcterms:W3CDTF">2022-11-10T08:28:02Z</dcterms:modified>
</cp:coreProperties>
</file>