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T M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11-08T12:59:11.807">
    <p:pos x="458" y="728"/>
    <p:text>Vysoká rada - ministři zahraničních věcí, zrušena 2006, pravomoce převedeny na Stálou radu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11-08T12:42:22.214">
    <p:pos x="570" y="1167"/>
    <p:text>kontrola zbrojení, budování opatření na posilování důvěry, řešení dlouhodobých konfliktů, lidská práva, demokratizace, vláda práva, boj proti obchodování s lidmi, rovnost pohlaví, volební monitoring, policejní aktivity, kontrola hranic, boj proti terorismu a ekonomické a environmentální otázky.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86867e132e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86867e132e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86867e132e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86867e132e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8754a0a5c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8754a0a5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86867e132e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86867e132e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86867e132e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86867e132e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86867e132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86867e132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754a0a5c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8754a0a5c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86867e132e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86867e132e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86867e132e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86867e132e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86867e132e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86867e132e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6867e132e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86867e132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86867e132e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86867e132e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6867e132e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86867e132e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mzv.cz/jnp/cz/zahranicni_vztahy/bezpecnostni_politika/obse/index.html" TargetMode="External"/><Relationship Id="rId4" Type="http://schemas.openxmlformats.org/officeDocument/2006/relationships/hyperlink" Target="https://www.osce.org/whatistheosce/factsheet" TargetMode="External"/><Relationship Id="rId5" Type="http://schemas.openxmlformats.org/officeDocument/2006/relationships/hyperlink" Target="https://www.osce.org/" TargetMode="External"/><Relationship Id="rId6" Type="http://schemas.openxmlformats.org/officeDocument/2006/relationships/hyperlink" Target="https://euroskop.cz/evropska-unie/politiky-eu/zahranici-a-bezpecnost/vnejsi-vztahy/nejdulezitejsi-organizace/obse/" TargetMode="External"/><Relationship Id="rId7" Type="http://schemas.openxmlformats.org/officeDocument/2006/relationships/hyperlink" Target="https://slideplayer.cz/slide/2871108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275" y="2571750"/>
            <a:ext cx="504825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type="ctrTitle"/>
          </p:nvPr>
        </p:nvSpPr>
        <p:spPr>
          <a:xfrm>
            <a:off x="276108" y="7815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Organizace pro bezpečnost a spolupráci v Evropě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latin typeface="Times New Roman"/>
                <a:ea typeface="Times New Roman"/>
                <a:cs typeface="Times New Roman"/>
                <a:sym typeface="Times New Roman"/>
              </a:rPr>
              <a:t>Organization for Security and Co-operation in Europe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2" y="46023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latin typeface="Times New Roman"/>
                <a:ea typeface="Times New Roman"/>
                <a:cs typeface="Times New Roman"/>
                <a:sym typeface="Times New Roman"/>
              </a:rPr>
              <a:t>Michaela Jansová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latin typeface="Times New Roman"/>
                <a:ea typeface="Times New Roman"/>
                <a:cs typeface="Times New Roman"/>
                <a:sym typeface="Times New Roman"/>
              </a:rPr>
              <a:t>Tereza Mísařová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Vztah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 ČR a EU k OBSE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729450" y="1853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099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"/>
              <a:buChar char="-"/>
            </a:pPr>
            <a:r>
              <a:rPr lang="cs" sz="114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ČR každoročně hostí </a:t>
            </a:r>
            <a:r>
              <a:rPr lang="cs" sz="114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Ekonomické a environmentální fórum OBSE</a:t>
            </a:r>
            <a:endParaRPr sz="114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099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Times New Roman"/>
              <a:buChar char="-"/>
            </a:pPr>
            <a:r>
              <a:rPr lang="cs" sz="114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ČR se zapojuje do aktivit OBSE a vysílá experty do polních misí OBSE</a:t>
            </a:r>
            <a:endParaRPr sz="114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099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Times New Roman"/>
              <a:buChar char="-"/>
            </a:pPr>
            <a:r>
              <a:rPr lang="cs" sz="114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Dokumentační středisko OBSE v Praze </a:t>
            </a:r>
            <a:endParaRPr sz="114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099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Times New Roman"/>
              <a:buChar char="-"/>
            </a:pPr>
            <a:r>
              <a:rPr lang="cs" sz="93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výzkumné místo pro „researchers in residence“</a:t>
            </a:r>
            <a:endParaRPr sz="93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7655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0"/>
              <a:buFont typeface="Times New Roman"/>
              <a:buChar char="-"/>
            </a:pPr>
            <a:r>
              <a:rPr lang="cs" sz="93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archivační funkce</a:t>
            </a:r>
            <a:endParaRPr sz="114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099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Times New Roman"/>
              <a:buChar char="-"/>
            </a:pPr>
            <a:r>
              <a:rPr lang="cs" sz="114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Prezidentské volby 2013</a:t>
            </a:r>
            <a:endParaRPr sz="114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099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Times New Roman"/>
              <a:buChar char="-"/>
            </a:pPr>
            <a:r>
              <a:rPr lang="cs" sz="114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OBSE využila pozvání MZV a vyslala do ČR misi k pozorování voleb prezidenta ČR</a:t>
            </a:r>
            <a:endParaRPr sz="114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099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Times New Roman"/>
              <a:buChar char="-"/>
            </a:pPr>
            <a:r>
              <a:rPr lang="cs" sz="114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Pozorovatelé mají právo být přítomni ve volební místnosti při hlasování i sčítání hlasů</a:t>
            </a:r>
            <a:endParaRPr sz="114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099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Times New Roman"/>
              <a:buChar char="-"/>
            </a:pPr>
            <a:r>
              <a:rPr lang="cs" sz="114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Nepotřebují žádnou akreditaci či povolení, právo k přítomnosti vyplývá přímo ze zákona o volbě prezidenta republiky</a:t>
            </a:r>
            <a:endParaRPr sz="114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099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Times New Roman"/>
              <a:buChar char="-"/>
            </a:pPr>
            <a:r>
              <a:rPr lang="cs" sz="114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EU financuje rozpočet OBSE z více než 70 %, USA se podílí 13 %, mimorozpočtové prostředky</a:t>
            </a:r>
            <a:endParaRPr sz="114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099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Times New Roman"/>
              <a:buChar char="-"/>
            </a:pPr>
            <a:r>
              <a:rPr lang="cs" sz="114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EU a OBSE blízce spolupracují v oblasti prevence a řešení konfliktů</a:t>
            </a:r>
            <a:endParaRPr sz="114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099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Times New Roman"/>
              <a:buChar char="-"/>
            </a:pPr>
            <a:r>
              <a:rPr lang="cs" sz="114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Spolupráce je zakotvena v Článku 10 Lisabonské smlouvy</a:t>
            </a:r>
            <a:endParaRPr sz="114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Současné dění a OBSE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729450" y="1853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81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5"/>
              <a:buFont typeface="Times New Roman"/>
              <a:buChar char="-"/>
            </a:pPr>
            <a:r>
              <a:rPr lang="cs" sz="140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Předseda, parlament a generální tajemnice odsoudili ruskou invazi na Ukrajinu</a:t>
            </a:r>
            <a:endParaRPr sz="140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7022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5"/>
              <a:buFont typeface="Times New Roman"/>
              <a:buChar char="-"/>
            </a:pPr>
            <a:r>
              <a:rPr lang="cs" sz="123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Ruská federace je však členem OBSE</a:t>
            </a:r>
            <a:endParaRPr sz="123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7022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5"/>
              <a:buFont typeface="Times New Roman"/>
              <a:buChar char="-"/>
            </a:pPr>
            <a:r>
              <a:rPr lang="cs" sz="123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Zároveň odsoudili i nedávná referenda</a:t>
            </a:r>
            <a:endParaRPr sz="123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7022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5"/>
              <a:buFont typeface="Times New Roman"/>
              <a:buChar char="-"/>
            </a:pPr>
            <a:r>
              <a:rPr lang="cs" sz="123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Moskevský mechanismus</a:t>
            </a:r>
            <a:endParaRPr sz="123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7022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5"/>
              <a:buFont typeface="Times New Roman"/>
              <a:buChar char="-"/>
            </a:pPr>
            <a:r>
              <a:rPr lang="cs" sz="123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Umožňuje zahájit vyšetřování bez konsenzu a ohledu na předsednictví, institucí a rozhodovacích orgánů, pokud 1 stát s podporou alespoň 9 dalších souhlasí, že v jiném státu OBSE dochází k porušování lidských práv</a:t>
            </a:r>
            <a:endParaRPr sz="123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81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5"/>
              <a:buFont typeface="Times New Roman"/>
              <a:buChar char="-"/>
            </a:pPr>
            <a:r>
              <a:rPr lang="cs" sz="140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Posilování spolupráce mezi OBSE a středozemními zeměmi</a:t>
            </a:r>
            <a:endParaRPr sz="140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81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5"/>
              <a:buFont typeface="Times New Roman"/>
              <a:buChar char="-"/>
            </a:pPr>
            <a:r>
              <a:rPr lang="cs" sz="140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Příprava na předsednictví Republiky Severní Makedonie</a:t>
            </a:r>
            <a:endParaRPr sz="140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81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5"/>
              <a:buFont typeface="Times New Roman"/>
              <a:buChar char="-"/>
            </a:pPr>
            <a:r>
              <a:rPr lang="cs" sz="140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Boj proti obchodování s lidmi</a:t>
            </a:r>
            <a:endParaRPr sz="140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81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5"/>
              <a:buFont typeface="Times New Roman"/>
              <a:buChar char="-"/>
            </a:pPr>
            <a:r>
              <a:rPr lang="cs" sz="140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Přítomnost nezávislých pozorovatelů při senátních volbách v USA</a:t>
            </a:r>
            <a:endParaRPr sz="140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Slabiny OBSE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c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Velké množství členských států může znemožňovat dosažení </a:t>
            </a:r>
            <a:r>
              <a:rPr lang="c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konsensu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c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Absence skutečně efektivních policejních a vojenských nástrojů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c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Absence dlouhodobé vize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c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Právní nezávaznost rozhodnutí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Zajímavosti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c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ozpočet pro rok 2021: 138 milionů eur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3 568 zaměstnanců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 b="0" l="7938" r="8148" t="899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Zdroje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cs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https://www.mzv.cz/jnp/cz/zahranicni_vztahy/bezpecnostni_politika/obse/index.html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cs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https://www.osce.org/whatistheosce/factsheet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cs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https://www.osce.org/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cs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https://euroskop.cz/evropska-unie/politiky-eu/zahranici-a-bezpecnost/vnejsi-vztahy/nejdulezitejsi-organizace/obse/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cs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https://slideplayer.cz/slide/2871108/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Vznik a charakteristika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7650" y="1783150"/>
            <a:ext cx="7688700" cy="26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78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1975 vzniká Konference pro bezpečnost a spolupráci v Evropě</a:t>
            </a:r>
            <a:endParaRPr sz="13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78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základě Helsinského závěrečného dokumentu (Helsinki Final Act)</a:t>
            </a:r>
            <a:endParaRPr sz="13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78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Vytvořena pro dialog a jednání mezi Východem a Západem během studené války</a:t>
            </a:r>
            <a:endParaRPr sz="13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78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Prosinec 1994 se KBSE mění na OBSE</a:t>
            </a:r>
            <a:endParaRPr sz="13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78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Největší regionální bezpečnostní platforma na světě usilující o stabilitu, mír a demokracii</a:t>
            </a:r>
            <a:endParaRPr sz="13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78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57 členů </a:t>
            </a:r>
            <a:r>
              <a:rPr lang="cs" sz="131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 Evropy, Střední Asie a Severní Ameriky</a:t>
            </a:r>
            <a:endParaRPr sz="131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78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Rovné postavení</a:t>
            </a:r>
            <a:endParaRPr sz="131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78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Rozhodnutí jsou přijata na základě konsenzu, právně nezávazná, jedná se spíše o politický závazek</a:t>
            </a:r>
            <a:endParaRPr sz="131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78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Letos předsedá Polsko (</a:t>
            </a:r>
            <a:r>
              <a:rPr lang="cs" sz="131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Zbigniew Rau)</a:t>
            </a:r>
            <a:endParaRPr sz="131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78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Generální tajemník (Helga Maria Schmid)</a:t>
            </a:r>
            <a:endParaRPr sz="131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8075" y="491602"/>
            <a:ext cx="3445925" cy="14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17986" l="4595" r="5654" t="2241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7650" y="620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Rozhodovací o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rgány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7650" y="1155850"/>
            <a:ext cx="8520600" cy="3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Summit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setkání hlav států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nejvyšší rozhodovací orgán, stanovuje základní principy a určuje směřování OBSE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Ministerská rada/Rada ministrů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rozhodovací orgán, přijímá rozhodnutí a deklarace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schází se jednou ročně, pokud není summit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Stálá rada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politický konzultační a rozhodovací orgán na úrovní stálých představitelů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schází se jednou týdně ve Vídni, řeší každodenní agendu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Fórum pro bezpečnostní spolupráci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konzultační a rozhodovací orgán, stálí zástupci států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kontrola zbraní, vojenská a bezpečnostní spolupráce, implementace dohodnutých opatření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schází se jednou </a:t>
            </a: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týdně</a:t>
            </a: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ve Vídni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Parlamentní shromáždění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300 poslanců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Úřadující předseda, Trojka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 b="0" l="0" r="0" t="12846"/>
          <a:stretch/>
        </p:blipFill>
        <p:spPr>
          <a:xfrm>
            <a:off x="6928451" y="488275"/>
            <a:ext cx="2215550" cy="21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Instituce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729450" y="1968550"/>
            <a:ext cx="7688700" cy="27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Generální tajemník a sekretariát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3211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Vídeň, volen Ministerskou radou na 3 roky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9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Úřad pro demokratické instituce a lidská práva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3211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Varšava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3211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Rozvoj demokracie a ochrana lidských práv, boj proti diskriminaci, tolerance, pozorování voleb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9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Představitel pro svobodu médií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3211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Vídeň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3211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Poskytuje varování v případech porušování svobody projevu a médií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9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Vysoký komisař pro národnostní menšiny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3211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Haag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3211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Využívá tzv. tichou diplomacii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3211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Neveřejná jednání s nejvyššími vládními představiteli a zástupci menšin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5125" y="485075"/>
            <a:ext cx="2998875" cy="16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19206" l="8729" r="32126" t="19015"/>
          <a:stretch/>
        </p:blipFill>
        <p:spPr>
          <a:xfrm>
            <a:off x="0" y="685175"/>
            <a:ext cx="4866898" cy="377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4">
            <a:alphaModFix/>
          </a:blip>
          <a:srcRect b="0" l="15998" r="18964" t="9395"/>
          <a:stretch/>
        </p:blipFill>
        <p:spPr>
          <a:xfrm>
            <a:off x="4810300" y="685163"/>
            <a:ext cx="4333701" cy="37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9285"/>
              <a:buNone/>
            </a:pPr>
            <a:r>
              <a:rPr lang="cs" sz="2520">
                <a:latin typeface="Times New Roman"/>
                <a:ea typeface="Times New Roman"/>
                <a:cs typeface="Times New Roman"/>
                <a:sym typeface="Times New Roman"/>
              </a:rPr>
              <a:t>Činnost, role</a:t>
            </a:r>
            <a:endParaRPr sz="25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905025" y="1853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hlavní oblasti zájmu: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-"/>
            </a:pPr>
            <a:r>
              <a:rPr lang="c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politicko-vojenské, hospodářské, environmentální otázky,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-"/>
            </a:pPr>
            <a:r>
              <a:rPr lang="c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také oblast lidských </a:t>
            </a:r>
            <a:r>
              <a:rPr lang="c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práv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-"/>
            </a:pPr>
            <a:r>
              <a:t/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b="6418" l="11304" r="10735" t="2170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 terénu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727650" y="19108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78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 se účastní terénních operací v JV Evropě, V Evropě, na jižních Kavkaze a střední Asii</a:t>
            </a:r>
            <a:endParaRPr sz="13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78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činností aktivně zapojuje i děti, mladé lidé a učitele</a:t>
            </a:r>
            <a:endParaRPr sz="13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78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misí se zapojuje na základě pozvání hostitelské země po konsenzu států OBSE</a:t>
            </a:r>
            <a:endParaRPr sz="13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78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Např. v prosinci 2021 působilo na Ukrajině cca 700 civilních pozorovatelů</a:t>
            </a:r>
            <a:endParaRPr sz="13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78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Pozoruje volby, radí vládám jak rozvíjet a udržet demokratické instituce</a:t>
            </a:r>
            <a:endParaRPr sz="13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78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Cíl: snížit napětí v oblastech konfliktu</a:t>
            </a:r>
            <a:endParaRPr sz="13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78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Podporují země v plnění závazků vůči OBSE, umožňují reagovat na krizi okamžitě, zaměřují se na </a:t>
            </a:r>
            <a:r>
              <a:rPr lang="cs" sz="13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postkonfliktní</a:t>
            </a:r>
            <a:r>
              <a:rPr lang="cs" sz="13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obnovu a obnovení důvěry mezi státy</a:t>
            </a:r>
            <a:endParaRPr sz="13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78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Times New Roman"/>
              <a:buChar char="-"/>
            </a:pPr>
            <a:r>
              <a:rPr lang="cs" sz="13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Mise v Bosně a Hercegovině, v Kosovu, v Černé Hoře, v Srbsku, v Moldavsku, na Ukrajině, v Uzbekistánu…</a:t>
            </a:r>
            <a:endParaRPr sz="13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