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590" r:id="rId3"/>
    <p:sldId id="591" r:id="rId4"/>
    <p:sldId id="580" r:id="rId5"/>
    <p:sldId id="582" r:id="rId6"/>
    <p:sldId id="603" r:id="rId7"/>
    <p:sldId id="598" r:id="rId8"/>
    <p:sldId id="583" r:id="rId9"/>
    <p:sldId id="592" r:id="rId10"/>
    <p:sldId id="604" r:id="rId11"/>
    <p:sldId id="593" r:id="rId12"/>
    <p:sldId id="594" r:id="rId13"/>
    <p:sldId id="584" r:id="rId14"/>
    <p:sldId id="595" r:id="rId15"/>
    <p:sldId id="596" r:id="rId16"/>
    <p:sldId id="597" r:id="rId17"/>
    <p:sldId id="581" r:id="rId18"/>
    <p:sldId id="585" r:id="rId19"/>
    <p:sldId id="587" r:id="rId20"/>
    <p:sldId id="588" r:id="rId21"/>
    <p:sldId id="589" r:id="rId22"/>
    <p:sldId id="599" r:id="rId23"/>
    <p:sldId id="600" r:id="rId24"/>
    <p:sldId id="602" r:id="rId25"/>
    <p:sldId id="577" r:id="rId26"/>
    <p:sldId id="605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841"/>
    <a:srgbClr val="51B99D"/>
    <a:srgbClr val="47ADBD"/>
    <a:srgbClr val="4AB2C2"/>
    <a:srgbClr val="345373"/>
    <a:srgbClr val="0000DC"/>
    <a:srgbClr val="FF7300"/>
    <a:srgbClr val="9100DC"/>
    <a:srgbClr val="F01928"/>
    <a:srgbClr val="5AC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5" autoAdjust="0"/>
    <p:restoredTop sz="95768" autoAdjust="0"/>
  </p:normalViewPr>
  <p:slideViewPr>
    <p:cSldViewPr snapToGrid="0">
      <p:cViewPr varScale="1">
        <p:scale>
          <a:sx n="108" d="100"/>
          <a:sy n="108" d="100"/>
        </p:scale>
        <p:origin x="832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JUDr. Malachta - KOV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oecdbetterlifeindex.org/#/1111111111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oecd" TargetMode="External"/><Relationship Id="rId5" Type="http://schemas.openxmlformats.org/officeDocument/2006/relationships/hyperlink" Target="https://www.oecd-ilibrary.org/" TargetMode="External"/><Relationship Id="rId4" Type="http://schemas.openxmlformats.org/officeDocument/2006/relationships/hyperlink" Target="https://www.oecd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61" y="4128529"/>
            <a:ext cx="11361600" cy="1235527"/>
          </a:xfrm>
        </p:spPr>
        <p:txBody>
          <a:bodyPr/>
          <a:lstStyle/>
          <a:p>
            <a:pPr algn="ctr"/>
            <a:r>
              <a:rPr lang="cs-CZ" dirty="0"/>
              <a:t>Bc. Barbora Bendová, Bc. Jana Přibylová</a:t>
            </a:r>
          </a:p>
          <a:p>
            <a:pPr algn="ctr"/>
            <a:r>
              <a:rPr lang="cs-CZ" dirty="0"/>
              <a:t>OVp113 Mezinárodní vztahy - seminář</a:t>
            </a:r>
          </a:p>
          <a:p>
            <a:pPr algn="ctr"/>
            <a:r>
              <a:rPr lang="cs-CZ" dirty="0"/>
              <a:t>podzim 2022</a:t>
            </a:r>
          </a:p>
        </p:txBody>
      </p:sp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B797B918-EB97-C189-CF1E-3FE10A24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15" y="433293"/>
            <a:ext cx="9267370" cy="46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 – </a:t>
            </a:r>
            <a:r>
              <a:rPr lang="cs-CZ" sz="3600" b="0" dirty="0"/>
              <a:t>kandidáti na vstup do OECD</a:t>
            </a:r>
            <a:endParaRPr lang="cs-CZ" b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34726" cy="3871890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stát se členem OECD je výsledkem sále přísnějšího procesu hodnocení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zahájení přístupových diskusí rozhoduje Rada OECD, která se skládá ze všech členů organizace, a úvahy o zahájení přístupového procesu mohou být učiněny z iniciativy samotné Rady nebo na základě obdržení písemné žádosti země, která má zájem členství v OECD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Rada poté přijme plán přistoupení, který stanoví podmínky a proces přistoupení - tento plán uvádí technické přezkumy, které mají být provedeny výbory OECD v různých oblastech politiky s cílem vyhodnotit ochotu a schopnost kandidátské země zavést příslušné právní nástroje OECD</a:t>
            </a:r>
            <a:r>
              <a:rPr lang="cs-CZ" sz="1600" dirty="0">
                <a:effectLst/>
              </a:rPr>
              <a:t> (</a:t>
            </a:r>
            <a:r>
              <a:rPr lang="cs-CZ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často vede k řadě doporučení pro změnu, aby se kandidátská země dále přizpůsobila standardům a osvědčeným postupům OECD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cs-CZ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 dokončení technického procesu Rada OECD rozhodne o pozvání kandidátské země, aby se stala členem -&gt; 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cs-CZ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podepsána Dohoda o přistoupení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0039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75D930B-DD23-1F7C-9109-5689F4303ABB}"/>
              </a:ext>
            </a:extLst>
          </p:cNvPr>
          <p:cNvGrpSpPr/>
          <p:nvPr/>
        </p:nvGrpSpPr>
        <p:grpSpPr>
          <a:xfrm>
            <a:off x="720000" y="1359394"/>
            <a:ext cx="7043451" cy="4680788"/>
            <a:chOff x="1876290" y="1359000"/>
            <a:chExt cx="7043451" cy="4680788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2841390D-6EAF-CAEA-5A8F-FCFBAB9C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290" y="1359788"/>
              <a:ext cx="3771940" cy="4680000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32B105DF-CFFE-2C79-DE3C-341F2C92D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033" y="1359000"/>
              <a:ext cx="2608708" cy="4680000"/>
            </a:xfrm>
            <a:prstGeom prst="rect">
              <a:avLst/>
            </a:prstGeom>
          </p:spPr>
        </p:pic>
      </p:grp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6AF4CB8-8F7D-350E-6600-15E45E4F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047" y="720000"/>
            <a:ext cx="3564610" cy="513654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Dne 25. ledna 2022 se Rada rozhodla učinit první krok v přístupových jednáních se šesti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kandidátskými zeměmi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členství v OECD – Argentinou, Brazílií , Bulharsko, Chorvatsko, Peru a Rumunsko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1800" dirty="0"/>
          </a:p>
          <a:p>
            <a:pPr>
              <a:lnSpc>
                <a:spcPct val="150000"/>
              </a:lnSpc>
            </a:pPr>
            <a:r>
              <a:rPr lang="cs-CZ" sz="1800" b="1" dirty="0"/>
              <a:t>Klíčoví partneři </a:t>
            </a:r>
            <a:r>
              <a:rPr lang="cs-CZ" sz="1800" dirty="0"/>
              <a:t>se zúčastňují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politických diskusí v orgánech OECD, pravidelných průzkumů OECD a jsou zahrnuti do statistických databází</a:t>
            </a:r>
            <a:r>
              <a:rPr lang="cs-CZ" sz="1800" dirty="0">
                <a:effectLst/>
              </a:rPr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5987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34726" cy="3871890"/>
          </a:xfrm>
        </p:spPr>
        <p:txBody>
          <a:bodyPr/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Regionální iniciativa: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napříč zeměmi na regionální úrovni – Afrika, Eurasie, Střední východ, Latinská Amerika, Karibik, JV Asie a JV Evropa → usnadnění srovnávání politik a výměna osvědčených postupů mezi zeměmi v konkrétní zeměpisné oblasti; 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 nečlenské země mohou být přizvány k účasti zasedání OECD) </a:t>
            </a: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pro jednotlivé země: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specifický přístup pro jednotlivé země → podpora politické reformy v konkrétních předem určených oblastech 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(integrita, boj proti korupci, správa věcí veřejných investice, podnikatelské prostředí…)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Rozvojové centrum OECD: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zahrnuje země z Afriky, Asie a Latinské Ameriky, cílem je pomoc ke stimulaci růstu a zlepšení životních podmínek v rozvojových a rozvíjejících se ekonomikách států</a:t>
            </a:r>
          </a:p>
        </p:txBody>
      </p:sp>
    </p:spTree>
    <p:extLst>
      <p:ext uri="{BB962C8B-B14F-4D97-AF65-F5344CB8AC3E}">
        <p14:creationId xmlns:p14="http://schemas.microsoft.com/office/powerpoint/2010/main" val="182443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Struktura organizace</a:t>
            </a:r>
          </a:p>
        </p:txBody>
      </p:sp>
      <p:pic>
        <p:nvPicPr>
          <p:cNvPr id="10" name="Zástupný obsah 9" descr="Obsah obrázku text, vizitka, snímek obrazovky&#10;&#10;Popis byl vytvořen automaticky">
            <a:extLst>
              <a:ext uri="{FF2B5EF4-FFF2-40B4-BE49-F238E27FC236}">
                <a16:creationId xmlns:a16="http://schemas.microsoft.com/office/drawing/2014/main" id="{96A329A4-78EE-6613-E02D-15E34DA97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65" y="1329271"/>
            <a:ext cx="6509351" cy="5150729"/>
          </a:xfr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E2D5815-AAA8-ECE3-B040-3F12746DB839}"/>
              </a:ext>
            </a:extLst>
          </p:cNvPr>
          <p:cNvGrpSpPr/>
          <p:nvPr/>
        </p:nvGrpSpPr>
        <p:grpSpPr>
          <a:xfrm>
            <a:off x="2853865" y="1339085"/>
            <a:ext cx="6509351" cy="5150729"/>
            <a:chOff x="2853865" y="1339085"/>
            <a:chExt cx="6509351" cy="5150729"/>
          </a:xfrm>
        </p:grpSpPr>
        <p:pic>
          <p:nvPicPr>
            <p:cNvPr id="5" name="Zástupný obsah 9" descr="Obsah obrázku text, vizitka, snímek obrazovky&#10;&#10;Popis byl vytvořen automaticky">
              <a:extLst>
                <a:ext uri="{FF2B5EF4-FFF2-40B4-BE49-F238E27FC236}">
                  <a16:creationId xmlns:a16="http://schemas.microsoft.com/office/drawing/2014/main" id="{93395FD4-66C3-9AE7-2727-0AC324001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865" y="1339085"/>
              <a:ext cx="6509351" cy="5150729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5511C95B-CE1D-3F41-3C32-1415DA4631E6}"/>
                </a:ext>
              </a:extLst>
            </p:cNvPr>
            <p:cNvSpPr txBox="1"/>
            <p:nvPr/>
          </p:nvSpPr>
          <p:spPr>
            <a:xfrm>
              <a:off x="4839033" y="1611230"/>
              <a:ext cx="2539014" cy="1138773"/>
            </a:xfrm>
            <a:prstGeom prst="rect">
              <a:avLst/>
            </a:prstGeom>
            <a:solidFill>
              <a:srgbClr val="47AD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bg1"/>
                  </a:solidFill>
                  <a:latin typeface="+mn-lt"/>
                </a:rPr>
                <a:t>RADA</a:t>
              </a:r>
            </a:p>
            <a:p>
              <a:pPr algn="ctr"/>
              <a:r>
                <a:rPr lang="cs-CZ" sz="1800" dirty="0">
                  <a:solidFill>
                    <a:schemeClr val="bg1"/>
                  </a:solidFill>
                  <a:latin typeface="+mn-lt"/>
                </a:rPr>
                <a:t>Dohled a strategické směřování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13D4825-57B7-B59D-31C5-D934C21227F4}"/>
                </a:ext>
              </a:extLst>
            </p:cNvPr>
            <p:cNvSpPr txBox="1"/>
            <p:nvPr/>
          </p:nvSpPr>
          <p:spPr>
            <a:xfrm>
              <a:off x="3180389" y="3520855"/>
              <a:ext cx="2539014" cy="1138773"/>
            </a:xfrm>
            <a:prstGeom prst="rect">
              <a:avLst/>
            </a:prstGeom>
            <a:solidFill>
              <a:srgbClr val="51B99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bg1"/>
                  </a:solidFill>
                  <a:latin typeface="+mn-lt"/>
                </a:rPr>
                <a:t>VÝBORY</a:t>
              </a:r>
            </a:p>
            <a:p>
              <a:pPr algn="ctr"/>
              <a:r>
                <a:rPr lang="cs-CZ" sz="1800" dirty="0">
                  <a:solidFill>
                    <a:schemeClr val="bg1"/>
                  </a:solidFill>
                  <a:latin typeface="+mn-lt"/>
                </a:rPr>
                <a:t>Diskuze a přezkoumání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65B125AE-2558-23F3-AED5-5B7B9D89A50E}"/>
                </a:ext>
              </a:extLst>
            </p:cNvPr>
            <p:cNvSpPr txBox="1"/>
            <p:nvPr/>
          </p:nvSpPr>
          <p:spPr>
            <a:xfrm>
              <a:off x="6320900" y="3366966"/>
              <a:ext cx="2885243" cy="1446550"/>
            </a:xfrm>
            <a:prstGeom prst="rect">
              <a:avLst/>
            </a:prstGeom>
            <a:solidFill>
              <a:srgbClr val="8CC84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cs-CZ" b="1" dirty="0">
                <a:solidFill>
                  <a:schemeClr val="bg1"/>
                </a:solidFill>
                <a:latin typeface="+mn-lt"/>
              </a:endParaRPr>
            </a:p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+mn-lt"/>
                </a:rPr>
                <a:t>SEKRETARIÁT</a:t>
              </a:r>
            </a:p>
            <a:p>
              <a:pPr algn="ctr"/>
              <a:r>
                <a:rPr lang="cs-CZ" sz="1800" dirty="0">
                  <a:solidFill>
                    <a:schemeClr val="bg1"/>
                  </a:solidFill>
                  <a:latin typeface="+mn-lt"/>
                </a:rPr>
                <a:t>Důkazy a analýzy</a:t>
              </a:r>
            </a:p>
            <a:p>
              <a:pPr algn="ctr"/>
              <a:endParaRPr lang="cs-CZ" sz="18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0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Struktura organizace - Rada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7697E9-3287-4426-51DC-DAF71E3F7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2400" dirty="0"/>
              <a:t>Skládá se z velvyslanců členských zemí a Evropské komise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Předsedá mu generální tajemník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Schází se pravidelně ohledně projednávání práce organizace…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Jednou ročně se Rada OECD schází na zasedání Rady ministrů, kde se mimo jiné zabývají otázkami jako je rozpočet nebo proces přistoupení…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26CA051-02BB-B74D-8816-3775F4164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4621425"/>
            <a:ext cx="3600000" cy="22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Struktura organizace - Výbory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D0E723C9-75D9-F972-AA89-5763BA94C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41" y="4650881"/>
            <a:ext cx="3600000" cy="2207119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01DC1358-DAF6-F6C5-CA27-9579801C919F}"/>
              </a:ext>
            </a:extLst>
          </p:cNvPr>
          <p:cNvSpPr txBox="1">
            <a:spLocks/>
          </p:cNvSpPr>
          <p:nvPr/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2400" kern="0" dirty="0"/>
              <a:t>OECD pracuje prostřednictvím více než 300 výborů, expertních a pracovních skupin, které pokrývají téměř všechny oblasti politiky</a:t>
            </a:r>
          </a:p>
          <a:p>
            <a:pPr algn="just">
              <a:lnSpc>
                <a:spcPct val="150000"/>
              </a:lnSpc>
            </a:pPr>
            <a:r>
              <a:rPr lang="cs-CZ" sz="2400" kern="0" dirty="0"/>
              <a:t>Výbory navrhují řešení, vyhodnocují údaje a úspěchy politických řešení, přezkoumávají opatření v oblasti politik mezi členskými zeměmi</a:t>
            </a:r>
          </a:p>
          <a:p>
            <a:pPr algn="just">
              <a:lnSpc>
                <a:spcPct val="150000"/>
              </a:lnSpc>
            </a:pPr>
            <a:r>
              <a:rPr lang="cs-CZ" sz="2400" kern="0" dirty="0"/>
              <a:t>Zabývají se oblastmi jako je školství, finance, obchod, životní prostředí atd.</a:t>
            </a:r>
          </a:p>
        </p:txBody>
      </p:sp>
    </p:spTree>
    <p:extLst>
      <p:ext uri="{BB962C8B-B14F-4D97-AF65-F5344CB8AC3E}">
        <p14:creationId xmlns:p14="http://schemas.microsoft.com/office/powerpoint/2010/main" val="351013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Struktura organizace - Sekretariát</a:t>
            </a:r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FE45AACA-72F5-B4BF-3EB2-2B512513E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4621424"/>
            <a:ext cx="3600000" cy="2207119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C2A834E0-A52B-19B2-6816-1D4D786A68F1}"/>
              </a:ext>
            </a:extLst>
          </p:cNvPr>
          <p:cNvSpPr txBox="1">
            <a:spLocks/>
          </p:cNvSpPr>
          <p:nvPr/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2400" kern="0" dirty="0"/>
              <a:t>Sekretariát vykonává práci OECD</a:t>
            </a:r>
          </a:p>
          <a:p>
            <a:pPr algn="just">
              <a:lnSpc>
                <a:spcPct val="150000"/>
              </a:lnSpc>
            </a:pPr>
            <a:r>
              <a:rPr lang="cs-CZ" sz="2400" kern="0" dirty="0"/>
              <a:t>Je řízen generálním tajemníkem a skládá se z ředitelství a divizí, které spolupracují s tvůrci politik každé země </a:t>
            </a:r>
          </a:p>
          <a:p>
            <a:pPr algn="just">
              <a:lnSpc>
                <a:spcPct val="150000"/>
              </a:lnSpc>
            </a:pPr>
            <a:r>
              <a:rPr lang="cs-CZ" sz="2400" kern="0" dirty="0"/>
              <a:t>Ředitelství podává zprávy generálnímu tajemníkovi</a:t>
            </a:r>
          </a:p>
          <a:p>
            <a:pPr algn="just">
              <a:lnSpc>
                <a:spcPct val="150000"/>
              </a:lnSpc>
            </a:pPr>
            <a:r>
              <a:rPr lang="cs-CZ" sz="2400" kern="0" dirty="0"/>
              <a:t>3 300 zaměstnanců sekretariátu tvoří ekonomové, právníci, vědci, politologové, sociologové, digitální experti, statistici a odborníci na komunikaci</a:t>
            </a:r>
          </a:p>
        </p:txBody>
      </p:sp>
    </p:spTree>
    <p:extLst>
      <p:ext uri="{BB962C8B-B14F-4D97-AF65-F5344CB8AC3E}">
        <p14:creationId xmlns:p14="http://schemas.microsoft.com/office/powerpoint/2010/main" val="372226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FB5F7F1-4D2A-501A-F5B5-299134C6E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" y="962851"/>
            <a:ext cx="4354156" cy="286620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7B72FFE-D469-C450-427E-0D79AE17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96" y="3397466"/>
            <a:ext cx="5115403" cy="3372916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09FCF0F-EE08-DC3E-1115-9D57470511C9}"/>
              </a:ext>
            </a:extLst>
          </p:cNvPr>
          <p:cNvGrpSpPr/>
          <p:nvPr/>
        </p:nvGrpSpPr>
        <p:grpSpPr>
          <a:xfrm>
            <a:off x="6359382" y="3960082"/>
            <a:ext cx="4069159" cy="2426271"/>
            <a:chOff x="298450" y="387350"/>
            <a:chExt cx="7772400" cy="4077743"/>
          </a:xfrm>
        </p:grpSpPr>
        <p:pic>
          <p:nvPicPr>
            <p:cNvPr id="10" name="Obrázek 9" descr="Obsah obrázku text, snímek obrazovky, různé&#10;&#10;Popis byl vytvořen automaticky">
              <a:extLst>
                <a:ext uri="{FF2B5EF4-FFF2-40B4-BE49-F238E27FC236}">
                  <a16:creationId xmlns:a16="http://schemas.microsoft.com/office/drawing/2014/main" id="{19231595-CDBD-EAAF-08CA-AA26D5FD6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" y="387350"/>
              <a:ext cx="7772400" cy="4077743"/>
            </a:xfrm>
            <a:prstGeom prst="rect">
              <a:avLst/>
            </a:prstGeom>
          </p:spPr>
        </p:pic>
        <p:pic>
          <p:nvPicPr>
            <p:cNvPr id="14" name="Obrázek 13" descr="Obsah obrázku text, osoba, žena&#10;&#10;Popis byl vytvořen automaticky">
              <a:extLst>
                <a:ext uri="{FF2B5EF4-FFF2-40B4-BE49-F238E27FC236}">
                  <a16:creationId xmlns:a16="http://schemas.microsoft.com/office/drawing/2014/main" id="{FCAE2384-62D5-84F1-CCD2-2D40171D8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84" y="2513152"/>
              <a:ext cx="2465431" cy="1910078"/>
            </a:xfrm>
            <a:prstGeom prst="rect">
              <a:avLst/>
            </a:prstGeom>
          </p:spPr>
        </p:pic>
      </p:grp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608BD8A-5697-A302-FD4F-AA269C407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28" y="720000"/>
            <a:ext cx="3349353" cy="30570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E5A04D-8D63-2F62-2346-7506BAB69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47" y="1375456"/>
            <a:ext cx="1626646" cy="27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4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Země</a:t>
            </a:r>
          </a:p>
        </p:txBody>
      </p:sp>
      <p:pic>
        <p:nvPicPr>
          <p:cNvPr id="33" name="Zástupný obsah 32">
            <a:extLst>
              <a:ext uri="{FF2B5EF4-FFF2-40B4-BE49-F238E27FC236}">
                <a16:creationId xmlns:a16="http://schemas.microsoft.com/office/drawing/2014/main" id="{23F025BD-0641-8E51-2ACA-34ED7567C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1" y="1705440"/>
            <a:ext cx="10752138" cy="3988696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82FCE2-3EC0-C8C9-C467-16EC6A416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2" y="1257503"/>
            <a:ext cx="6851567" cy="47261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8A043E-F7E9-C130-D8C0-F012BA732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51" y="1276575"/>
            <a:ext cx="7552913" cy="52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Témata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29A5093-E894-B0D8-3CC7-B6D78ED0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564921"/>
            <a:ext cx="10752138" cy="2394907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CAF3BC-8419-7909-BF09-954150CF5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41" y="1171576"/>
            <a:ext cx="7772400" cy="53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ome page - OECD">
            <a:extLst>
              <a:ext uri="{FF2B5EF4-FFF2-40B4-BE49-F238E27FC236}">
                <a16:creationId xmlns:a16="http://schemas.microsoft.com/office/drawing/2014/main" id="{B5C773DC-C6AC-A67F-A742-4BDC131B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2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59B596-D6FF-6CE5-2700-C3645E94B0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EB525E-D4EA-5209-E1AB-0071047E8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CB61BF-D02C-2013-B2E4-0BE47AFE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OECD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39FC6E-CD3A-E834-E890-D021E472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sz="2400" dirty="0"/>
              <a:t>= </a:t>
            </a:r>
            <a:r>
              <a:rPr lang="cs-CZ" sz="2400" dirty="0" err="1"/>
              <a:t>Organisation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Economic</a:t>
            </a:r>
            <a:r>
              <a:rPr lang="cs-CZ" sz="2400" dirty="0"/>
              <a:t> Co-</a:t>
            </a:r>
            <a:r>
              <a:rPr lang="cs-CZ" sz="2400" dirty="0" err="1"/>
              <a:t>operation</a:t>
            </a:r>
            <a:r>
              <a:rPr lang="cs-CZ" sz="2400" dirty="0"/>
              <a:t> and Development (Organizace pro hospodářskou spolupráci a rozvoj)</a:t>
            </a:r>
          </a:p>
          <a:p>
            <a:r>
              <a:rPr lang="cs-CZ" sz="2400" dirty="0"/>
              <a:t>OECD je mezinárodní organizace</a:t>
            </a:r>
          </a:p>
          <a:p>
            <a:r>
              <a:rPr lang="cs-CZ" sz="2400" dirty="0"/>
              <a:t>Vytváří mezinárodní standardy, hledá řešení sociálních, ekonomických a enviromentálních problémů, zlepšuje ekonomickou výkonnost, potlačuje nezaměstnanost, rozvíjí vzdělávání, bojuje proti daňovým únikům,..</a:t>
            </a:r>
          </a:p>
          <a:p>
            <a:r>
              <a:rPr lang="cs-CZ" sz="2400" dirty="0"/>
              <a:t>Členské země spolupracují se zeměmi a organizacemi po celém světě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1357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COVID - 19</a:t>
            </a:r>
          </a:p>
        </p:txBody>
      </p:sp>
      <p:pic>
        <p:nvPicPr>
          <p:cNvPr id="7" name="Zástupný obsah 9">
            <a:extLst>
              <a:ext uri="{FF2B5EF4-FFF2-40B4-BE49-F238E27FC236}">
                <a16:creationId xmlns:a16="http://schemas.microsoft.com/office/drawing/2014/main" id="{CE700C26-9ACD-6E00-FD01-E0DD43D3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86" y="1692275"/>
            <a:ext cx="9104215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5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Postoje OECD vůči Ukrajině</a:t>
            </a:r>
          </a:p>
        </p:txBody>
      </p:sp>
      <p:pic>
        <p:nvPicPr>
          <p:cNvPr id="14" name="Zástupný obsah 13" descr="Obsah obrázku text, exteriér, země&#10;&#10;Popis byl vytvořen automaticky">
            <a:extLst>
              <a:ext uri="{FF2B5EF4-FFF2-40B4-BE49-F238E27FC236}">
                <a16:creationId xmlns:a16="http://schemas.microsoft.com/office/drawing/2014/main" id="{8A2CBB9B-5AB2-0604-94B5-F7ED57D10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42" y="1692275"/>
            <a:ext cx="9662703" cy="4140200"/>
          </a:xfrm>
        </p:spPr>
      </p:pic>
    </p:spTree>
    <p:extLst>
      <p:ext uri="{BB962C8B-B14F-4D97-AF65-F5344CB8AC3E}">
        <p14:creationId xmlns:p14="http://schemas.microsoft.com/office/powerpoint/2010/main" val="300368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ome page - OECD">
            <a:extLst>
              <a:ext uri="{FF2B5EF4-FFF2-40B4-BE49-F238E27FC236}">
                <a16:creationId xmlns:a16="http://schemas.microsoft.com/office/drawing/2014/main" id="{70657E0C-0854-4815-3696-9B11F86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OECD a Česká republika</a:t>
            </a:r>
          </a:p>
        </p:txBody>
      </p:sp>
      <p:pic>
        <p:nvPicPr>
          <p:cNvPr id="10" name="Zástupný obsah 8">
            <a:extLst>
              <a:ext uri="{FF2B5EF4-FFF2-40B4-BE49-F238E27FC236}">
                <a16:creationId xmlns:a16="http://schemas.microsoft.com/office/drawing/2014/main" id="{01687EDE-D800-381D-3C3F-549FA490E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90" y="1358900"/>
            <a:ext cx="7965420" cy="5469643"/>
          </a:xfrm>
        </p:spPr>
      </p:pic>
    </p:spTree>
    <p:extLst>
      <p:ext uri="{BB962C8B-B14F-4D97-AF65-F5344CB8AC3E}">
        <p14:creationId xmlns:p14="http://schemas.microsoft.com/office/powerpoint/2010/main" val="133055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ome page - OECD">
            <a:extLst>
              <a:ext uri="{FF2B5EF4-FFF2-40B4-BE49-F238E27FC236}">
                <a16:creationId xmlns:a16="http://schemas.microsoft.com/office/drawing/2014/main" id="{70657E0C-0854-4815-3696-9B11F86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OECD a Česká republika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DC31BB5-D713-81CD-3247-9FF83FCE4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3" y="1620975"/>
            <a:ext cx="9216694" cy="4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02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ome page - OECD">
            <a:extLst>
              <a:ext uri="{FF2B5EF4-FFF2-40B4-BE49-F238E27FC236}">
                <a16:creationId xmlns:a16="http://schemas.microsoft.com/office/drawing/2014/main" id="{70657E0C-0854-4815-3696-9B11F86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OECD a Česká republika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BEF581-C334-5217-45AA-A129258A8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19" y="1459186"/>
            <a:ext cx="9070362" cy="47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me page - OECD">
            <a:extLst>
              <a:ext uri="{FF2B5EF4-FFF2-40B4-BE49-F238E27FC236}">
                <a16:creationId xmlns:a16="http://schemas.microsoft.com/office/drawing/2014/main" id="{26C52AA9-5424-8B52-119D-30C585D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C4F6A2-E811-8940-0696-E6493E70E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F77B03-1A62-D96D-311E-2E5451729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1060161-784F-82F7-CDB7-2D46ACB5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011712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me page - OECD">
            <a:extLst>
              <a:ext uri="{FF2B5EF4-FFF2-40B4-BE49-F238E27FC236}">
                <a16:creationId xmlns:a16="http://schemas.microsoft.com/office/drawing/2014/main" id="{26C52AA9-5424-8B52-119D-30C585D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C4F6A2-E811-8940-0696-E6493E70E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F77B03-1A62-D96D-311E-2E5451729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1060161-784F-82F7-CDB7-2D46ACB5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60F71B-8C42-B1EC-5791-586509850668}"/>
              </a:ext>
            </a:extLst>
          </p:cNvPr>
          <p:cNvSpPr txBox="1"/>
          <p:nvPr/>
        </p:nvSpPr>
        <p:spPr>
          <a:xfrm>
            <a:off x="1953661" y="3429000"/>
            <a:ext cx="8309759" cy="2232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dirty="0">
                <a:latin typeface="+mn-lt"/>
                <a:hlinkClick r:id="rId4"/>
              </a:rPr>
              <a:t>https://www.oecd.org</a:t>
            </a:r>
            <a:endParaRPr lang="cs-CZ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dirty="0">
                <a:latin typeface="+mn-lt"/>
                <a:hlinkClick r:id="rId5"/>
              </a:rPr>
              <a:t>https://www.oecd-ilibrary.org</a:t>
            </a:r>
            <a:endParaRPr lang="cs-CZ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dirty="0">
                <a:latin typeface="+mn-lt"/>
                <a:hlinkClick r:id="rId6"/>
              </a:rPr>
              <a:t>https://twitter.com/oecd</a:t>
            </a:r>
            <a:endParaRPr lang="cs-CZ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dirty="0">
                <a:latin typeface="+mn-lt"/>
                <a:hlinkClick r:id="rId7"/>
              </a:rPr>
              <a:t>https://www.oecdbetterlifeindex.org/#/11111111111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489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ome page - OECD">
            <a:extLst>
              <a:ext uri="{FF2B5EF4-FFF2-40B4-BE49-F238E27FC236}">
                <a16:creationId xmlns:a16="http://schemas.microsoft.com/office/drawing/2014/main" id="{04666FD2-96B5-227A-F33B-829ACAC3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B1539-BA68-D61D-BCC3-93321E8D3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50E44B-92A3-9AD5-D987-A5BADD021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8874E7-CF0C-0D50-4B04-CEADF0CE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Historie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4F6BAA-EAB3-43FB-BDCD-29A8DCF76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Předchůdcem OECD byla Organizace pro evropskou hospodářskou spolupráci (OEEC)</a:t>
            </a:r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Smlouva o přeměně OEEC na OECD vstoupila v platnost dne 30. září 1961</a:t>
            </a:r>
          </a:p>
          <a:p>
            <a:r>
              <a:rPr lang="cs-CZ" sz="2400" dirty="0">
                <a:cs typeface="Times New Roman" panose="02020603050405020304" pitchFamily="18" charset="0"/>
              </a:rPr>
              <a:t>V 70. letech zavádí princip „znečišťovatel platí“</a:t>
            </a:r>
          </a:p>
          <a:p>
            <a:r>
              <a:rPr lang="cs-CZ" sz="2400" dirty="0">
                <a:cs typeface="Times New Roman" panose="02020603050405020304" pitchFamily="18" charset="0"/>
              </a:rPr>
              <a:t>V roce 2000 zavádí projekt PISA (Program </a:t>
            </a:r>
            <a:r>
              <a:rPr lang="cs-CZ" sz="2400" dirty="0" err="1">
                <a:cs typeface="Times New Roman" panose="02020603050405020304" pitchFamily="18" charset="0"/>
              </a:rPr>
              <a:t>for</a:t>
            </a:r>
            <a:r>
              <a:rPr lang="cs-CZ" sz="2400" dirty="0">
                <a:cs typeface="Times New Roman" panose="02020603050405020304" pitchFamily="18" charset="0"/>
              </a:rPr>
              <a:t> International Student </a:t>
            </a:r>
            <a:r>
              <a:rPr lang="cs-CZ" sz="2400" dirty="0" err="1">
                <a:cs typeface="Times New Roman" panose="02020603050405020304" pitchFamily="18" charset="0"/>
              </a:rPr>
              <a:t>Assessment</a:t>
            </a:r>
            <a:r>
              <a:rPr lang="cs-CZ" sz="2400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70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Historie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B1AAA54-39A1-880F-87C4-CE7F2BF93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9398"/>
          <a:stretch/>
        </p:blipFill>
        <p:spPr>
          <a:xfrm>
            <a:off x="848162" y="1433400"/>
            <a:ext cx="10495676" cy="4532776"/>
          </a:xfrm>
        </p:spPr>
      </p:pic>
    </p:spTree>
    <p:extLst>
      <p:ext uri="{BB962C8B-B14F-4D97-AF65-F5344CB8AC3E}">
        <p14:creationId xmlns:p14="http://schemas.microsoft.com/office/powerpoint/2010/main" val="214857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Jak pracuje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692001"/>
            <a:ext cx="10988725" cy="4117671"/>
          </a:xfrm>
        </p:spPr>
        <p:txBody>
          <a:bodyPr/>
          <a:lstStyle/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OECD si země navzájem posuzují výkonnost své politiky a navrhují rady pro zlepšení </a:t>
            </a:r>
          </a:p>
          <a:p>
            <a:r>
              <a:rPr lang="cs-CZ" sz="2400" dirty="0"/>
              <a:t>Organizace spolupracuje se zástupci vlád, parlamentů a s občany,…</a:t>
            </a:r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Každoročně OECD navštíví více než 140 000 politiků z celého světa</a:t>
            </a:r>
            <a:endParaRPr lang="cs-CZ" sz="2400" dirty="0"/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Fórum OECD je největší každoroční veřejná akce, kterou 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pořádají (až 3500 účastníků)</a:t>
            </a:r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Bylo vytvořeno v roce 2000, aby integrovalo názory zúčastněných stran</a:t>
            </a:r>
          </a:p>
          <a:p>
            <a:endParaRPr lang="cs-CZ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About - Organisation for Economic Co-operation and Development">
            <a:extLst>
              <a:ext uri="{FF2B5EF4-FFF2-40B4-BE49-F238E27FC236}">
                <a16:creationId xmlns:a16="http://schemas.microsoft.com/office/drawing/2014/main" id="{FA5CF94B-43DD-6F31-3DB1-567B7F114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5"/>
          <a:stretch/>
        </p:blipFill>
        <p:spPr bwMode="auto">
          <a:xfrm>
            <a:off x="4329018" y="4863265"/>
            <a:ext cx="3960000" cy="189281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7854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34726" cy="3871890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cs-CZ" sz="2400" dirty="0"/>
              <a:t>38 členských zemí pokrývá celý svět 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ČZ zastupují velvyslanci v Radě OECD 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ČZ spolupracují s odborníky OECD, využívají data a analýzy k informování se o politických rozhodnutí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OECD sdružuje i řadu partnerů a pomáhá řídit a ukotvovat reformy ve více než 100 zemích po celém světě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O přístupu nové země  do organizace rozhoduje Rada OECD</a:t>
            </a:r>
          </a:p>
        </p:txBody>
      </p:sp>
    </p:spTree>
    <p:extLst>
      <p:ext uri="{BB962C8B-B14F-4D97-AF65-F5344CB8AC3E}">
        <p14:creationId xmlns:p14="http://schemas.microsoft.com/office/powerpoint/2010/main" val="121908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34726" cy="3871890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cs-CZ" sz="2400" dirty="0"/>
              <a:t>38 členských zemí pokrývá celý svět 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ČZ zastupují velvyslanci v Radě OECD 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ČZ spolupracují s odborníky OECD, využívají data a analýzy k informování se o politických rozhodnutí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OECD sdružuje i řadu partnerů a pomáhá řídit a ukotvovat reformy ve více než 100 zemích po celém světě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O přístupu nové země  do organizace rozhoduje Rada OECD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D236841-3B08-46A2-F3C2-20C9C27C6BC4}"/>
              </a:ext>
            </a:extLst>
          </p:cNvPr>
          <p:cNvGrpSpPr/>
          <p:nvPr/>
        </p:nvGrpSpPr>
        <p:grpSpPr>
          <a:xfrm>
            <a:off x="228940" y="1259142"/>
            <a:ext cx="11549060" cy="5410579"/>
            <a:chOff x="228940" y="1259142"/>
            <a:chExt cx="11549060" cy="5410579"/>
          </a:xfrm>
        </p:grpSpPr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CAC99CF3-23A7-9F02-B08F-D9B8519EF480}"/>
                </a:ext>
              </a:extLst>
            </p:cNvPr>
            <p:cNvGrpSpPr/>
            <p:nvPr/>
          </p:nvGrpSpPr>
          <p:grpSpPr>
            <a:xfrm>
              <a:off x="228940" y="1259142"/>
              <a:ext cx="11549060" cy="5410579"/>
              <a:chOff x="228940" y="1259142"/>
              <a:chExt cx="11549060" cy="5410579"/>
            </a:xfrm>
          </p:grpSpPr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7F28B2D1-1EDA-554B-CDD4-E684AA1D85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305"/>
              <a:stretch/>
            </p:blipFill>
            <p:spPr>
              <a:xfrm>
                <a:off x="228940" y="1259142"/>
                <a:ext cx="1829993" cy="5410579"/>
              </a:xfrm>
              <a:prstGeom prst="rect">
                <a:avLst/>
              </a:prstGeom>
            </p:spPr>
          </p:pic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4163C51C-286E-1D73-E596-4CFE31C425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25"/>
              <a:stretch/>
            </p:blipFill>
            <p:spPr>
              <a:xfrm>
                <a:off x="2057026" y="1259142"/>
                <a:ext cx="9720974" cy="5410579"/>
              </a:xfrm>
              <a:prstGeom prst="rect">
                <a:avLst/>
              </a:prstGeom>
            </p:spPr>
          </p:pic>
        </p:grp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1B495BE7-F6BE-176C-3E8F-44212F237BE2}"/>
                </a:ext>
              </a:extLst>
            </p:cNvPr>
            <p:cNvGrpSpPr/>
            <p:nvPr/>
          </p:nvGrpSpPr>
          <p:grpSpPr>
            <a:xfrm>
              <a:off x="269560" y="1267345"/>
              <a:ext cx="825633" cy="255114"/>
              <a:chOff x="269560" y="1267345"/>
              <a:chExt cx="825633" cy="255114"/>
            </a:xfrm>
          </p:grpSpPr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991FF921-C37F-42D3-0BCA-ED7D828433A2}"/>
                  </a:ext>
                </a:extLst>
              </p:cNvPr>
              <p:cNvSpPr txBox="1"/>
              <p:nvPr/>
            </p:nvSpPr>
            <p:spPr>
              <a:xfrm>
                <a:off x="758985" y="1268543"/>
                <a:ext cx="336208" cy="253916"/>
              </a:xfrm>
              <a:prstGeom prst="rect">
                <a:avLst/>
              </a:prstGeom>
              <a:solidFill>
                <a:srgbClr val="345373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sz="1050" dirty="0">
                    <a:solidFill>
                      <a:schemeClr val="bg1"/>
                    </a:solidFill>
                    <a:latin typeface="+mn-lt"/>
                  </a:rPr>
                  <a:t>38</a:t>
                </a:r>
              </a:p>
            </p:txBody>
          </p:sp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2D834099-F2F8-E614-1F2A-14F94AB1EE23}"/>
                  </a:ext>
                </a:extLst>
              </p:cNvPr>
              <p:cNvSpPr txBox="1"/>
              <p:nvPr/>
            </p:nvSpPr>
            <p:spPr>
              <a:xfrm>
                <a:off x="269560" y="1267345"/>
                <a:ext cx="582282" cy="253916"/>
              </a:xfrm>
              <a:prstGeom prst="rect">
                <a:avLst/>
              </a:prstGeom>
              <a:solidFill>
                <a:srgbClr val="345373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sz="1050" dirty="0">
                    <a:solidFill>
                      <a:schemeClr val="bg1"/>
                    </a:solidFill>
                    <a:latin typeface="+mn-lt"/>
                  </a:rPr>
                  <a:t>OECD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01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09BF2C4-699B-C297-A92A-0A5588E9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934726" cy="387189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2400" dirty="0"/>
              <a:t>Od roku 2010 se do OECD přidalo 8 nových zemí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Kostarika se stala 38. členskou zemí OECD</a:t>
            </a:r>
          </a:p>
          <a:p>
            <a:pPr algn="just">
              <a:lnSpc>
                <a:spcPct val="150000"/>
              </a:lnSpc>
            </a:pPr>
            <a:r>
              <a:rPr lang="cs-CZ" sz="2400" dirty="0"/>
              <a:t>Členské státy OECD a klíčoví partneři představují asi 80% světového obchodu a investic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92A1CC-96C6-72B0-CF1E-FDE8CF1B7E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" b="89976" l="0" r="99823">
                        <a14:foregroundMark x1="37267" y1="32029" x2="18456" y2="35941"/>
                        <a14:foregroundMark x1="18456" y1="35941" x2="10825" y2="43765"/>
                        <a14:foregroundMark x1="10825" y1="43765" x2="14108" y2="64548"/>
                        <a14:foregroundMark x1="14108" y1="64548" x2="29459" y2="87042"/>
                        <a14:foregroundMark x1="29459" y1="87042" x2="38687" y2="83863"/>
                        <a14:foregroundMark x1="38687" y1="83863" x2="45785" y2="75306"/>
                        <a14:foregroundMark x1="45785" y1="75306" x2="51642" y2="58435"/>
                        <a14:foregroundMark x1="51642" y1="58435" x2="36912" y2="34474"/>
                        <a14:foregroundMark x1="36912" y1="34474" x2="34960" y2="33252"/>
                        <a14:foregroundMark x1="2307" y1="28606" x2="5146" y2="79707"/>
                        <a14:foregroundMark x1="5146" y1="79707" x2="12422" y2="46455"/>
                        <a14:foregroundMark x1="12422" y1="46455" x2="18722" y2="77506"/>
                        <a14:foregroundMark x1="18722" y1="77506" x2="23957" y2="39853"/>
                        <a14:foregroundMark x1="23957" y1="39853" x2="34339" y2="69927"/>
                        <a14:foregroundMark x1="34339" y1="69927" x2="40639" y2="52812"/>
                        <a14:foregroundMark x1="40639" y1="52812" x2="48092" y2="91198"/>
                        <a14:foregroundMark x1="48092" y1="91198" x2="48004" y2="51100"/>
                        <a14:foregroundMark x1="48004" y1="51100" x2="41881" y2="37653"/>
                        <a14:foregroundMark x1="41881" y1="37653" x2="22626" y2="37164"/>
                        <a14:foregroundMark x1="22626" y1="37164" x2="5679" y2="48900"/>
                        <a14:foregroundMark x1="5679" y1="48900" x2="5679" y2="48900"/>
                        <a14:foregroundMark x1="0" y1="24450" x2="58651" y2="33741"/>
                        <a14:foregroundMark x1="55457" y1="12714" x2="55013" y2="733"/>
                        <a14:foregroundMark x1="2928" y1="71883" x2="25377" y2="70171"/>
                        <a14:foregroundMark x1="25377" y1="70171" x2="85271" y2="76039"/>
                        <a14:foregroundMark x1="85271" y1="76039" x2="91659" y2="75550"/>
                        <a14:foregroundMark x1="91659" y1="75550" x2="98225" y2="77995"/>
                        <a14:foregroundMark x1="94325" y1="25238" x2="99911" y2="25672"/>
                        <a14:foregroundMark x1="93611" y1="25183" x2="94140" y2="25224"/>
                        <a14:foregroundMark x1="93611" y1="22983" x2="93168" y2="244"/>
                        <a14:foregroundMark x1="93611" y1="22494" x2="94144" y2="244"/>
                        <a14:foregroundMark x1="94232" y1="23716" x2="94144" y2="733"/>
                        <a14:foregroundMark x1="93789" y1="23472" x2="94410" y2="244"/>
                        <a14:foregroundMark x1="93966" y1="24694" x2="94232" y2="244"/>
                        <a14:foregroundMark x1="94232" y1="23472" x2="94765" y2="244"/>
                        <a14:foregroundMark x1="92724" y1="24939" x2="95475" y2="244"/>
                        <a14:foregroundMark x1="93079" y1="1956" x2="94410" y2="20049"/>
                        <a14:foregroundMark x1="93611" y1="2689" x2="93966" y2="21516"/>
                        <a14:foregroundMark x1="93966" y1="21516" x2="93523" y2="4645"/>
                        <a14:foregroundMark x1="93523" y1="4645" x2="94232" y2="25428"/>
                        <a14:foregroundMark x1="92902" y1="4401" x2="93611" y2="2689"/>
                        <a14:backgroundMark x1="4880" y1="2445" x2="4880" y2="2445"/>
                        <a14:backgroundMark x1="95656" y1="19362" x2="99645" y2="21760"/>
                        <a14:backgroundMark x1="94150" y1="1365" x2="94144" y2="244"/>
                        <a14:backgroundMark x1="94747" y1="2527" x2="94765" y2="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426" y="4032215"/>
            <a:ext cx="7772400" cy="28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me page - OECD">
            <a:extLst>
              <a:ext uri="{FF2B5EF4-FFF2-40B4-BE49-F238E27FC236}">
                <a16:creationId xmlns:a16="http://schemas.microsoft.com/office/drawing/2014/main" id="{39983A2A-BEB5-31F4-538E-DCA62F16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29" r="96714">
                        <a14:foregroundMark x1="9714" y1="26571" x2="5857" y2="43143"/>
                        <a14:foregroundMark x1="5857" y1="43143" x2="8429" y2="73714"/>
                        <a14:foregroundMark x1="8429" y1="73714" x2="16143" y2="75143"/>
                        <a14:foregroundMark x1="16143" y1="75143" x2="24429" y2="74000"/>
                        <a14:foregroundMark x1="24429" y1="74000" x2="32429" y2="74286"/>
                        <a14:foregroundMark x1="32429" y1="74286" x2="49571" y2="71714"/>
                        <a14:foregroundMark x1="49571" y1="71714" x2="56857" y2="71714"/>
                        <a14:foregroundMark x1="56857" y1="71714" x2="95286" y2="62571"/>
                        <a14:foregroundMark x1="95286" y1="62571" x2="97429" y2="43714"/>
                        <a14:foregroundMark x1="97429" y1="43714" x2="91429" y2="28571"/>
                        <a14:foregroundMark x1="91429" y1="28571" x2="31143" y2="20571"/>
                        <a14:foregroundMark x1="31143" y1="20571" x2="13429" y2="22571"/>
                        <a14:foregroundMark x1="13429" y1="22571" x2="9571" y2="27429"/>
                        <a14:foregroundMark x1="21714" y1="24571" x2="22000" y2="42857"/>
                        <a14:foregroundMark x1="22000" y1="42857" x2="24000" y2="25429"/>
                        <a14:foregroundMark x1="24000" y1="25429" x2="31000" y2="25714"/>
                        <a14:foregroundMark x1="31000" y1="25714" x2="31286" y2="43714"/>
                        <a14:foregroundMark x1="31286" y1="43714" x2="38714" y2="44857"/>
                        <a14:foregroundMark x1="38714" y1="44857" x2="44143" y2="55714"/>
                        <a14:foregroundMark x1="44143" y1="55714" x2="53429" y2="62571"/>
                        <a14:foregroundMark x1="53429" y1="62571" x2="58571" y2="52000"/>
                        <a14:foregroundMark x1="58571" y1="52000" x2="50571" y2="40286"/>
                        <a14:foregroundMark x1="50571" y1="40286" x2="36000" y2="45714"/>
                        <a14:foregroundMark x1="36000" y1="45714" x2="78000" y2="33714"/>
                        <a14:foregroundMark x1="78000" y1="33714" x2="62000" y2="43429"/>
                        <a14:foregroundMark x1="62000" y1="43429" x2="54000" y2="43714"/>
                        <a14:foregroundMark x1="54000" y1="43714" x2="84143" y2="43714"/>
                        <a14:foregroundMark x1="84143" y1="43714" x2="94571" y2="45429"/>
                        <a14:foregroundMark x1="94571" y1="45429" x2="82429" y2="51714"/>
                        <a14:foregroundMark x1="82429" y1="51714" x2="90571" y2="52286"/>
                        <a14:foregroundMark x1="90571" y1="52286" x2="90286" y2="37429"/>
                        <a14:foregroundMark x1="90286" y1="37429" x2="95429" y2="49429"/>
                        <a14:foregroundMark x1="95429" y1="49429" x2="92429" y2="63714"/>
                        <a14:foregroundMark x1="92429" y1="63714" x2="90286" y2="66571"/>
                        <a14:foregroundMark x1="25571" y1="34286" x2="25571" y2="55714"/>
                        <a14:foregroundMark x1="25571" y1="55714" x2="34143" y2="36571"/>
                        <a14:foregroundMark x1="34143" y1="36571" x2="38143" y2="50857"/>
                        <a14:foregroundMark x1="38143" y1="50857" x2="45000" y2="45429"/>
                        <a14:foregroundMark x1="45000" y1="45429" x2="52429" y2="47714"/>
                        <a14:foregroundMark x1="52429" y1="47714" x2="69143" y2="24571"/>
                        <a14:foregroundMark x1="69143" y1="24571" x2="62571" y2="31429"/>
                        <a14:foregroundMark x1="62571" y1="31429" x2="31571" y2="35714"/>
                        <a14:foregroundMark x1="31571" y1="35714" x2="56429" y2="26000"/>
                        <a14:foregroundMark x1="56429" y1="26000" x2="37286" y2="34857"/>
                        <a14:foregroundMark x1="37286" y1="34857" x2="43714" y2="27143"/>
                        <a14:foregroundMark x1="43714" y1="27143" x2="36714" y2="25143"/>
                        <a14:foregroundMark x1="36714" y1="25143" x2="43286" y2="37143"/>
                        <a14:foregroundMark x1="43286" y1="37143" x2="52571" y2="27143"/>
                        <a14:foregroundMark x1="52571" y1="27143" x2="53000" y2="26000"/>
                        <a14:foregroundMark x1="93286" y1="40857" x2="95286" y2="58000"/>
                        <a14:foregroundMark x1="95286" y1="58000" x2="93857" y2="72286"/>
                        <a14:foregroundMark x1="93857" y1="72286" x2="84714" y2="74286"/>
                        <a14:foregroundMark x1="84714" y1="74286" x2="79429" y2="51143"/>
                        <a14:foregroundMark x1="79429" y1="51143" x2="81286" y2="37143"/>
                        <a14:foregroundMark x1="81286" y1="37143" x2="88286" y2="28571"/>
                        <a14:foregroundMark x1="88286" y1="28571" x2="95286" y2="27143"/>
                        <a14:foregroundMark x1="95286" y1="27143" x2="98571" y2="50286"/>
                        <a14:foregroundMark x1="98571" y1="50286" x2="91714" y2="62286"/>
                        <a14:foregroundMark x1="91714" y1="62286" x2="83286" y2="69429"/>
                        <a14:foregroundMark x1="83286" y1="69429" x2="75857" y2="70857"/>
                        <a14:foregroundMark x1="75857" y1="70857" x2="72286" y2="51143"/>
                        <a14:foregroundMark x1="72286" y1="51143" x2="78714" y2="26857"/>
                        <a14:foregroundMark x1="78714" y1="26857" x2="90571" y2="23714"/>
                        <a14:foregroundMark x1="90571" y1="23714" x2="97429" y2="33143"/>
                        <a14:foregroundMark x1="97429" y1="33143" x2="96714" y2="50000"/>
                        <a14:foregroundMark x1="96714" y1="50000" x2="91000" y2="62571"/>
                        <a14:foregroundMark x1="91000" y1="62571" x2="83429" y2="70286"/>
                        <a14:foregroundMark x1="83429" y1="70286" x2="75286" y2="68857"/>
                        <a14:foregroundMark x1="75286" y1="68857" x2="74000" y2="48857"/>
                        <a14:foregroundMark x1="74000" y1="48857" x2="77571" y2="36857"/>
                        <a14:foregroundMark x1="77571" y1="36857" x2="78571" y2="35714"/>
                        <a14:foregroundMark x1="61286" y1="44286" x2="54286" y2="47429"/>
                        <a14:foregroundMark x1="54286" y1="47429" x2="58714" y2="64000"/>
                        <a14:foregroundMark x1="58714" y1="64000" x2="68571" y2="63714"/>
                        <a14:foregroundMark x1="68571" y1="63714" x2="74286" y2="56286"/>
                        <a14:foregroundMark x1="74286" y1="56286" x2="67000" y2="36571"/>
                        <a14:foregroundMark x1="67000" y1="36571" x2="60143" y2="37143"/>
                        <a14:foregroundMark x1="60143" y1="37143" x2="54286" y2="54286"/>
                        <a14:foregroundMark x1="54286" y1="54286" x2="58857" y2="66286"/>
                        <a14:foregroundMark x1="58857" y1="66286" x2="70429" y2="70000"/>
                        <a14:foregroundMark x1="70429" y1="70000" x2="75571" y2="60857"/>
                        <a14:foregroundMark x1="75571" y1="60857" x2="74571" y2="42857"/>
                        <a14:foregroundMark x1="74571" y1="42857" x2="67143" y2="34857"/>
                        <a14:foregroundMark x1="67143" y1="34857" x2="60286" y2="40000"/>
                        <a14:foregroundMark x1="37143" y1="36857" x2="31429" y2="50857"/>
                        <a14:foregroundMark x1="31429" y1="50857" x2="34571" y2="69143"/>
                        <a14:foregroundMark x1="34571" y1="69143" x2="45286" y2="65143"/>
                        <a14:foregroundMark x1="45286" y1="65143" x2="37286" y2="37143"/>
                        <a14:foregroundMark x1="37286" y1="37143" x2="30143" y2="33714"/>
                        <a14:foregroundMark x1="30143" y1="33714" x2="25286" y2="44286"/>
                        <a14:foregroundMark x1="25286" y1="44286" x2="27714" y2="63429"/>
                        <a14:foregroundMark x1="27714" y1="63429" x2="37714" y2="64000"/>
                        <a14:foregroundMark x1="37714" y1="64000" x2="44571" y2="55714"/>
                        <a14:foregroundMark x1="44571" y1="55714" x2="38571" y2="34857"/>
                        <a14:foregroundMark x1="38571" y1="34857" x2="30714" y2="40857"/>
                        <a14:foregroundMark x1="30714" y1="40857" x2="27571" y2="56000"/>
                        <a14:foregroundMark x1="27571" y1="56000" x2="29143" y2="72571"/>
                        <a14:foregroundMark x1="29143" y1="72571" x2="37429" y2="77429"/>
                        <a14:foregroundMark x1="37429" y1="77429" x2="42571" y2="62000"/>
                        <a14:foregroundMark x1="42571" y1="62000" x2="37429" y2="40857"/>
                        <a14:foregroundMark x1="37429" y1="40857" x2="30143" y2="38286"/>
                        <a14:foregroundMark x1="30143" y1="38286" x2="28286" y2="39714"/>
                        <a14:foregroundMark x1="67571" y1="42000" x2="54143" y2="49714"/>
                        <a14:foregroundMark x1="54143" y1="49714" x2="58429" y2="69714"/>
                        <a14:foregroundMark x1="58429" y1="69714" x2="67286" y2="68286"/>
                        <a14:foregroundMark x1="67286" y1="68286" x2="73143" y2="59429"/>
                        <a14:foregroundMark x1="73143" y1="59429" x2="67000" y2="40286"/>
                        <a14:foregroundMark x1="67000" y1="40286" x2="59143" y2="51429"/>
                        <a14:foregroundMark x1="59143" y1="51429" x2="65143" y2="64857"/>
                        <a14:foregroundMark x1="65143" y1="64857" x2="72857" y2="64000"/>
                        <a14:foregroundMark x1="72857" y1="64000" x2="71714" y2="49714"/>
                        <a14:foregroundMark x1="71714" y1="49714" x2="71429" y2="49143"/>
                        <a14:backgroundMark x1="3818" y1="48182" x2="3429" y2="51714"/>
                        <a14:backgroundMark x1="4502" y1="41961" x2="4315" y2="43657"/>
                        <a14:backgroundMark x1="10819" y1="78434" x2="10857" y2="78571"/>
                        <a14:backgroundMark x1="3429" y1="51714" x2="4414" y2="55276"/>
                        <a14:backgroundMark x1="37364" y1="79489" x2="68571" y2="80571"/>
                        <a14:backgroundMark x1="36637" y1="79464" x2="37028" y2="79478"/>
                        <a14:backgroundMark x1="18250" y1="78827" x2="32630" y2="79325"/>
                        <a14:backgroundMark x1="10857" y1="78571" x2="11720" y2="78601"/>
                        <a14:backgroundMark x1="68571" y1="80571" x2="78857" y2="80000"/>
                        <a14:backgroundMark x1="78857" y1="80000" x2="84409" y2="74399"/>
                        <a14:backgroundMark x1="49060" y1="18971" x2="35286" y2="15429"/>
                        <a14:backgroundMark x1="35286" y1="15429" x2="12714" y2="16000"/>
                        <a14:backgroundMark x1="12714" y1="16000" x2="10896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00"/>
            <a:ext cx="12217083" cy="61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5" descr="Obsah obrázku text, psací potřeby, papírnictví, tužka&#10;&#10;Popis byl vytvořen automaticky">
            <a:extLst>
              <a:ext uri="{FF2B5EF4-FFF2-40B4-BE49-F238E27FC236}">
                <a16:creationId xmlns:a16="http://schemas.microsoft.com/office/drawing/2014/main" id="{7D0D213A-2485-9D28-6B65-A8A09074A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80" r="1583" b="16738"/>
          <a:stretch/>
        </p:blipFill>
        <p:spPr>
          <a:xfrm>
            <a:off x="0" y="0"/>
            <a:ext cx="12191253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81FC7C-A5B5-4DF5-AC85-813D5BEFF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68A156-AC24-408E-AEA7-9819647D8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7FF006-61F6-44E2-9FDE-EDFDB25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dosah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3462B682-0721-3698-C695-50AC3FE9062F}"/>
              </a:ext>
            </a:extLst>
          </p:cNvPr>
          <p:cNvGrpSpPr/>
          <p:nvPr/>
        </p:nvGrpSpPr>
        <p:grpSpPr>
          <a:xfrm>
            <a:off x="414000" y="1260416"/>
            <a:ext cx="2656568" cy="4680000"/>
            <a:chOff x="106584" y="1213764"/>
            <a:chExt cx="2656568" cy="468000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4B567191-4F79-D013-104B-7EBE34A58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9"/>
            <a:stretch/>
          </p:blipFill>
          <p:spPr>
            <a:xfrm>
              <a:off x="1757799" y="1213764"/>
              <a:ext cx="1005353" cy="4680000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FAE93B40-11CE-741D-13E4-3FAA378BB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670"/>
            <a:stretch/>
          </p:blipFill>
          <p:spPr>
            <a:xfrm>
              <a:off x="106584" y="1213764"/>
              <a:ext cx="2153892" cy="4680000"/>
            </a:xfrm>
            <a:prstGeom prst="rect">
              <a:avLst/>
            </a:prstGeom>
          </p:spPr>
        </p:pic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D7EB3A5-F5E0-C82E-4FD6-4D6729157C7D}"/>
              </a:ext>
            </a:extLst>
          </p:cNvPr>
          <p:cNvGrpSpPr/>
          <p:nvPr/>
        </p:nvGrpSpPr>
        <p:grpSpPr>
          <a:xfrm>
            <a:off x="3458467" y="1260416"/>
            <a:ext cx="2430460" cy="4680000"/>
            <a:chOff x="2980476" y="945788"/>
            <a:chExt cx="2430460" cy="4680000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EFA0D19B-DA49-979D-0B84-7C1F51629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52"/>
            <a:stretch/>
          </p:blipFill>
          <p:spPr>
            <a:xfrm>
              <a:off x="2980476" y="945788"/>
              <a:ext cx="1862987" cy="4680000"/>
            </a:xfrm>
            <a:prstGeom prst="rect">
              <a:avLst/>
            </a:prstGeom>
          </p:spPr>
        </p:pic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09ADA15A-F1F8-56DA-3940-22420B3F3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75"/>
            <a:stretch/>
          </p:blipFill>
          <p:spPr>
            <a:xfrm>
              <a:off x="4764462" y="945788"/>
              <a:ext cx="646474" cy="4680000"/>
            </a:xfrm>
            <a:prstGeom prst="rect">
              <a:avLst/>
            </a:prstGeom>
          </p:spPr>
        </p:pic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D58BC80-9F21-894A-FAB9-230CA80C99B5}"/>
              </a:ext>
            </a:extLst>
          </p:cNvPr>
          <p:cNvGrpSpPr/>
          <p:nvPr/>
        </p:nvGrpSpPr>
        <p:grpSpPr>
          <a:xfrm>
            <a:off x="6614468" y="1260416"/>
            <a:ext cx="1993713" cy="4680000"/>
            <a:chOff x="5650150" y="1171576"/>
            <a:chExt cx="1993713" cy="468000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D763458-8DCD-5497-8BFE-20562EFA8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48"/>
            <a:stretch/>
          </p:blipFill>
          <p:spPr>
            <a:xfrm>
              <a:off x="5650150" y="1171576"/>
              <a:ext cx="1509421" cy="4680000"/>
            </a:xfrm>
            <a:prstGeom prst="rect">
              <a:avLst/>
            </a:prstGeom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DA96C7D2-3645-BA2B-A496-1A1099A28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64"/>
            <a:stretch/>
          </p:blipFill>
          <p:spPr>
            <a:xfrm>
              <a:off x="7035834" y="1171576"/>
              <a:ext cx="608029" cy="4680000"/>
            </a:xfrm>
            <a:prstGeom prst="rect">
              <a:avLst/>
            </a:prstGeom>
          </p:spPr>
        </p:pic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B61E6A51-09D1-EABC-5FBE-7E86BD1609AB}"/>
              </a:ext>
            </a:extLst>
          </p:cNvPr>
          <p:cNvGrpSpPr/>
          <p:nvPr/>
        </p:nvGrpSpPr>
        <p:grpSpPr>
          <a:xfrm>
            <a:off x="9324180" y="1302604"/>
            <a:ext cx="2457906" cy="4680000"/>
            <a:chOff x="8808862" y="1213764"/>
            <a:chExt cx="2457906" cy="4680000"/>
          </a:xfrm>
        </p:grpSpPr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D5D02C3F-24BE-0830-CCCC-5FDB7AFAE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75"/>
            <a:stretch/>
          </p:blipFill>
          <p:spPr>
            <a:xfrm>
              <a:off x="8808862" y="1213764"/>
              <a:ext cx="2153892" cy="4680000"/>
            </a:xfrm>
            <a:prstGeom prst="rect">
              <a:avLst/>
            </a:prstGeom>
          </p:spPr>
        </p:pic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1367CE9D-C392-6F2F-6334-D69D7491E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8"/>
            <a:stretch/>
          </p:blipFill>
          <p:spPr>
            <a:xfrm>
              <a:off x="10658739" y="1213764"/>
              <a:ext cx="608029" cy="4680000"/>
            </a:xfrm>
            <a:prstGeom prst="rect">
              <a:avLst/>
            </a:prstGeom>
          </p:spPr>
        </p:pic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B409031-9256-3934-9894-E4EC4BEFF3B6}"/>
              </a:ext>
            </a:extLst>
          </p:cNvPr>
          <p:cNvGrpSpPr/>
          <p:nvPr/>
        </p:nvGrpSpPr>
        <p:grpSpPr>
          <a:xfrm>
            <a:off x="0" y="2239141"/>
            <a:ext cx="12191253" cy="2379718"/>
            <a:chOff x="0" y="2239141"/>
            <a:chExt cx="12191253" cy="2379718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B6558E2-E05E-E030-7211-16BBFCD0F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9"/>
            <a:stretch/>
          </p:blipFill>
          <p:spPr>
            <a:xfrm>
              <a:off x="6071253" y="2239141"/>
              <a:ext cx="6120000" cy="2379718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3B8D040-47F0-1A80-31A9-E161DFCF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"/>
            <a:stretch/>
          </p:blipFill>
          <p:spPr>
            <a:xfrm>
              <a:off x="0" y="2239141"/>
              <a:ext cx="6120000" cy="2379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muni-ped-prezentace-16-9-cz-v11</Template>
  <TotalTime>686</TotalTime>
  <Words>955</Words>
  <Application>Microsoft Macintosh PowerPoint</Application>
  <PresentationFormat>Širokoúhlá obrazovka</PresentationFormat>
  <Paragraphs>140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Tahoma</vt:lpstr>
      <vt:lpstr>Wingdings</vt:lpstr>
      <vt:lpstr>Prezentace_MU_CZ</vt:lpstr>
      <vt:lpstr>Prezentace aplikace PowerPoint</vt:lpstr>
      <vt:lpstr>OECD</vt:lpstr>
      <vt:lpstr>Historie</vt:lpstr>
      <vt:lpstr>Historie</vt:lpstr>
      <vt:lpstr>Jak pracuje</vt:lpstr>
      <vt:lpstr>Globální dosah</vt:lpstr>
      <vt:lpstr>Globální dosah</vt:lpstr>
      <vt:lpstr>Globální dosah</vt:lpstr>
      <vt:lpstr>Globální dosah</vt:lpstr>
      <vt:lpstr>Globální dosah – kandidáti na vstup do OECD</vt:lpstr>
      <vt:lpstr>Globální dosah</vt:lpstr>
      <vt:lpstr>Globální dosah</vt:lpstr>
      <vt:lpstr>Struktura organizace</vt:lpstr>
      <vt:lpstr>Struktura organizace - Rada</vt:lpstr>
      <vt:lpstr>Struktura organizace - Výbory</vt:lpstr>
      <vt:lpstr>Struktura organizace - Sekretariát</vt:lpstr>
      <vt:lpstr>Výsledky</vt:lpstr>
      <vt:lpstr>Země</vt:lpstr>
      <vt:lpstr>Témata</vt:lpstr>
      <vt:lpstr>COVID - 19</vt:lpstr>
      <vt:lpstr>Postoje OECD vůči Ukrajině</vt:lpstr>
      <vt:lpstr>OECD a Česká republika</vt:lpstr>
      <vt:lpstr>OECD a Česká republika</vt:lpstr>
      <vt:lpstr>OECD a Česká republika</vt:lpstr>
      <vt:lpstr>DĚKUJEME ZA POZORNOST!</vt:lpstr>
      <vt:lpstr>ZDROJE: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Radovan Malachta</dc:creator>
  <cp:lastModifiedBy>Jana Přibylová</cp:lastModifiedBy>
  <cp:revision>71</cp:revision>
  <cp:lastPrinted>1601-01-01T00:00:00Z</cp:lastPrinted>
  <dcterms:created xsi:type="dcterms:W3CDTF">2022-09-19T06:49:37Z</dcterms:created>
  <dcterms:modified xsi:type="dcterms:W3CDTF">2022-11-10T10:16:29Z</dcterms:modified>
</cp:coreProperties>
</file>