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" y="1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4033d9f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64033d9f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Stálí členové - Čína, Francie, Rusko, USA, VB)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4033d9f1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64033d9f1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4033d9f1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64033d9f1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f8124e39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f8124e39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4033d9f1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4033d9f1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4033d9f1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64033d9f1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4033d9f10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4033d9f10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ee4bb3426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ee4bb3426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f8124e3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f8124e3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202124"/>
                </a:solidFill>
                <a:highlight>
                  <a:srgbClr val="FFFFFF"/>
                </a:highlight>
              </a:rPr>
              <a:t>K červnu 2022 měla OSN 193 členských států. Nepatří zde - Vatikán, Tchaj-wan, Abcházie, Jižní Osetie, Severní Kypr (TRNC), Somaliland, Kosovo, Náhorní Karabach, Saharská arabská demokratická republika (SADR) či Palestina</a:t>
            </a:r>
            <a:r>
              <a:rPr lang="cs" sz="12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f8124e39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f8124e39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ee4bb3426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ee4bb3426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ee4bb3426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ee4bb3426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4033d9f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4033d9f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0e4dfd64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0e4dfd64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ee4bb3426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ee4bb3426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n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s.wikipedia.org/wiki/Organizace_spojen%C3%BDch_n%C3%A1rod%C5%A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n.cz/wp-content/uploads/2015/03/charta-organizace-spojenych-narodu-a-statut-mezinarodniho-soudniho-dvor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n.cz/knihovna/dokument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957" y="0"/>
            <a:ext cx="645333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411425" y="877575"/>
            <a:ext cx="3571200" cy="10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OSN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-846200" y="218801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Organizace Spojených Národů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3626725"/>
            <a:ext cx="343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Kateřina Martináková, Ondřej Lejsal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Mezinárodní vztahy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Podzim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Valné shromáždění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147625" y="3212200"/>
            <a:ext cx="8580600" cy="13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15 členů (5 stálých, 10 volí VS na dvouleté období)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 přijetí rezoluce musí min. 9 hlasovat pro, nikdo proti (= právo veta)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b="1"/>
              <a:t>Výkonný orgán, rezoluce jsou závazné</a:t>
            </a:r>
            <a:endParaRPr b="1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Projednává situace, které by mohly vést ke vzniku mezin. konfliktů, navrhuje metody smíru,...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411150" y="2529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Rada bezpečnosti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281700" y="1193550"/>
            <a:ext cx="8580600" cy="13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Všichni členové OSN mají </a:t>
            </a:r>
            <a:r>
              <a:rPr lang="cs" sz="1500" b="1"/>
              <a:t>1 rovný hlas</a:t>
            </a:r>
            <a:endParaRPr sz="1500" b="1"/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 b="1"/>
              <a:t>Bezpečnost ve světě,</a:t>
            </a:r>
            <a:r>
              <a:rPr lang="cs" sz="1500"/>
              <a:t> ozbrojené konflikty, odzbrojení, přijímání nových členů, stanovování rozpočtu</a:t>
            </a:r>
            <a:endParaRPr sz="1500"/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Skládá se ze 6 výborů (právní, hospodářský a finanční,...)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Ekonomická a sociální rada (ECOSOC)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projednává otázky </a:t>
            </a:r>
            <a:r>
              <a:rPr lang="cs" sz="1500" b="1"/>
              <a:t>obchodu, dopravy, hospod. rozvoje</a:t>
            </a:r>
            <a:r>
              <a:rPr lang="cs" sz="1500"/>
              <a:t>,...</a:t>
            </a:r>
            <a:endParaRPr sz="1500"/>
          </a:p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prosazuje lepší životní úroveň, plnou zaměstnanost </a:t>
            </a:r>
            <a:endParaRPr sz="1500"/>
          </a:p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54 členů, tříleté období, rozhoduje prostá většina</a:t>
            </a:r>
            <a:endParaRPr sz="1500"/>
          </a:p>
        </p:txBody>
      </p:sp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69425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Poručenská rada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249500" y="2901575"/>
            <a:ext cx="88944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5 stálých členů RB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podpora rozvoje svěřeneckých území a jejich postupný </a:t>
            </a:r>
            <a:r>
              <a:rPr lang="cs" sz="1500" b="1"/>
              <a:t>přechod k samosprávě/samostatnosti</a:t>
            </a:r>
            <a:endParaRPr sz="1500" b="1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1994 autonomie Palau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Mezinárodní soudní dvůr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sídlo v </a:t>
            </a:r>
            <a:r>
              <a:rPr lang="cs" sz="1500" b="1"/>
              <a:t>Haagu</a:t>
            </a:r>
            <a:r>
              <a:rPr lang="cs" sz="1500"/>
              <a:t>, 15 členů volených VS a RB (9-leté období)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Pouze pro státy, pokud souhlasí s tím, aby se soud případem zabýval -&gt; musí se podrobit rozhodnutí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 b="1"/>
              <a:t>Spory o hranice</a:t>
            </a:r>
            <a:r>
              <a:rPr lang="cs" sz="1500"/>
              <a:t>, rukojmí, nevměšování se do vnitřních záležitostí,...</a:t>
            </a:r>
            <a:endParaRPr sz="1500"/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261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Sekretariát OSN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94700" y="3191875"/>
            <a:ext cx="85206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rozmanité úkoly: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 b="1"/>
              <a:t>poskytování služeb ostatním orgánům OSN</a:t>
            </a:r>
            <a:endParaRPr sz="1500" b="1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organizace mezinárodních konferencí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překladatelské a tlumočnické služby do oficiálních jazyků OSN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António Guterres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304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Generální tajemník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Předkládá témata k projednání VS, upozorňuje na ohrožení mezinárodního bezpečí,...</a:t>
            </a:r>
            <a:endParaRPr sz="1500"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600" y="552325"/>
            <a:ext cx="2583425" cy="38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závěr</a:t>
            </a: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500"/>
              <a:t>OSN má řadu organizací (WHO, MMF, UNESCO, UNICEF,..)</a:t>
            </a:r>
            <a:endParaRPr sz="1500"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125" y="1725175"/>
            <a:ext cx="4011482" cy="311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2379250" y="1953400"/>
            <a:ext cx="433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Děkujeme za pozornost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https://www.osn.cz/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https://cs.wikipedia.org/wiki/Organizace_spojen%C3%BDch_n%C3%A1rod%C5%AF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Obecná charakteristika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1037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Vznik</a:t>
            </a:r>
            <a:r>
              <a:rPr lang="cs" dirty="0"/>
              <a:t> v roce 1945 (nahradila Společnost národů)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b="1" dirty="0" err="1"/>
              <a:t>Cílem</a:t>
            </a:r>
            <a:r>
              <a:rPr lang="en-GB" b="1" dirty="0"/>
              <a:t> - </a:t>
            </a:r>
            <a:r>
              <a:rPr lang="en-GB" dirty="0" err="1"/>
              <a:t>zachování</a:t>
            </a:r>
            <a:r>
              <a:rPr lang="en-GB" dirty="0"/>
              <a:t> </a:t>
            </a:r>
            <a:r>
              <a:rPr lang="en-GB" dirty="0" err="1"/>
              <a:t>mezinárodního</a:t>
            </a:r>
            <a:r>
              <a:rPr lang="en-GB" dirty="0"/>
              <a:t> </a:t>
            </a:r>
            <a:r>
              <a:rPr lang="en-GB" dirty="0" err="1"/>
              <a:t>míru</a:t>
            </a:r>
            <a:r>
              <a:rPr lang="en-GB" dirty="0"/>
              <a:t>, </a:t>
            </a:r>
            <a:r>
              <a:rPr lang="en-GB" dirty="0" err="1"/>
              <a:t>bezpečnosti</a:t>
            </a:r>
            <a:r>
              <a:rPr lang="en-GB" dirty="0"/>
              <a:t>, a </a:t>
            </a:r>
            <a:r>
              <a:rPr lang="en-GB" dirty="0" err="1"/>
              <a:t>zajištění</a:t>
            </a:r>
            <a:r>
              <a:rPr lang="en-GB" dirty="0"/>
              <a:t> </a:t>
            </a:r>
            <a:r>
              <a:rPr lang="en-GB" dirty="0" err="1"/>
              <a:t>mezinárodní</a:t>
            </a:r>
            <a:r>
              <a:rPr lang="en-GB" dirty="0"/>
              <a:t> </a:t>
            </a:r>
            <a:r>
              <a:rPr lang="en-GB" dirty="0" err="1"/>
              <a:t>spolupráce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dirty="0"/>
              <a:t>Zakládající dokument </a:t>
            </a:r>
            <a:r>
              <a:rPr lang="cs" b="1" dirty="0"/>
              <a:t>Charta OSN</a:t>
            </a:r>
            <a:r>
              <a:rPr lang="cs" dirty="0"/>
              <a:t> (i s ČSR)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 dirty="0"/>
              <a:t>Sídlo</a:t>
            </a:r>
            <a:r>
              <a:rPr lang="cs" dirty="0"/>
              <a:t> - </a:t>
            </a:r>
            <a:r>
              <a:rPr lang="cs" b="1" dirty="0"/>
              <a:t>New York </a:t>
            </a:r>
            <a:r>
              <a:rPr lang="cs" dirty="0"/>
              <a:t>(USA, </a:t>
            </a:r>
            <a:r>
              <a:rPr lang="cs" b="1" dirty="0"/>
              <a:t>Vídeň</a:t>
            </a:r>
            <a:r>
              <a:rPr lang="cs" dirty="0"/>
              <a:t>, Rakousko,</a:t>
            </a:r>
            <a:r>
              <a:rPr lang="cs" b="1" dirty="0"/>
              <a:t> Ženeva, </a:t>
            </a:r>
            <a:r>
              <a:rPr lang="cs" dirty="0"/>
              <a:t>Švýcarsko, </a:t>
            </a:r>
            <a:r>
              <a:rPr lang="cs" b="1" dirty="0"/>
              <a:t>Nairobi</a:t>
            </a:r>
            <a:r>
              <a:rPr lang="cs" dirty="0"/>
              <a:t>, Keňa)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dirty="0"/>
              <a:t>2001 - Nobelova cena míru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056"/>
            <a:ext cx="9144000" cy="464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33" y="0"/>
            <a:ext cx="6772266" cy="50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Vznik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Název Spojené národy navrhl americký prezident</a:t>
            </a:r>
            <a:r>
              <a:rPr lang="cs"/>
              <a:t> </a:t>
            </a:r>
            <a:r>
              <a:rPr lang="cs" b="1">
                <a:solidFill>
                  <a:srgbClr val="1F568F"/>
                </a:solidFill>
              </a:rPr>
              <a:t>F. D. Roosvelt</a:t>
            </a:r>
            <a:r>
              <a:rPr lang="cs"/>
              <a:t> </a:t>
            </a:r>
            <a:r>
              <a:rPr lang="cs">
                <a:solidFill>
                  <a:schemeClr val="dk1"/>
                </a:solidFill>
              </a:rPr>
              <a:t>a poprvé byl použit za 2. sv. v. v</a:t>
            </a:r>
            <a:r>
              <a:rPr lang="cs"/>
              <a:t> </a:t>
            </a:r>
            <a:r>
              <a:rPr lang="cs" b="1">
                <a:solidFill>
                  <a:srgbClr val="1F568F"/>
                </a:solidFill>
              </a:rPr>
              <a:t>Deklaraci Spojených národů</a:t>
            </a:r>
            <a:r>
              <a:rPr lang="cs"/>
              <a:t> </a:t>
            </a:r>
            <a:r>
              <a:rPr lang="cs">
                <a:solidFill>
                  <a:schemeClr val="dk1"/>
                </a:solidFill>
              </a:rPr>
              <a:t>z 1. ledna</a:t>
            </a:r>
            <a:r>
              <a:rPr lang="cs"/>
              <a:t> </a:t>
            </a:r>
            <a:r>
              <a:rPr lang="cs" b="1">
                <a:solidFill>
                  <a:srgbClr val="1F568F"/>
                </a:solidFill>
              </a:rPr>
              <a:t>1942</a:t>
            </a:r>
            <a:r>
              <a:rPr lang="cs"/>
              <a:t>.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Státy původně zakládaly mezinárodní organizace určení ke spolupráci v konkrétních oblastech, např. Mezinárodní telegrafická unie (1865),Všeobecná poštovní unie (1874). Obě jsou unie jsou dnes specializovanými organizacemi systému OSN.</a:t>
            </a:r>
            <a:endParaRPr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V roce 1899 se v Haagu konala první mírová konference. Cílem bylo vypracovat nástroje k mírovému řešení krizí, k prevenci válek a kodifikaci pravidel boje. Konference schválila Úmluvu o mírovém řešení mezinárodních konfliktů a ustavila Stálý arbitrážní soud, který zahájil činnost 1902.</a:t>
            </a:r>
            <a:endParaRPr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Předchůdkyní OSN byla </a:t>
            </a:r>
            <a:r>
              <a:rPr lang="cs" b="1">
                <a:solidFill>
                  <a:srgbClr val="1F568F"/>
                </a:solidFill>
              </a:rPr>
              <a:t>Společnost národů</a:t>
            </a:r>
            <a:r>
              <a:rPr lang="cs"/>
              <a:t> </a:t>
            </a:r>
            <a:r>
              <a:rPr lang="cs">
                <a:solidFill>
                  <a:schemeClr val="dk1"/>
                </a:solidFill>
              </a:rPr>
              <a:t>- organizace koncipovaná v podobných podmínkách v průběhu 1. sv. v. a ustavená v roce 1919 v rámci </a:t>
            </a:r>
            <a:r>
              <a:rPr lang="cs" b="1">
                <a:solidFill>
                  <a:srgbClr val="1F568F"/>
                </a:solidFill>
              </a:rPr>
              <a:t>Versailleské smlouvy</a:t>
            </a:r>
            <a:r>
              <a:rPr lang="cs" b="1"/>
              <a:t>.</a:t>
            </a:r>
            <a:endParaRPr b="1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Společnost národů ukončila svou činnost poté, co se jí nepodařilo zabránit 2. sv. v.</a:t>
            </a:r>
            <a:endParaRPr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92989"/>
              <a:buChar char="-"/>
            </a:pPr>
            <a:r>
              <a:rPr lang="cs" b="1">
                <a:solidFill>
                  <a:srgbClr val="1F568F"/>
                </a:solidFill>
              </a:rPr>
              <a:t>1945 </a:t>
            </a:r>
            <a:r>
              <a:rPr lang="cs">
                <a:solidFill>
                  <a:schemeClr val="dk1"/>
                </a:solidFill>
              </a:rPr>
              <a:t>v</a:t>
            </a:r>
            <a:r>
              <a:rPr lang="cs"/>
              <a:t> </a:t>
            </a:r>
            <a:r>
              <a:rPr lang="cs" b="1">
                <a:solidFill>
                  <a:srgbClr val="1F568F"/>
                </a:solidFill>
              </a:rPr>
              <a:t>San Franciscu</a:t>
            </a:r>
            <a:r>
              <a:rPr lang="cs"/>
              <a:t> </a:t>
            </a:r>
            <a:r>
              <a:rPr lang="cs">
                <a:solidFill>
                  <a:schemeClr val="dk1"/>
                </a:solidFill>
              </a:rPr>
              <a:t>se sešli zástupci </a:t>
            </a:r>
            <a:r>
              <a:rPr lang="cs" b="1">
                <a:solidFill>
                  <a:srgbClr val="1F568F"/>
                </a:solidFill>
              </a:rPr>
              <a:t>50 zemí</a:t>
            </a:r>
            <a:r>
              <a:rPr lang="cs"/>
              <a:t> </a:t>
            </a:r>
            <a:r>
              <a:rPr lang="cs">
                <a:solidFill>
                  <a:schemeClr val="dk1"/>
                </a:solidFill>
              </a:rPr>
              <a:t>na Konferenci Spojených národů o mezinárodním uspořádání a vypracovali</a:t>
            </a:r>
            <a:r>
              <a:rPr lang="cs"/>
              <a:t> </a:t>
            </a:r>
            <a:r>
              <a:rPr lang="cs" b="1" u="sng">
                <a:solidFill>
                  <a:srgbClr val="1F568F"/>
                </a:solidFill>
              </a:rPr>
              <a:t>Chartu OSN</a:t>
            </a:r>
            <a:r>
              <a:rPr lang="cs"/>
              <a:t>. </a:t>
            </a:r>
            <a:r>
              <a:rPr lang="cs">
                <a:solidFill>
                  <a:schemeClr val="dk1"/>
                </a:solidFill>
              </a:rPr>
              <a:t>Chartu podepsalo 26. června 1945 celkem 50 zemí. </a:t>
            </a:r>
            <a:r>
              <a:rPr lang="cs" sz="1935">
                <a:solidFill>
                  <a:schemeClr val="dk1"/>
                </a:solidFill>
              </a:rPr>
              <a:t>Polsko sice nebylo na konferenci zastoupeno a svůj podpis připojilo později, je ale považováno za jednu z 51 zakládajících členských zemí OSN.</a:t>
            </a:r>
            <a:endParaRPr sz="1935"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OSN</a:t>
            </a:r>
            <a:r>
              <a:rPr lang="cs"/>
              <a:t> </a:t>
            </a:r>
            <a:r>
              <a:rPr lang="cs" b="1">
                <a:solidFill>
                  <a:srgbClr val="1F568F"/>
                </a:solidFill>
              </a:rPr>
              <a:t>oficiálně vznikla 24. října 1945</a:t>
            </a:r>
            <a:r>
              <a:rPr lang="cs">
                <a:solidFill>
                  <a:schemeClr val="dk1"/>
                </a:solidFill>
              </a:rPr>
              <a:t>, kdy byla Charta ratifikována všemi signatářskými zeměmi</a:t>
            </a:r>
            <a:r>
              <a:rPr lang="cs"/>
              <a:t> </a:t>
            </a:r>
            <a:r>
              <a:rPr lang="cs">
                <a:solidFill>
                  <a:schemeClr val="dk1"/>
                </a:solidFill>
              </a:rPr>
              <a:t>včetně </a:t>
            </a:r>
            <a:r>
              <a:rPr lang="cs" b="1" u="sng">
                <a:solidFill>
                  <a:srgbClr val="1F568F"/>
                </a:solidFill>
              </a:rPr>
              <a:t>Československa</a:t>
            </a:r>
            <a:r>
              <a:rPr lang="cs"/>
              <a:t>.</a:t>
            </a:r>
            <a:r>
              <a:rPr lang="cs">
                <a:solidFill>
                  <a:schemeClr val="dk1"/>
                </a:solidFill>
              </a:rPr>
              <a:t> Každoročně se proto 24. říjen slaví jako</a:t>
            </a:r>
            <a:r>
              <a:rPr lang="cs"/>
              <a:t> </a:t>
            </a:r>
            <a:r>
              <a:rPr lang="cs" b="1" u="sng">
                <a:solidFill>
                  <a:srgbClr val="1F568F"/>
                </a:solidFill>
              </a:rPr>
              <a:t>Den Spojených národů</a:t>
            </a:r>
            <a:r>
              <a:rPr lang="cs"/>
              <a:t>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Činnost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16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cs" sz="1150" b="1">
                <a:solidFill>
                  <a:srgbClr val="1F568F"/>
                </a:solidFill>
                <a:highlight>
                  <a:srgbClr val="FFFFFF"/>
                </a:highlight>
              </a:rPr>
              <a:t>Cíle</a:t>
            </a:r>
            <a:r>
              <a:rPr lang="cs" sz="1150">
                <a:solidFill>
                  <a:srgbClr val="1F568F"/>
                </a:solidFill>
                <a:highlight>
                  <a:srgbClr val="FFFFFF"/>
                </a:highlight>
              </a:rPr>
              <a:t> </a:t>
            </a: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Spojených národů, definované v </a:t>
            </a:r>
            <a:r>
              <a:rPr lang="cs" sz="1150" u="sng">
                <a:solidFill>
                  <a:schemeClr val="dk1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Chartě</a:t>
            </a: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, jsou následující: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udržovat mezinárodní mír a bezpečnost;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rozvíjet mezi národy přátelské vztahy založené na respektování zásad rovnoprávnosti a práva na sebeurčení národů;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spolupracovat při řešení mezinárodních ekonomických, sociálních, kulturních a humanitárních otázek a podpoře základních lidských práv a svobod;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být centrem pro koordinaci kroků, které národy podnikají v zájmu dosažení těchto společných cílů.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Činnost Organizace spojených národů vychází z následujících</a:t>
            </a:r>
            <a:r>
              <a:rPr lang="cs" sz="1150" b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1150" b="1">
                <a:solidFill>
                  <a:srgbClr val="1F568F"/>
                </a:solidFill>
                <a:highlight>
                  <a:srgbClr val="FFFFFF"/>
                </a:highlight>
              </a:rPr>
              <a:t>zásad</a:t>
            </a: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všechny členské státy jsou suverénní a rovnoprávné;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zavazují se plnit své povinnosti vyplývající z Charty;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zavazují se řešit mezinárodní spory mírovými prostředky, bez ohrožování mezinárodního míru, bezpečnosti a spravedlnosti;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vystříhají se vyhrožování silou a používání síly proti jiným členským státům;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zavazují se poskytnout OSN veškerou pomoc při jakékoli akci, ke které Organizace na základě Charty přistoupí;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cs" sz="1150">
                <a:solidFill>
                  <a:schemeClr val="dk1"/>
                </a:solidFill>
                <a:highlight>
                  <a:srgbClr val="FFFFFF"/>
                </a:highlight>
              </a:rPr>
              <a:t>žádné ustanovení Charty neopravňuje Spojené národy k tomu, aby se vměšovaly do otázek, které jsou výlučně vnitřní záležitostí jakéhokoli státu.</a:t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Činnost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330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1754" b="1">
                <a:solidFill>
                  <a:schemeClr val="dk1"/>
                </a:solidFill>
              </a:rPr>
              <a:t>Hlavní témata:</a:t>
            </a:r>
            <a:endParaRPr sz="1754" b="1">
              <a:solidFill>
                <a:schemeClr val="dk1"/>
              </a:solidFill>
            </a:endParaRPr>
          </a:p>
          <a:p>
            <a:pPr marL="914400" lvl="1" indent="-2960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1250" b="1">
                <a:solidFill>
                  <a:srgbClr val="1F568F"/>
                </a:solidFill>
                <a:highlight>
                  <a:srgbClr val="FFFFFF"/>
                </a:highlight>
              </a:rPr>
              <a:t>Cíle udržitelného rozvoje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 = 17 cílů udržitelného rozvoje na následujících 15 let (2015-2030), patří sem: Konec chudoby; Konec hladu; Zdraví a kvalitní život; Kvalitní vzdělání; Rovnost mužů a žen; Pitná voda, kanalizace; Dostupné a čisté energie; Důstojná práce a ekonomický růst; Průmysl, inovace a infrastruktura; Méně nerovností; Udržitelná města a obce; Odpovědná výroba a spotřeba; Klimatická opatření; Život ve vodě; Život na souši; Mír, spravedlnost a silné instituce; Partnerství ke splnění cílů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2960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1250" b="1">
                <a:solidFill>
                  <a:srgbClr val="1F568F"/>
                </a:solidFill>
                <a:highlight>
                  <a:srgbClr val="FFFFFF"/>
                </a:highlight>
              </a:rPr>
              <a:t>Lidská práva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 = vytvoření uceleného souboru právních norem na ochranu lidských práv. Základem souboru je </a:t>
            </a:r>
            <a:r>
              <a:rPr lang="cs" sz="1250" u="sng">
                <a:solidFill>
                  <a:srgbClr val="1F568F"/>
                </a:solidFill>
                <a:highlight>
                  <a:srgbClr val="FFFFFF"/>
                </a:highlight>
              </a:rPr>
              <a:t>Charta</a:t>
            </a:r>
            <a:r>
              <a:rPr lang="cs" sz="1250" u="sng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1250" u="sng">
                <a:solidFill>
                  <a:srgbClr val="1F568F"/>
                </a:solidFill>
                <a:highlight>
                  <a:srgbClr val="FFFFFF"/>
                </a:highlight>
              </a:rPr>
              <a:t>OSN</a:t>
            </a:r>
            <a:r>
              <a:rPr lang="cs" sz="1250">
                <a:solidFill>
                  <a:srgbClr val="1F568F"/>
                </a:solidFill>
                <a:highlight>
                  <a:srgbClr val="FFFFFF"/>
                </a:highlight>
              </a:rPr>
              <a:t> 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a </a:t>
            </a:r>
            <a:r>
              <a:rPr lang="cs" sz="1250" u="sng">
                <a:solidFill>
                  <a:srgbClr val="1F568F"/>
                </a:solidFill>
                <a:highlight>
                  <a:srgbClr val="FFFFFF"/>
                </a:highlight>
              </a:rPr>
              <a:t>Všeobecná deklarace lidských práv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2960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1250" b="1">
                <a:solidFill>
                  <a:srgbClr val="1F568F"/>
                </a:solidFill>
                <a:highlight>
                  <a:srgbClr val="FFFFFF"/>
                </a:highlight>
              </a:rPr>
              <a:t>Mezinárodní právo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 = vytvoření mezinárodního právního řádu sestávajícího se z </a:t>
            </a:r>
            <a:r>
              <a:rPr lang="cs" sz="1250" u="sng">
                <a:solidFill>
                  <a:srgbClr val="1F568F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úmluv, smluv a standardů</a:t>
            </a:r>
            <a:r>
              <a:rPr lang="cs" sz="1250" u="sng">
                <a:solidFill>
                  <a:srgbClr val="1F568F"/>
                </a:solidFill>
                <a:highlight>
                  <a:srgbClr val="FFFFFF"/>
                </a:highlight>
              </a:rPr>
              <a:t>.</a:t>
            </a:r>
            <a:endParaRPr sz="1250" u="sng">
              <a:solidFill>
                <a:srgbClr val="1F568F"/>
              </a:solidFill>
              <a:highlight>
                <a:srgbClr val="FFFFFF"/>
              </a:highlight>
            </a:endParaRPr>
          </a:p>
          <a:p>
            <a:pPr marL="914400" lvl="1" indent="-2960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1250" b="1">
                <a:solidFill>
                  <a:srgbClr val="1F568F"/>
                </a:solidFill>
                <a:highlight>
                  <a:srgbClr val="FFFFFF"/>
                </a:highlight>
              </a:rPr>
              <a:t>Humanitární otázky</a:t>
            </a:r>
            <a:r>
              <a:rPr lang="cs" sz="1250" b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= OSN pomáhá ve všech případech, kdy následky přírodních nebo člověkem zaviněných neštěstí přesahují schopnost zasažených států účinně reagovat. Tato pomoc je založena na dvou konceptech: </a:t>
            </a:r>
            <a:r>
              <a:rPr lang="cs" sz="1250" u="sng">
                <a:solidFill>
                  <a:srgbClr val="1F568F"/>
                </a:solidFill>
                <a:highlight>
                  <a:srgbClr val="FFFFFF"/>
                </a:highlight>
              </a:rPr>
              <a:t>okamžitá pomoc a preventivní opatření</a:t>
            </a:r>
            <a:r>
              <a:rPr lang="cs" sz="1250">
                <a:solidFill>
                  <a:srgbClr val="1F568F"/>
                </a:solidFill>
                <a:highlight>
                  <a:srgbClr val="FFFFFF"/>
                </a:highlight>
              </a:rPr>
              <a:t>.</a:t>
            </a:r>
            <a:endParaRPr sz="1250">
              <a:solidFill>
                <a:srgbClr val="1F568F"/>
              </a:solidFill>
              <a:highlight>
                <a:srgbClr val="FFFFFF"/>
              </a:highlight>
            </a:endParaRPr>
          </a:p>
          <a:p>
            <a:pPr marL="914400" lvl="1" indent="-2960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1250" b="1">
                <a:solidFill>
                  <a:srgbClr val="1F568F"/>
                </a:solidFill>
                <a:highlight>
                  <a:srgbClr val="FFFFFF"/>
                </a:highlight>
              </a:rPr>
              <a:t>Ekonomický a sociální rozvoj</a:t>
            </a:r>
            <a:r>
              <a:rPr lang="cs" sz="1250" b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=</a:t>
            </a:r>
            <a:r>
              <a:rPr lang="cs" sz="1250" b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Na Summitu tisíciletí v roce 2000 přijaly členské země tzv. Rozvojové cíle tisíciletí. Cíle jsou specificky zaměřeny na tyto oblasti: vymýcení extrémní chudoby a hladu, dosažení základního všeobecného vzdělání pro všechny, podpora rovnosti pohlaví a zlepšení postavení žen, snížení dětské úmrtnosti, zlepšení zdravotní péče o matky, potírání AIDS, malárie a jiných infekčních nemocí, dosažení trvale udržitelného rozvoje a vytvoření globálního partnerství pro rozvoj.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2960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1250" b="1">
                <a:solidFill>
                  <a:srgbClr val="1F568F"/>
                </a:solidFill>
                <a:highlight>
                  <a:srgbClr val="FFFFFF"/>
                </a:highlight>
              </a:rPr>
              <a:t>Mír a bezpečnost</a:t>
            </a:r>
            <a:r>
              <a:rPr lang="cs" sz="1250">
                <a:solidFill>
                  <a:schemeClr val="dk1"/>
                </a:solidFill>
                <a:highlight>
                  <a:srgbClr val="FFFFFF"/>
                </a:highlight>
              </a:rPr>
              <a:t> = Udržování mezinárodního míru a bezpečnosti je jedním z hlavních úkolů. Toho dosahuje OSN především díky podpoře a budování struktur posilující mír. Patří sem především podpora ekonomického rozvoje, sociální spravedlnosti, respektu vůči lidským právům, dobrých způsobů správy a vládnutí a podporou demokracie.</a:t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2709875" y="432400"/>
            <a:ext cx="339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Hlavní orgány OSN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2593700" y="1388150"/>
            <a:ext cx="37968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 b="1"/>
              <a:t>Valné shromáždění</a:t>
            </a:r>
            <a:r>
              <a:rPr lang="c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 b="1"/>
              <a:t>Rada bezpečnosti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Ekonomická a sociální rada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Poručenská rada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Mezinárodní soudní dvůr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Sekretariát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On-screen Show (16:9)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OSN</vt:lpstr>
      <vt:lpstr>Obecná charakteristika</vt:lpstr>
      <vt:lpstr>PowerPoint Presentation</vt:lpstr>
      <vt:lpstr>PowerPoint Presentation</vt:lpstr>
      <vt:lpstr>Vznik</vt:lpstr>
      <vt:lpstr>Činnost</vt:lpstr>
      <vt:lpstr>PowerPoint Presentation</vt:lpstr>
      <vt:lpstr>Činnost</vt:lpstr>
      <vt:lpstr>Hlavní orgány OSN</vt:lpstr>
      <vt:lpstr>Valné shromáždění</vt:lpstr>
      <vt:lpstr>Ekonomická a sociální rada (ECOSOC) </vt:lpstr>
      <vt:lpstr>Mezinárodní soudní dvůr</vt:lpstr>
      <vt:lpstr>António Guterres</vt:lpstr>
      <vt:lpstr>Na závěr</vt:lpstr>
      <vt:lpstr>Děkujeme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</dc:title>
  <cp:lastModifiedBy>Kateřina Martináková</cp:lastModifiedBy>
  <cp:revision>2</cp:revision>
  <dcterms:modified xsi:type="dcterms:W3CDTF">2022-10-13T06:40:22Z</dcterms:modified>
</cp:coreProperties>
</file>