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0" r:id="rId3"/>
    <p:sldId id="276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3" r:id="rId17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66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417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9E3038-506C-4D05-8917-71F9AA20C79A}" type="datetime1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23DBCD-054D-4376-B3B4-A26D8D616196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9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Vložte mapu své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obrázek, který znázorňuje některou část ekonomiky vaší země.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Vložte obrázek některého zeměpisného prvku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obrázek ilustrující některé roční období ve vaší zemi.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obrázek zvířete nebo rostliny z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obrázek znázorňující některý zvyk nebo tradici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fotografii nejvyššího představitele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fotografii některé z turistických zajímavostí vaší země.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EB23DE-8DF0-4814-A8E4-50FD429BBF2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980683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847121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6639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535885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8226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584011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AE82A7-692D-4C88-A26F-5BB402E4ADAC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851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542EDA-C07F-400F-963E-5F2FE29B7145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96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726341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654743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7818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4FE8CE-7ED2-4E9C-9F56-43C3EBE47983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343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204139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29784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224A16-3793-4422-BDE1-E5A76BD3B0C7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694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218023-C27E-4D91-BAB7-C5139ADAD042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162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6C215803-5C68-4C16-9001-11BE2EF7FE3B}" type="datetime1">
              <a:rPr lang="cs-CZ" noProof="0" smtClean="0"/>
              <a:t>09.11.2022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3" name="Obdélník 12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cs-CZ" sz="2400" noProof="0"/>
          </a:p>
        </p:txBody>
      </p:sp>
    </p:spTree>
    <p:extLst>
      <p:ext uri="{BB962C8B-B14F-4D97-AF65-F5344CB8AC3E}">
        <p14:creationId xmlns:p14="http://schemas.microsoft.com/office/powerpoint/2010/main" val="171499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n.cz/" TargetMode="External"/><Relationship Id="rId7" Type="http://schemas.openxmlformats.org/officeDocument/2006/relationships/hyperlink" Target="https://www.un.org/securitycouncil/content/presidency" TargetMode="External"/><Relationship Id="rId2" Type="http://schemas.openxmlformats.org/officeDocument/2006/relationships/hyperlink" Target="https://www.irozhlas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zv.cz/mission.vienna/cz/organizace_v_pusobnosti_mise/osn/cr_v_osn/index.html" TargetMode="External"/><Relationship Id="rId5" Type="http://schemas.openxmlformats.org/officeDocument/2006/relationships/hyperlink" Target="https://www.osn.cz/osn/clenstvi/" TargetMode="External"/><Relationship Id="rId4" Type="http://schemas.openxmlformats.org/officeDocument/2006/relationships/hyperlink" Target="https://www.un.org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Rada bezpečnosti OSN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tx1"/>
                </a:solidFill>
              </a:rPr>
              <a:t>Kateřina </a:t>
            </a:r>
            <a:r>
              <a:rPr lang="cs-CZ" dirty="0" err="1">
                <a:solidFill>
                  <a:schemeClr val="tx1"/>
                </a:solidFill>
              </a:rPr>
              <a:t>Killianová</a:t>
            </a:r>
            <a:r>
              <a:rPr lang="cs-CZ" dirty="0">
                <a:solidFill>
                  <a:schemeClr val="tx1"/>
                </a:solidFill>
              </a:rPr>
              <a:t>, 481151</a:t>
            </a:r>
          </a:p>
          <a:p>
            <a:pPr rtl="0"/>
            <a:r>
              <a:rPr lang="cs-CZ" dirty="0">
                <a:solidFill>
                  <a:schemeClr val="tx1"/>
                </a:solidFill>
              </a:rPr>
              <a:t>Jaroslav </a:t>
            </a:r>
            <a:r>
              <a:rPr lang="cs-CZ" dirty="0" err="1">
                <a:solidFill>
                  <a:schemeClr val="tx1"/>
                </a:solidFill>
              </a:rPr>
              <a:t>Szmolena</a:t>
            </a:r>
            <a:r>
              <a:rPr lang="cs-CZ" dirty="0">
                <a:solidFill>
                  <a:schemeClr val="tx1"/>
                </a:solidFill>
              </a:rPr>
              <a:t>, 481412 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Funkce rady bezpečnosti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49996" y="980728"/>
            <a:ext cx="10430249" cy="3615267"/>
          </a:xfrm>
        </p:spPr>
        <p:txBody>
          <a:bodyPr/>
          <a:lstStyle/>
          <a:p>
            <a:r>
              <a:rPr lang="cs-CZ" sz="2800" dirty="0"/>
              <a:t>Vydává rezoluce – závazné</a:t>
            </a:r>
          </a:p>
          <a:p>
            <a:pPr lvl="1"/>
            <a:r>
              <a:rPr lang="cs-CZ" sz="2400" dirty="0"/>
              <a:t>Zásadní otázky – musí rezoluci odsouhlasit všichni </a:t>
            </a:r>
          </a:p>
          <a:p>
            <a:pPr marL="457063" lvl="1" indent="0">
              <a:buNone/>
            </a:pPr>
            <a:r>
              <a:rPr lang="cs-CZ" sz="2400" dirty="0"/>
              <a:t>					-	tzv. pravidlo jednomyslnosti</a:t>
            </a:r>
          </a:p>
          <a:p>
            <a:pPr marL="457063" lvl="1" indent="0">
              <a:buNone/>
            </a:pPr>
            <a:r>
              <a:rPr lang="cs-CZ" sz="2400" dirty="0"/>
              <a:t>					- 	zdržení se hlasování </a:t>
            </a:r>
          </a:p>
          <a:p>
            <a:pPr lvl="1"/>
            <a:r>
              <a:rPr lang="cs-CZ" sz="2400" dirty="0"/>
              <a:t>Přijetí rezoluce v </a:t>
            </a:r>
            <a:r>
              <a:rPr lang="cs-CZ" sz="2400" dirty="0" err="1"/>
              <a:t>proceduálních</a:t>
            </a:r>
            <a:r>
              <a:rPr lang="cs-CZ" sz="2400" dirty="0"/>
              <a:t> otázkách  – 9 hlasů </a:t>
            </a:r>
          </a:p>
          <a:p>
            <a:r>
              <a:rPr lang="cs-CZ" sz="2800" dirty="0"/>
              <a:t>Právo veta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1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BB664-E63B-DF3D-0D1A-62D04608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Budoucnost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50CCF-E098-F69D-B071-D13A2F555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5410379" cy="3615267"/>
          </a:xfrm>
        </p:spPr>
        <p:txBody>
          <a:bodyPr/>
          <a:lstStyle/>
          <a:p>
            <a:r>
              <a:rPr lang="cs-CZ" dirty="0"/>
              <a:t>Snahy o rozšíření stálých států (tzv. G4)</a:t>
            </a:r>
          </a:p>
          <a:p>
            <a:pPr lvl="1"/>
            <a:r>
              <a:rPr lang="cs-CZ" dirty="0"/>
              <a:t>Japonsko</a:t>
            </a:r>
          </a:p>
          <a:p>
            <a:pPr lvl="1"/>
            <a:r>
              <a:rPr lang="cs-CZ" dirty="0"/>
              <a:t>Indie</a:t>
            </a:r>
          </a:p>
          <a:p>
            <a:pPr lvl="1"/>
            <a:r>
              <a:rPr lang="cs-CZ" dirty="0"/>
              <a:t>Brazílie</a:t>
            </a:r>
          </a:p>
          <a:p>
            <a:pPr lvl="1"/>
            <a:r>
              <a:rPr lang="cs-CZ" dirty="0"/>
              <a:t>Německo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4DA8DB-6B68-FF57-BB6A-03190D49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25" y="4607868"/>
            <a:ext cx="3181350" cy="19907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92A3E2-6280-3D8C-869A-A87049C8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5" y="1916832"/>
            <a:ext cx="3198298" cy="21588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19F473-D665-EB38-ED27-29627AAD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3429000"/>
            <a:ext cx="3819704" cy="25772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1123F0-E8D6-4623-96FD-D73AB4FA9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660" y="260282"/>
            <a:ext cx="3198298" cy="23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89FC1-C97E-5669-0EC7-2955B814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748" y="620722"/>
            <a:ext cx="3517832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b="1" dirty="0" err="1"/>
              <a:t>Shrnutí</a:t>
            </a:r>
            <a:r>
              <a:rPr lang="en-US" sz="5400" b="1" dirty="0"/>
              <a:t> 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830" y="620722"/>
            <a:ext cx="657378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E0120E-3FAF-A91E-9DFA-2C7F81CAA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3" r="16171" b="-2"/>
          <a:stretch/>
        </p:blipFill>
        <p:spPr>
          <a:xfrm>
            <a:off x="777859" y="786117"/>
            <a:ext cx="6243725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07B66-8458-BA70-02AA-6A56F679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0748" y="1822449"/>
            <a:ext cx="3478513" cy="307022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defTabSz="457200"/>
            <a:r>
              <a:rPr lang="en-US" sz="3800" dirty="0" err="1">
                <a:solidFill>
                  <a:schemeClr val="tx1"/>
                </a:solidFill>
              </a:rPr>
              <a:t>Rezoluce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</a:p>
          <a:p>
            <a:pPr defTabSz="457200"/>
            <a:r>
              <a:rPr lang="en-US" sz="3800" dirty="0" err="1">
                <a:solidFill>
                  <a:schemeClr val="tx1"/>
                </a:solidFill>
              </a:rPr>
              <a:t>Prevence</a:t>
            </a:r>
            <a:r>
              <a:rPr lang="en-US" sz="3800" dirty="0">
                <a:solidFill>
                  <a:schemeClr val="tx1"/>
                </a:solidFill>
              </a:rPr>
              <a:t> a </a:t>
            </a:r>
            <a:r>
              <a:rPr lang="en-US" sz="3800" dirty="0" err="1">
                <a:solidFill>
                  <a:schemeClr val="tx1"/>
                </a:solidFill>
              </a:rPr>
              <a:t>snaha</a:t>
            </a:r>
            <a:r>
              <a:rPr lang="en-US" sz="3800" dirty="0">
                <a:solidFill>
                  <a:schemeClr val="tx1"/>
                </a:solidFill>
              </a:rPr>
              <a:t> o </a:t>
            </a:r>
            <a:r>
              <a:rPr lang="en-US" sz="3800" dirty="0" err="1">
                <a:solidFill>
                  <a:schemeClr val="tx1"/>
                </a:solidFill>
              </a:rPr>
              <a:t>mír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</a:p>
          <a:p>
            <a:pPr defTabSz="457200"/>
            <a:r>
              <a:rPr lang="en-US" sz="3800" dirty="0" err="1">
                <a:solidFill>
                  <a:schemeClr val="tx1"/>
                </a:solidFill>
              </a:rPr>
              <a:t>Vojenská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síla</a:t>
            </a:r>
            <a:r>
              <a:rPr lang="en-US" sz="3800" dirty="0">
                <a:solidFill>
                  <a:schemeClr val="tx1"/>
                </a:solidFill>
              </a:rPr>
              <a:t> – </a:t>
            </a:r>
            <a:r>
              <a:rPr lang="en-US" sz="3800" dirty="0" err="1">
                <a:solidFill>
                  <a:schemeClr val="tx1"/>
                </a:solidFill>
              </a:rPr>
              <a:t>nemá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velké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kompetence</a:t>
            </a:r>
            <a:endParaRPr lang="en-US" sz="3800" dirty="0">
              <a:solidFill>
                <a:schemeClr val="tx1"/>
              </a:solidFill>
            </a:endParaRPr>
          </a:p>
          <a:p>
            <a:pPr defTabSz="457200"/>
            <a:endParaRPr lang="en-US" sz="3800" dirty="0">
              <a:solidFill>
                <a:schemeClr val="tx1"/>
              </a:solidFill>
            </a:endParaRPr>
          </a:p>
          <a:p>
            <a:pPr defTabSz="457200"/>
            <a:r>
              <a:rPr lang="en-US" sz="3800" dirty="0">
                <a:solidFill>
                  <a:schemeClr val="tx1"/>
                </a:solidFill>
              </a:rPr>
              <a:t>ALE </a:t>
            </a:r>
            <a:r>
              <a:rPr lang="en-US" sz="3800" b="1" dirty="0">
                <a:solidFill>
                  <a:schemeClr val="tx1"/>
                </a:solidFill>
              </a:rPr>
              <a:t>PRÁVO VETA </a:t>
            </a:r>
          </a:p>
          <a:p>
            <a:pPr marL="0" indent="0" defTabSz="457200">
              <a:buNone/>
            </a:pPr>
            <a:endParaRPr lang="en-US" sz="1400" dirty="0"/>
          </a:p>
          <a:p>
            <a:pPr defTabSz="457200"/>
            <a:endParaRPr lang="en-US" sz="1400" dirty="0"/>
          </a:p>
          <a:p>
            <a:pPr defTabSz="457200"/>
            <a:endParaRPr lang="en-US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82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64777-5A2B-B1ED-4678-062A93A6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0" y="4665132"/>
            <a:ext cx="8532178" cy="150706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ČR a rada bezpečnosti </a:t>
            </a:r>
            <a:r>
              <a:rPr lang="cs-CZ" sz="4000" b="1" dirty="0" err="1">
                <a:solidFill>
                  <a:schemeClr val="bg1"/>
                </a:solidFill>
              </a:rPr>
              <a:t>osn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EEED7-92F4-133B-9305-A3853877C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10450939" cy="3615267"/>
          </a:xfrm>
        </p:spPr>
        <p:txBody>
          <a:bodyPr/>
          <a:lstStyle/>
          <a:p>
            <a:r>
              <a:rPr lang="cs-CZ" sz="2000"/>
              <a:t>Členství od roku 1993</a:t>
            </a:r>
          </a:p>
          <a:p>
            <a:r>
              <a:rPr lang="cs-CZ" sz="2000"/>
              <a:t>Nestálý člen RB v lednu 1994 a v dubnu 1995</a:t>
            </a:r>
          </a:p>
          <a:p>
            <a:r>
              <a:rPr lang="cs-CZ" sz="2000"/>
              <a:t>Řešila situaci v bývalé </a:t>
            </a:r>
            <a:r>
              <a:rPr lang="cs-CZ" sz="2000" b="1"/>
              <a:t>Jugoslávii</a:t>
            </a:r>
            <a:r>
              <a:rPr lang="cs-CZ" sz="2000"/>
              <a:t>, </a:t>
            </a:r>
            <a:r>
              <a:rPr lang="cs-CZ" sz="2000" b="1"/>
              <a:t> Iráku</a:t>
            </a:r>
            <a:r>
              <a:rPr lang="cs-CZ" sz="2000"/>
              <a:t>, Libyi, Gruzii, Libérii, Rwandě a Burundi</a:t>
            </a:r>
          </a:p>
          <a:p>
            <a:r>
              <a:rPr lang="cs-CZ" sz="2000"/>
              <a:t>Rok 2008/2009  - Česko X Chorvatsko 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E05EA8-EAE4-8554-ACDB-B9F8BA45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2924921"/>
            <a:ext cx="2571923" cy="17358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D6958F4-9324-8CE6-4810-0B39AC82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757" y="2854620"/>
            <a:ext cx="2337874" cy="1806122"/>
          </a:xfrm>
          <a:prstGeom prst="rect">
            <a:avLst/>
          </a:prstGeom>
        </p:spPr>
      </p:pic>
      <p:sp>
        <p:nvSpPr>
          <p:cNvPr id="13" name="Blesk 12">
            <a:extLst>
              <a:ext uri="{FF2B5EF4-FFF2-40B4-BE49-F238E27FC236}">
                <a16:creationId xmlns:a16="http://schemas.microsoft.com/office/drawing/2014/main" id="{62C18EE1-65BC-6D2A-4484-77DDEB6A8960}"/>
              </a:ext>
            </a:extLst>
          </p:cNvPr>
          <p:cNvSpPr/>
          <p:nvPr/>
        </p:nvSpPr>
        <p:spPr>
          <a:xfrm>
            <a:off x="8204123" y="2996282"/>
            <a:ext cx="792088" cy="1519774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1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4571" y="2963333"/>
            <a:ext cx="2981081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4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8D247F-5CD5-10F8-AC0D-869ABB2E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0021"/>
          <a:stretch/>
        </p:blipFill>
        <p:spPr>
          <a:xfrm>
            <a:off x="3175" y="29908"/>
            <a:ext cx="12188825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8F6992-3628-AFA5-7ACF-0BE33DCC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48" y="4724397"/>
            <a:ext cx="853217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b="1" dirty="0" err="1"/>
              <a:t>Aktuální</a:t>
            </a:r>
            <a:r>
              <a:rPr lang="en-US" sz="3600" b="1" dirty="0"/>
              <a:t> </a:t>
            </a:r>
            <a:r>
              <a:rPr lang="en-US" sz="3600" b="1" dirty="0" err="1"/>
              <a:t>dění</a:t>
            </a:r>
            <a:r>
              <a:rPr lang="en-US" sz="36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B2598-6FD8-E3B9-EE3D-FACC05E89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685" y="1323446"/>
            <a:ext cx="853217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dirty="0">
                <a:solidFill>
                  <a:schemeClr val="tx1"/>
                </a:solidFill>
              </a:rPr>
              <a:t>V </a:t>
            </a:r>
            <a:r>
              <a:rPr lang="en-US" dirty="0" err="1">
                <a:solidFill>
                  <a:schemeClr val="tx1"/>
                </a:solidFill>
              </a:rPr>
              <a:t>posledních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letech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probírá</a:t>
            </a:r>
            <a:r>
              <a:rPr lang="cs-CZ" dirty="0">
                <a:solidFill>
                  <a:schemeClr val="tx1"/>
                </a:solidFill>
              </a:rPr>
              <a:t> RB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otázky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týkající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postavení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dětí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ozbrojených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konfliktech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nešíření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zbraní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hromadného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ničení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defTabSz="457200"/>
            <a:r>
              <a:rPr lang="en-US" dirty="0" err="1">
                <a:solidFill>
                  <a:schemeClr val="tx1"/>
                </a:solidFill>
              </a:rPr>
              <a:t>Reforma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rozhodovacím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mechanismu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pPr defTabSz="457200"/>
            <a:r>
              <a:rPr lang="en-US" dirty="0">
                <a:solidFill>
                  <a:schemeClr val="tx1"/>
                </a:solidFill>
              </a:rPr>
              <a:t>13 </a:t>
            </a:r>
            <a:r>
              <a:rPr lang="en-US" dirty="0" err="1">
                <a:solidFill>
                  <a:schemeClr val="tx1"/>
                </a:solidFill>
              </a:rPr>
              <a:t>mírových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operací</a:t>
            </a:r>
            <a:r>
              <a:rPr lang="en-US" dirty="0">
                <a:solidFill>
                  <a:schemeClr val="tx1"/>
                </a:solidFill>
              </a:rPr>
              <a:t> OSN – 104 </a:t>
            </a:r>
            <a:r>
              <a:rPr lang="en-US" dirty="0" err="1">
                <a:solidFill>
                  <a:schemeClr val="tx1"/>
                </a:solidFill>
              </a:rPr>
              <a:t>tisíc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osob</a:t>
            </a:r>
            <a:r>
              <a:rPr lang="en-US" dirty="0">
                <a:solidFill>
                  <a:schemeClr val="tx1"/>
                </a:solidFill>
              </a:rPr>
              <a:t> – 3 802 </a:t>
            </a:r>
            <a:r>
              <a:rPr lang="en-US" dirty="0" err="1">
                <a:solidFill>
                  <a:schemeClr val="tx1"/>
                </a:solidFill>
              </a:rPr>
              <a:t>úmrtí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defTabSz="457200"/>
            <a:r>
              <a:rPr lang="en-US" dirty="0" err="1">
                <a:solidFill>
                  <a:schemeClr val="tx1"/>
                </a:solidFill>
              </a:rPr>
              <a:t>Rezoluce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výrobě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biologických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zbraní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defTabSz="4572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ezoluc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odsuzující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ruskou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anexi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ukrajinského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území</a:t>
            </a:r>
            <a:r>
              <a:rPr lang="cs-CZ" dirty="0">
                <a:solidFill>
                  <a:schemeClr val="tx1"/>
                </a:solidFill>
              </a:rPr>
              <a:t> 12. 10. </a:t>
            </a:r>
          </a:p>
          <a:p>
            <a:pPr lvl="3" defTabSz="457200"/>
            <a:r>
              <a:rPr lang="cs-CZ" dirty="0">
                <a:solidFill>
                  <a:schemeClr val="tx1"/>
                </a:solidFill>
              </a:rPr>
              <a:t>Rusko odsoudilo 143 ze 193 zemí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C205A-AF15-91DE-41E9-39014439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492896"/>
            <a:ext cx="10055781" cy="1507067"/>
          </a:xfrm>
        </p:spPr>
        <p:txBody>
          <a:bodyPr>
            <a:normAutofit fontScale="90000"/>
          </a:bodyPr>
          <a:lstStyle/>
          <a:p>
            <a:r>
              <a:rPr lang="cs-CZ" sz="6000" b="1" dirty="0">
                <a:solidFill>
                  <a:schemeClr val="bg1"/>
                </a:solidFill>
              </a:rPr>
              <a:t>Děkujeme za pozornost  </a:t>
            </a:r>
            <a:r>
              <a:rPr lang="cs-CZ" sz="5400" b="1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4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3AC7F-2AB8-944C-BFB1-D5EA619E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F0E43-7FC3-4E71-7DC5-EAAB9BB96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1412776"/>
            <a:ext cx="10162907" cy="3615267"/>
          </a:xfrm>
        </p:spPr>
        <p:txBody>
          <a:bodyPr/>
          <a:lstStyle/>
          <a:p>
            <a:r>
              <a:rPr lang="cs-CZ" dirty="0"/>
              <a:t>IRozhlas </a:t>
            </a:r>
            <a:r>
              <a:rPr lang="cs-CZ" dirty="0">
                <a:hlinkClick r:id="rId2"/>
              </a:rPr>
              <a:t>https://www.irozhlas.cz/</a:t>
            </a:r>
            <a:endParaRPr lang="cs-CZ" dirty="0"/>
          </a:p>
          <a:p>
            <a:r>
              <a:rPr lang="cs-CZ" dirty="0">
                <a:hlinkClick r:id="rId3"/>
              </a:rPr>
              <a:t>https://www.osn.cz/</a:t>
            </a:r>
            <a:endParaRPr lang="cs-CZ" dirty="0"/>
          </a:p>
          <a:p>
            <a:r>
              <a:rPr lang="cs-CZ" dirty="0">
                <a:hlinkClick r:id="rId4"/>
              </a:rPr>
              <a:t>https://www.un.org/en/</a:t>
            </a:r>
            <a:endParaRPr lang="cs-CZ" dirty="0"/>
          </a:p>
          <a:p>
            <a:r>
              <a:rPr lang="cs-CZ" dirty="0">
                <a:hlinkClick r:id="rId5"/>
              </a:rPr>
              <a:t>https://www.osn.cz/osn/clenstvi/</a:t>
            </a:r>
            <a:endParaRPr lang="cs-CZ" dirty="0"/>
          </a:p>
          <a:p>
            <a:r>
              <a:rPr lang="cs-CZ" dirty="0">
                <a:hlinkClick r:id="rId6"/>
              </a:rPr>
              <a:t>https://www.mzv.cz/mission.vienna/cz/organizace_v_pusobnosti_mise/osn/cr_v_osn/index.html</a:t>
            </a:r>
            <a:endParaRPr lang="cs-CZ" dirty="0"/>
          </a:p>
          <a:p>
            <a:r>
              <a:rPr lang="cs-CZ" dirty="0">
                <a:hlinkClick r:id="rId7"/>
              </a:rPr>
              <a:t>https://www.un.org/securitycouncil/content/presidency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1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/>
              <a:t>Jeden z šesti orgánů Organizace spojených národů </a:t>
            </a:r>
          </a:p>
          <a:p>
            <a:pPr rtl="0"/>
            <a:r>
              <a:rPr lang="cs-CZ"/>
              <a:t>Hlavní výkonný orgán OSN </a:t>
            </a:r>
          </a:p>
          <a:p>
            <a:pPr rtl="0"/>
            <a:r>
              <a:rPr lang="cs-CZ"/>
              <a:t>Odpovědnost za zajištění světového míru a bezpečnosti </a:t>
            </a:r>
          </a:p>
          <a:p>
            <a:pPr rtl="0"/>
            <a:r>
              <a:rPr lang="cs-CZ"/>
              <a:t>Členové - 15</a:t>
            </a:r>
          </a:p>
          <a:p>
            <a:pPr lvl="1"/>
            <a:r>
              <a:rPr lang="cs-CZ"/>
              <a:t>5 stálých </a:t>
            </a:r>
          </a:p>
          <a:p>
            <a:pPr lvl="1"/>
            <a:r>
              <a:rPr lang="cs-CZ"/>
              <a:t>10 nestálých</a:t>
            </a:r>
          </a:p>
          <a:p>
            <a:pPr rt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286868"/>
            <a:ext cx="5112568" cy="44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25860" y="3834743"/>
            <a:ext cx="8532178" cy="1507067"/>
          </a:xfrm>
        </p:spPr>
        <p:txBody>
          <a:bodyPr rtlCol="0">
            <a:normAutofit/>
          </a:bodyPr>
          <a:lstStyle/>
          <a:p>
            <a:pPr rtl="0"/>
            <a:r>
              <a:rPr lang="cs-CZ" sz="4800" b="1" dirty="0">
                <a:solidFill>
                  <a:schemeClr val="bg1"/>
                </a:solidFill>
              </a:rPr>
              <a:t>Historie</a:t>
            </a:r>
            <a:r>
              <a:rPr lang="cs-CZ" sz="48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90222" y="525463"/>
            <a:ext cx="9658851" cy="3615267"/>
          </a:xfrm>
        </p:spPr>
        <p:txBody>
          <a:bodyPr rtlCol="0"/>
          <a:lstStyle/>
          <a:p>
            <a:pPr rtl="0"/>
            <a:r>
              <a:rPr lang="cs-CZ" dirty="0"/>
              <a:t>Společnost národů </a:t>
            </a:r>
          </a:p>
          <a:p>
            <a:pPr rtl="0"/>
            <a:r>
              <a:rPr lang="cs-CZ" dirty="0"/>
              <a:t>Charta OSN </a:t>
            </a:r>
          </a:p>
          <a:p>
            <a:pPr rtl="0"/>
            <a:r>
              <a:rPr lang="cs-CZ" dirty="0"/>
              <a:t>Po druhé světové se stálými členy staly vítězné velmoci </a:t>
            </a:r>
          </a:p>
          <a:p>
            <a:pPr lvl="1"/>
            <a:r>
              <a:rPr lang="cs-CZ" dirty="0"/>
              <a:t>Čínská republika -&gt; Čínská lidová republika </a:t>
            </a:r>
          </a:p>
          <a:p>
            <a:pPr lvl="1"/>
            <a:r>
              <a:rPr lang="cs-CZ" dirty="0"/>
              <a:t>Sovětský svaz -&gt; Rusko</a:t>
            </a:r>
          </a:p>
          <a:p>
            <a:pPr rtl="0"/>
            <a:r>
              <a:rPr lang="cs-CZ" dirty="0"/>
              <a:t>První mírová činnost OSN – 1948 Izrael </a:t>
            </a:r>
          </a:p>
          <a:p>
            <a:pPr lvl="1"/>
            <a:endParaRPr lang="cs-CZ" dirty="0"/>
          </a:p>
        </p:txBody>
      </p:sp>
      <p:sp>
        <p:nvSpPr>
          <p:cNvPr id="2" name="AutoShape 2" descr="1. Společnost národů"/>
          <p:cNvSpPr>
            <a:spLocks noChangeAspect="1" noChangeArrowheads="1"/>
          </p:cNvSpPr>
          <p:nvPr/>
        </p:nvSpPr>
        <p:spPr bwMode="auto">
          <a:xfrm>
            <a:off x="261764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1. Společnost národů"/>
          <p:cNvSpPr>
            <a:spLocks noChangeAspect="1" noChangeArrowheads="1"/>
          </p:cNvSpPr>
          <p:nvPr/>
        </p:nvSpPr>
        <p:spPr bwMode="auto">
          <a:xfrm>
            <a:off x="155574" y="-593925"/>
            <a:ext cx="754261" cy="7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2559960"/>
            <a:ext cx="5027637" cy="40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6579" y="91545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3940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3926" y="32278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3382" y="609601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4034" y="685799"/>
            <a:ext cx="4779902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000" b="1"/>
              <a:t>Sídlo</a:t>
            </a:r>
            <a:br>
              <a:rPr lang="en-US" sz="3000" b="1"/>
            </a:br>
            <a:r>
              <a:rPr lang="en-US" sz="3000" b="1"/>
              <a:t> 	</a:t>
            </a:r>
            <a:br>
              <a:rPr lang="en-US" sz="3000" b="1"/>
            </a:br>
            <a:r>
              <a:rPr lang="en-US" sz="3000"/>
              <a:t>budova organizace spojených národů</a:t>
            </a:r>
            <a:br>
              <a:rPr lang="en-US" sz="3000"/>
            </a:br>
            <a:br>
              <a:rPr lang="en-US" sz="3000"/>
            </a:br>
            <a:r>
              <a:rPr lang="en-US" sz="3000"/>
              <a:t>USA, New York </a:t>
            </a:r>
          </a:p>
        </p:txBody>
      </p:sp>
      <p:pic>
        <p:nvPicPr>
          <p:cNvPr id="1026" name="Picture 2" descr="Budova Organizace spojených národů – Wikipedi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 r="1" b="1"/>
          <a:stretch/>
        </p:blipFill>
        <p:spPr bwMode="auto">
          <a:xfrm>
            <a:off x="6094412" y="10"/>
            <a:ext cx="6094412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1535" y="8468"/>
            <a:ext cx="5794115" cy="5874808"/>
            <a:chOff x="6108170" y="8467"/>
            <a:chExt cx="6080656" cy="6163733"/>
          </a:xfrm>
        </p:grpSpPr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44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7868" y="4509120"/>
            <a:ext cx="10153128" cy="936104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chemeClr val="bg1"/>
                </a:solidFill>
              </a:rPr>
              <a:t>Stálí Členové rady bezpečnosti </a:t>
            </a:r>
            <a:r>
              <a:rPr lang="cs-CZ" b="1" dirty="0" err="1">
                <a:solidFill>
                  <a:schemeClr val="bg1"/>
                </a:solidFill>
              </a:rPr>
              <a:t>osn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orsko zvoleno do Rady bezpečnosti OSN - Norsko a Česká repub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78"/>
            <a:ext cx="12188825" cy="46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9796" y="5157192"/>
            <a:ext cx="11449272" cy="127615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Spojené státy americké, Ruská federace, Čínská lidová republika, Velká Británie, Francie   </a:t>
            </a:r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79613" y="3068960"/>
            <a:ext cx="9937104" cy="1507067"/>
          </a:xfrm>
        </p:spPr>
        <p:txBody>
          <a:bodyPr rtlCol="0"/>
          <a:lstStyle/>
          <a:p>
            <a:r>
              <a:rPr lang="cs-CZ" b="1" dirty="0" err="1">
                <a:solidFill>
                  <a:schemeClr val="bg1"/>
                </a:solidFill>
              </a:rPr>
              <a:t>neStálí</a:t>
            </a:r>
            <a:r>
              <a:rPr lang="cs-CZ" b="1" dirty="0">
                <a:solidFill>
                  <a:schemeClr val="bg1"/>
                </a:solidFill>
              </a:rPr>
              <a:t> Členové rady bezpečnosti </a:t>
            </a:r>
            <a:r>
              <a:rPr lang="cs-CZ" b="1" dirty="0" err="1">
                <a:solidFill>
                  <a:schemeClr val="bg1"/>
                </a:solidFill>
              </a:rPr>
              <a:t>osn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1784" y="212065"/>
            <a:ext cx="11881320" cy="230425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Spojené státy americké, Ruská federace, Čínská lidová republika, Velká Británie, Francie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7" y="1916832"/>
            <a:ext cx="2009870" cy="13563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83" y="1916831"/>
            <a:ext cx="2037743" cy="13563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8" y="1916831"/>
            <a:ext cx="2034917" cy="1360072"/>
          </a:xfrm>
          <a:prstGeom prst="rect">
            <a:avLst/>
          </a:prstGeo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36063" y="1916831"/>
            <a:ext cx="2088232" cy="136362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727173" y="1894719"/>
            <a:ext cx="2052228" cy="1367204"/>
          </a:xfrm>
          <a:prstGeom prst="rect">
            <a:avLst/>
          </a:prstGeom>
        </p:spPr>
      </p:pic>
      <p:sp>
        <p:nvSpPr>
          <p:cNvPr id="15" name="Nadpis 4"/>
          <p:cNvSpPr txBox="1">
            <a:spLocks/>
          </p:cNvSpPr>
          <p:nvPr/>
        </p:nvSpPr>
        <p:spPr>
          <a:xfrm>
            <a:off x="1279613" y="0"/>
            <a:ext cx="9937104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</a:rPr>
              <a:t>Stálí Členové rady bezpečnosti </a:t>
            </a:r>
            <a:r>
              <a:rPr lang="cs-CZ" b="1" dirty="0" err="1">
                <a:solidFill>
                  <a:schemeClr val="bg1"/>
                </a:solidFill>
              </a:rPr>
              <a:t>osn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-242292" y="3423899"/>
            <a:ext cx="1188132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		Albánie (2023), Brazílie (2023), Gabon (2023), Ghana (2023), Indie (2023), Irsko (2022),  Keňa (2022), Mexiko (2022), Norsko (2022) a Spojené arabské emiráty (2023)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328AA-1D6E-1D48-FD08-2444B2722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731" y="5054394"/>
            <a:ext cx="1447800" cy="1028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E5E975-6F84-D533-26D1-CA0F90CF60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029" y="5848002"/>
            <a:ext cx="1152128" cy="775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C18E93D-32AC-2035-9BEB-5F8FD49EE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014" y="5329732"/>
            <a:ext cx="1289917" cy="7754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FA6E299-8CD6-1F00-3154-4E13F9C87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3467" y="5818349"/>
            <a:ext cx="1378519" cy="90678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5E7347E-9635-28D7-044C-6A4CF723D9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8588" y="5243521"/>
            <a:ext cx="1344267" cy="94782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7857734-9749-97D9-0D73-E0FD75720F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8697" y="5545544"/>
            <a:ext cx="1344267" cy="9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Zvyky a tradice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pic>
        <p:nvPicPr>
          <p:cNvPr id="3074" name="Picture 2" descr="Rada bezpečnosti OS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21" y="25566"/>
            <a:ext cx="9433048" cy="67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1844823"/>
            <a:ext cx="5319625" cy="331942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9796" y="3068960"/>
            <a:ext cx="5688632" cy="2736304"/>
          </a:xfrm>
        </p:spPr>
        <p:txBody>
          <a:bodyPr rtlCol="0">
            <a:normAutofit/>
          </a:bodyPr>
          <a:lstStyle/>
          <a:p>
            <a:pPr rtl="0"/>
            <a:r>
              <a:rPr lang="cs-CZ" sz="4800" b="1" dirty="0">
                <a:solidFill>
                  <a:schemeClr val="bg1"/>
                </a:solidFill>
              </a:rPr>
              <a:t>Jak funguje členství 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40" y="404664"/>
            <a:ext cx="9289801" cy="331236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sz="2000" dirty="0"/>
              <a:t>Valné shromáždění </a:t>
            </a:r>
          </a:p>
          <a:p>
            <a:pPr rtl="0"/>
            <a:r>
              <a:rPr lang="cs-CZ" sz="2000" dirty="0"/>
              <a:t>Každý člen má jeden hlas </a:t>
            </a:r>
          </a:p>
          <a:p>
            <a:pPr rtl="0"/>
            <a:r>
              <a:rPr lang="cs-CZ" sz="2000" dirty="0"/>
              <a:t>Nestálí členové se střídají do Rady bezpečnosti každé dva roky </a:t>
            </a:r>
          </a:p>
          <a:p>
            <a:pPr lvl="1"/>
            <a:r>
              <a:rPr lang="cs-CZ" sz="1800" dirty="0"/>
              <a:t>Nestálí členové jsou zvoleni Valným shromážděním (geografické zastoupení) </a:t>
            </a:r>
          </a:p>
          <a:p>
            <a:pPr lvl="1"/>
            <a:r>
              <a:rPr lang="cs-CZ" sz="1800" dirty="0"/>
              <a:t>Každý rok se obmění 5 členů 	 	</a:t>
            </a:r>
          </a:p>
          <a:p>
            <a:pPr rtl="0"/>
            <a:r>
              <a:rPr lang="cs-CZ" sz="2000" dirty="0"/>
              <a:t>Předsednictví se střídá – každý měsíc jiný stát </a:t>
            </a:r>
          </a:p>
          <a:p>
            <a:pPr lvl="1"/>
            <a:r>
              <a:rPr lang="cs-CZ" sz="1800" dirty="0"/>
              <a:t>Podle abecedy </a:t>
            </a:r>
          </a:p>
          <a:p>
            <a:pPr rtl="0"/>
            <a:r>
              <a:rPr lang="cs-CZ" sz="2000" dirty="0"/>
              <a:t>Listopad 2022 – Ghana </a:t>
            </a:r>
          </a:p>
          <a:p>
            <a:pPr rtl="0"/>
            <a:r>
              <a:rPr lang="cs-CZ" sz="2000" dirty="0"/>
              <a:t>Schůze jsou svolávány podle potřeby </a:t>
            </a:r>
          </a:p>
          <a:p>
            <a:pPr rt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3812" y="5013176"/>
            <a:ext cx="8532178" cy="1507067"/>
          </a:xfrm>
        </p:spPr>
        <p:txBody>
          <a:bodyPr rtlCol="0">
            <a:normAutofit/>
          </a:bodyPr>
          <a:lstStyle/>
          <a:p>
            <a:pPr rtl="0"/>
            <a:r>
              <a:rPr lang="cs-CZ" sz="3600" b="1" dirty="0">
                <a:solidFill>
                  <a:schemeClr val="bg1"/>
                </a:solidFill>
              </a:rPr>
              <a:t>Funkce rady bezpečnosti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86" y="548680"/>
            <a:ext cx="11017224" cy="4032448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cs-CZ" sz="2100" dirty="0"/>
              <a:t>Zachování míru ve světě </a:t>
            </a:r>
          </a:p>
          <a:p>
            <a:pPr rtl="0"/>
            <a:r>
              <a:rPr lang="cs-CZ" sz="2100" dirty="0"/>
              <a:t>Prevence</a:t>
            </a:r>
          </a:p>
          <a:p>
            <a:pPr lvl="1"/>
            <a:r>
              <a:rPr lang="cs-CZ" sz="2100" dirty="0"/>
              <a:t>Navrhuje metody a podmínky smíru </a:t>
            </a:r>
          </a:p>
          <a:p>
            <a:pPr lvl="1"/>
            <a:r>
              <a:rPr lang="cs-CZ" sz="2100" dirty="0"/>
              <a:t>Doporučuje opatření proti hrozbám nebo aktu agrese</a:t>
            </a:r>
          </a:p>
          <a:p>
            <a:pPr rtl="0"/>
            <a:r>
              <a:rPr lang="cs-CZ" sz="2100" dirty="0"/>
              <a:t>Různé druhy sankcí </a:t>
            </a:r>
          </a:p>
          <a:p>
            <a:pPr lvl="1"/>
            <a:r>
              <a:rPr lang="cs-CZ" sz="2100" dirty="0"/>
              <a:t>Hospodářské </a:t>
            </a:r>
          </a:p>
          <a:p>
            <a:pPr lvl="1"/>
            <a:r>
              <a:rPr lang="cs-CZ" sz="2100" dirty="0"/>
              <a:t>Finanční </a:t>
            </a:r>
          </a:p>
          <a:p>
            <a:pPr lvl="1"/>
            <a:r>
              <a:rPr lang="cs-CZ" sz="2100" dirty="0"/>
              <a:t>Zbrojní embargo </a:t>
            </a:r>
          </a:p>
          <a:p>
            <a:pPr lvl="1"/>
            <a:r>
              <a:rPr lang="cs-CZ" sz="2100" dirty="0"/>
              <a:t>Zákaz cestování</a:t>
            </a:r>
          </a:p>
          <a:p>
            <a:pPr marL="457063" lvl="1" indent="0">
              <a:buNone/>
            </a:pPr>
            <a:endParaRPr lang="cs-CZ" sz="2100" dirty="0"/>
          </a:p>
          <a:p>
            <a:r>
              <a:rPr lang="cs-CZ" sz="2100" dirty="0"/>
              <a:t>Navrhuje  kandidáta Valnému shromáždění na post generálního tajemníka OSN</a:t>
            </a:r>
          </a:p>
          <a:p>
            <a:r>
              <a:rPr lang="cs-CZ" sz="2100" dirty="0"/>
              <a:t>Volí soudce mezinárodního soudního dvora </a:t>
            </a:r>
          </a:p>
          <a:p>
            <a:r>
              <a:rPr lang="cs-CZ" sz="2100" dirty="0"/>
              <a:t>Rada bezpečnosti může nařídit použití vojenské síly </a:t>
            </a:r>
            <a:endParaRPr lang="cs-CZ" dirty="0"/>
          </a:p>
        </p:txBody>
      </p:sp>
      <p:pic>
        <p:nvPicPr>
          <p:cNvPr id="5124" name="Picture 4" descr="Mezinárodní soudní dvůr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29" y="0"/>
            <a:ext cx="4770296" cy="30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alné shromáždění OSN odsoudilo rezolucí ruskou anexi části Ukrajiny |  ČeskéNovin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69" y="4123406"/>
            <a:ext cx="4104456" cy="27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921</TotalTime>
  <Words>636</Words>
  <Application>Microsoft Office PowerPoint</Application>
  <PresentationFormat>Vlastní</PresentationFormat>
  <Paragraphs>106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Řez</vt:lpstr>
      <vt:lpstr>Rada bezpečnosti OSN </vt:lpstr>
      <vt:lpstr>Prezentace aplikace PowerPoint</vt:lpstr>
      <vt:lpstr>Historie </vt:lpstr>
      <vt:lpstr>Sídlo    budova organizace spojených národů  USA, New York </vt:lpstr>
      <vt:lpstr>Stálí Členové rady bezpečnosti osn </vt:lpstr>
      <vt:lpstr>neStálí Členové rady bezpečnosti osn </vt:lpstr>
      <vt:lpstr>Zvyky a tradice</vt:lpstr>
      <vt:lpstr>Jak funguje členství ? </vt:lpstr>
      <vt:lpstr>Funkce rady bezpečnosti </vt:lpstr>
      <vt:lpstr>Funkce rady bezpečnosti </vt:lpstr>
      <vt:lpstr>Budoucnost </vt:lpstr>
      <vt:lpstr>Shrnutí </vt:lpstr>
      <vt:lpstr>ČR a rada bezpečnosti osn </vt:lpstr>
      <vt:lpstr>Aktuální dění </vt:lpstr>
      <vt:lpstr>Děkujeme za pozornost   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bezpečnosti osn</dc:title>
  <dc:creator>admin</dc:creator>
  <cp:lastModifiedBy>Kateřina Killianová</cp:lastModifiedBy>
  <cp:revision>26</cp:revision>
  <dcterms:created xsi:type="dcterms:W3CDTF">2022-11-04T06:55:58Z</dcterms:created>
  <dcterms:modified xsi:type="dcterms:W3CDTF">2022-11-09T21:28:45Z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