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9144000" cy="5143500" type="screen16x9"/>
  <p:notesSz cx="6858000" cy="9144000"/>
  <p:embeddedFontLst>
    <p:embeddedFont>
      <p:font typeface="Comfortaa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9"/>
    <p:restoredTop sz="94679"/>
  </p:normalViewPr>
  <p:slideViewPr>
    <p:cSldViewPr snapToGrid="0">
      <p:cViewPr varScale="1">
        <p:scale>
          <a:sx n="121" d="100"/>
          <a:sy n="121" d="100"/>
        </p:scale>
        <p:origin x="22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76dd92333b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76dd92333b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76dd92333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76dd92333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76dd92333b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76dd92333b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76dd92333b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76dd92333b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6dd92333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6dd92333b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76dd92333b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76dd92333b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76dd92333b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76dd92333b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76dd92333b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76dd92333b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76dd92333b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76dd92333b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76dd92333b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76dd92333b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Rada_Evropy" TargetMode="External"/><Relationship Id="rId3" Type="http://schemas.openxmlformats.org/officeDocument/2006/relationships/hyperlink" Target="https://echr.coe.int/Pages/home.aspx?p=court/videos&amp;c=" TargetMode="External"/><Relationship Id="rId7" Type="http://schemas.openxmlformats.org/officeDocument/2006/relationships/hyperlink" Target="https://cs.wikipedia.org/wiki/Evropsk%C3%BD_soud_pro_lidsk%C3%A1_pr%C3%A1va#Rozsudky_t%C3%BDkaj%C3%ADc%C3%AD_se_%C4%8Cesk%C3%A9_republik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coe.int/en/web/portal" TargetMode="External"/><Relationship Id="rId5" Type="http://schemas.openxmlformats.org/officeDocument/2006/relationships/hyperlink" Target="https://www.youtube.com/watch?v=ekcSIlegHlg&amp;t=2s" TargetMode="External"/><Relationship Id="rId10" Type="http://schemas.openxmlformats.org/officeDocument/2006/relationships/hyperlink" Target="https://www.facebook.com/councilofeurope/photos" TargetMode="External"/><Relationship Id="rId4" Type="http://schemas.openxmlformats.org/officeDocument/2006/relationships/hyperlink" Target="https://www.msmt.cz/mezinarodni-vztahy/rada-evropy" TargetMode="External"/><Relationship Id="rId9" Type="http://schemas.openxmlformats.org/officeDocument/2006/relationships/hyperlink" Target="https://cs.wikipedia.org/wiki/Kauza_rodiny_Michal%C3%A1kov%C3%BD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880296" y="2743200"/>
            <a:ext cx="73458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350" y="-821675"/>
            <a:ext cx="5175276" cy="36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2525" y="1449375"/>
            <a:ext cx="6898775" cy="483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200" y="-567275"/>
            <a:ext cx="4704901" cy="329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2245" y="1525575"/>
            <a:ext cx="6789053" cy="475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04600" y="4272550"/>
            <a:ext cx="4004874" cy="280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1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Zdroje:</a:t>
            </a:r>
            <a:endParaRPr sz="1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https://echr.coe.int/Pages/home.aspx?p=court/videos&amp;c=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https://www.msmt.cz/mezinarodni-vztahy/rada-evropy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https://www.youtube.com/watch?v=ekcSIlegHlg&amp;t=2s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https://www.coe.int/en/web/portal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https://cs.wikipedia.org/wiki/Evropsk%C3%BD_soud_pro_lidsk%C3%A1_pr%C3%A1va#Rozsudky_t%C3%BDkaj%C3%ADc%C3%AD_se_%C4%8Cesk%C3%A9_republiky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https://cs.wikipedia.org/wiki/Rada_Evropy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https://cs.wikipedia.org/wiki/Kauza_rodiny_Michal%C3%A1kov%C3%BDch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100" u="sng">
                <a:solidFill>
                  <a:srgbClr val="3D85C6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https://www.facebook.com/councilofeurope/photos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1080" y="-2286000"/>
            <a:ext cx="73458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2426">
            <a:off x="-180976" y="-718201"/>
            <a:ext cx="5349298" cy="37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04075" y="-2790856"/>
            <a:ext cx="8418273" cy="589440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Vznik 5. května 1949, sídlí ve Štrasburku ve Francii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Zakládající členové - Belgie, Dánsko, Francie, Irsko, Itálie, Lucembursko, Nizozemsko, Norsko, Švédsko, Velká Británie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Dnes 46 států (patří sem všichni členové EU)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6 pozorovatelských zemí - Izrael, Japonsko, Kanada, Mexiko, USA, Vatikán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ČR členem od 30. června 1993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Rusko vyloučeno březen 2022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Podmínka členství - Každý evropský stát, pokud přijme zásady právního státu a zaručí všem svým občanům základní lidská práva a svobody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5">
            <a:alphaModFix/>
          </a:blip>
          <a:srcRect l="57646"/>
          <a:stretch/>
        </p:blipFill>
        <p:spPr>
          <a:xfrm>
            <a:off x="7542050" y="3883913"/>
            <a:ext cx="1366450" cy="1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6499">
            <a:off x="-904100" y="-2409600"/>
            <a:ext cx="3897349" cy="27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Ochrana lidských práv, pluralitní demokracie a právního státu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Podpora rozvoje evropské kulturní identity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Hledání řešení problémů, kterým čelí evropská společnost (dikriminace menšin, násilí na dětech a ženách, obchodování s lidmi, terorismus a organizovaný zločin)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Pomoc při sjednocení demokratické stability v Evropě podporou politických, legislativních a ústavních reforem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5100" y="3383787"/>
            <a:ext cx="3477426" cy="18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2325" y="3383774"/>
            <a:ext cx="3297424" cy="18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4763" y="3383775"/>
            <a:ext cx="2799237" cy="1853399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Cíle:</a:t>
            </a:r>
            <a:endParaRPr sz="1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0575" y="-2047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16900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825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1425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4450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1400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0100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3725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6175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77000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2375" y="22052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3775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4100" y="22052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8800" y="22052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065525" y="2199100"/>
            <a:ext cx="2396477" cy="167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Orgány</a:t>
            </a:r>
            <a:endParaRPr sz="1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2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Sekretariát - řídí činnost Rady Evropy, v čele generální tajemník - Marija Pejčivić Burić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Výbor ministrů - rozhodovací orgán, skládá se z ministrů zahraničních věcí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Parlamentní shromáždění - pouze poradní funkce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Komisař pro lidská práva 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Kongres orgánů místní a regionální samosprávy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Evropský soud pro lidská práva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506" y="3666300"/>
            <a:ext cx="2699231" cy="15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4325" y="3666312"/>
            <a:ext cx="2277018" cy="152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1335" y="3666299"/>
            <a:ext cx="2939237" cy="166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4350" y="3666325"/>
            <a:ext cx="1517424" cy="15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25" y="-735550"/>
            <a:ext cx="4323174" cy="19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508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Podepsána v Římě 4. listopadu 1950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Československo bylo r. 1992 prvním státem střední a východní Evropy, který tuto smlouvu ratifikoval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Zaručená práva např. - povinnost respektovat lidská práva, právo na život, zákaz mučení, zákaz otroctví a nucených prací, právo na svobodu a osobní bezpečnost, právo na spravedlivé řízení, svoboda myšlení, svědomí      a náboženského vyznání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 rotWithShape="1">
          <a:blip r:embed="rId3">
            <a:alphaModFix/>
          </a:blip>
          <a:srcRect l="16301" r="17591"/>
          <a:stretch/>
        </p:blipFill>
        <p:spPr>
          <a:xfrm>
            <a:off x="5371425" y="-97875"/>
            <a:ext cx="4659226" cy="5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2355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1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Úmluva o ochraně lidských práv a lidských svobod</a:t>
            </a:r>
            <a:endParaRPr sz="1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1150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875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725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6350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275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16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4187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81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91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76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66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9287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1056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59362" y="-183825"/>
            <a:ext cx="2396477" cy="167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Vznik 1959, sídlí ve Štrasburku ve Francii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Nezávislý orgán - nepředstavuje zájmy jednotlivých států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Složení - samosoudce, 3členný výbor, 7členný senát, 17členný velký senát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Cca 820 milionů potenciálních stěžovatelů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Většina stížností zamítnuta, kvůli nesplnění podmínek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Lze projednávat i případy osob, které nejsou obyvateli členských států, ale nachází se na jejich území, např. uprchlíci 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Také činy, které jsou spáchány jejich zaviněním na cizím území 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Činy spáchané jiným státem na jejich území, o kterých daný stát věděl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3779" y="-1161850"/>
            <a:ext cx="734580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257175"/>
            <a:ext cx="10386749" cy="727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Soud například odsoudil: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25" y="-2343150"/>
            <a:ext cx="6067077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body" idx="1"/>
          </p:nvPr>
        </p:nvSpPr>
        <p:spPr>
          <a:xfrm>
            <a:off x="311700" y="907675"/>
            <a:ext cx="8520600" cy="3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Itálii za navrácení somálských a eritrejských uprchlíků do Libye, kde jim hrozilo nebezpečí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Velkou Británii odsouzena za smrt civilistů v Iráku, protože neprovedla dostatečné šetření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Bývalou Jugoslávskou republiku Makedonii za mučení podezřelé osoby s terorismu, kterého se dopustili agenti CIA 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975" y="2190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6400" y="2190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3350" y="2190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81400"/>
            <a:ext cx="3242844" cy="15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2844" y="3581400"/>
            <a:ext cx="3002445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8441" y="3581400"/>
            <a:ext cx="2975560" cy="156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00175" y="-2343150"/>
            <a:ext cx="6067077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36983"/>
            <a:ext cx="4333875" cy="275415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4512225" y="942975"/>
            <a:ext cx="4412700" cy="41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Výbor ministrů Rady Evropy dohlíží na dodržování výsledků soudu a přijímání preventivních opatření, aby se předešlo opětovnému porušování úmluvy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Žádný případ není uzavřen, dokud odsouzený stát nepřijme uspokojující opatření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Rozsudky přispívají k mnoha změnám ve vnitrostátní legislativě</a:t>
            </a: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4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510999"/>
            <a:ext cx="4333873" cy="232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880" y="0"/>
            <a:ext cx="4374753" cy="5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3425" y="-1276350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575" y="-1276350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7625" y="-1276350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150" y="-1276350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1975" y="10572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025" y="10572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075" y="10572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4600" y="1057275"/>
            <a:ext cx="6067077" cy="424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853875" y="-428625"/>
            <a:ext cx="6067077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 sz="1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ESLP vs. obyvatelé ČR</a:t>
            </a:r>
            <a:endParaRPr sz="1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311700" y="2066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Smrt obyvatele ČR ve VB, který byl ubit britským občanem - ve VB byl zproštěn obžaloby, 2017 zamítl ESLP na VB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omfortaa"/>
              <a:buChar char="-"/>
            </a:pP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K</a:t>
            </a:r>
            <a:r>
              <a:rPr lang="cs" sz="14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auza </a:t>
            </a:r>
            <a:r>
              <a:rPr lang="cs" sz="1400" dirty="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rodiny Michalákových - 2012 Norsko odebrání dětí z důvodu  zneužívání, zanedbávání a týrání, přestože policejní vyšetřování podezření nepotvrdilo, 2017 stížnost u ESLP, 2022 ESLP stížnost zamítl (paní Michaláková zvažuje podání odvolání k Velkému senátu Štrasburského soudu)</a:t>
            </a:r>
            <a:endParaRPr sz="1400" dirty="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0919">
            <a:off x="5888974" y="-525323"/>
            <a:ext cx="2947551" cy="2063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683</Words>
  <Application>Microsoft Office PowerPoint</Application>
  <PresentationFormat>Předvádění na obrazovce (16:9)</PresentationFormat>
  <Paragraphs>50</Paragraphs>
  <Slides>10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Comfortaa</vt:lpstr>
      <vt:lpstr>Arial</vt:lpstr>
      <vt:lpstr>Simple Dark</vt:lpstr>
      <vt:lpstr>Prezentace aplikace PowerPoint</vt:lpstr>
      <vt:lpstr>Prezentace aplikace PowerPoint</vt:lpstr>
      <vt:lpstr>Cíle:</vt:lpstr>
      <vt:lpstr>Orgány</vt:lpstr>
      <vt:lpstr>Úmluva o ochraně lidských práv a lidských svobod</vt:lpstr>
      <vt:lpstr>Prezentace aplikace PowerPoint</vt:lpstr>
      <vt:lpstr>Soud například odsoudil:</vt:lpstr>
      <vt:lpstr>Prezentace aplikace PowerPoint</vt:lpstr>
      <vt:lpstr>ESLP vs. obyvatelé ČR</vt:lpstr>
      <vt:lpstr>Zdroje: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Jitka Sláviková</cp:lastModifiedBy>
  <cp:revision>3</cp:revision>
  <dcterms:modified xsi:type="dcterms:W3CDTF">2022-11-09T19:29:37Z</dcterms:modified>
</cp:coreProperties>
</file>