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1BAEE-A77B-CD51-227F-FBA4295E5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691FE9-0FC7-BC97-CD20-C70C932F8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02BCAC-022F-E995-BF26-73781321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CF82D1-01E8-F150-F736-BCDA92CA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C715A4-2507-6951-2F04-ACE06A2E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46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DB495-B5BA-E8EF-D58D-B6DEC9AC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F5AE8F-ACC6-4902-395F-66A8EEB7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132569-BCE7-0384-D54E-4BE15941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A13FC4-A36E-9960-D1BB-D650BFD2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7D4D4A-4E3C-4917-845C-DCA7CC0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8FC0CA-5E18-7C24-0F73-42AB0EB3F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9B22A0-05AE-416D-7723-6EB85E57A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CA6B70-2636-9FBD-F5F7-08A21D43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A15A91-58DD-FE72-B991-D7BD9E61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97C498-2911-9C6B-05AC-840D58ED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0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2E5AE-A47F-C72B-4A5C-7D581D79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1412C8-1E7F-24A4-108B-F508DF86F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835937-F8AF-BC96-D17F-BD0EEB9C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A89B4A-F831-8B10-99C9-267C36B8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B9685D-0A6D-6688-42EB-D5563280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14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F527C-39E3-808C-2F99-CAE6A7BC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06FE9B-0D24-8774-59EA-C0C68393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F8A1BE-3A9F-D048-7502-3237145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70E4BC-BB7F-AE44-6BAB-723639CE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738BA7-86ED-08B0-734B-7DF12173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0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B7129-F37F-D2F2-7B36-3C7D42BE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C63A5-1977-5A7E-40DB-5521B9D7E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5B5B30-DCDF-CA5D-142D-99FA47B0C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234216-7915-B7E8-6E64-01924847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118ECC-5C79-0B52-A7ED-72D97BF5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636F32-6EDE-53CE-555B-A7FCFFDA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69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C974E-5022-1E67-B86C-EE036E3C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BDA16E-FC44-496D-A9B9-EEB56E178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A9F1DE-0490-13A4-51FF-BD610215E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77AEDA-19AB-7FE1-B975-EE20DC2DA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95C71B-D714-F348-5F17-53A7E18E3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3EA2D4-66ED-D304-E02E-7E8C4CD3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5CCD20-4710-F5F5-2C18-6693C087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6FB6E5C-F8AD-7E8F-B2CE-88E79325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2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6BC22-B828-E0B1-069B-D4172EA6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90C143-D064-C247-E0F5-AD6EEDB1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EEA0E4-EEEF-14E8-2480-21B7C0E2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843771-91DE-844F-827B-D0FB0E13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12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25E178-AFA3-A43A-7606-F5984B04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CFA13A-FCB3-C44D-91B3-5BEAB57A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065937-A134-E272-1CAD-96240F19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35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8402E-DE50-2E16-38F9-D31D0631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15FA1-1875-684A-9C60-44B9B098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9F64F9-8BF2-D33A-A7BE-93AB6419D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731078-5E04-4524-20FB-4AFF8642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8CA718-7132-7FBB-589B-DE0C5AB1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5D4E7D-4E29-828E-A442-92956B88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6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41A6F-CDB5-7155-BB8D-BFF14DF1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ED57F3-85BE-59ED-D3EA-FA66BD328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F07C2A-D1F1-C4C8-D373-B11DFC449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750CBC-2B7F-799C-4243-422F90C0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835B14-5FB1-4529-9E7C-6F790D8E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8FE7B7-7D80-7D94-C1D4-7365E5F8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44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3EEC75-7FB3-D078-16CC-71EB95A0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758C3B-F55C-8D02-C977-DD34D4955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B8772D-AB96-0C28-5A20-9C6D13844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6B14E-2300-42FF-B01F-4364FD3DDD43}" type="datetimeFigureOut">
              <a:rPr lang="cs-CZ" smtClean="0"/>
              <a:t>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F4F767-B081-0D66-42D3-334743419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8E3C69-F62F-55E7-A732-75D0DC53E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DB0ED-B92A-4429-B164-75DCF4E62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74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E00B15-9CF4-BEA0-5C19-8B9398B85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cs-CZ" sz="4400" dirty="0"/>
              <a:t>UNESCO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D8BFF7-296E-BE8D-124B-427A11DE9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357" y="5124450"/>
            <a:ext cx="4271957" cy="353055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cs-CZ" sz="2000" dirty="0"/>
              <a:t>David Hnilička, Jan Konečný</a:t>
            </a:r>
          </a:p>
        </p:txBody>
      </p:sp>
      <p:pic>
        <p:nvPicPr>
          <p:cNvPr id="7" name="Graphic 6" descr="Earth Globe Americas">
            <a:extLst>
              <a:ext uri="{FF2B5EF4-FFF2-40B4-BE49-F238E27FC236}">
                <a16:creationId xmlns:a16="http://schemas.microsoft.com/office/drawing/2014/main" id="{C1EE3427-8BA6-CACD-5481-915F583DA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40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AE8166C-3C25-10A8-DE70-35E84AD3E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28" y="643466"/>
            <a:ext cx="735454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9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4F60B9-C01C-FF21-584D-F71DA8C5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/>
              <a:t>Světové dědictví a ČR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4D5A5-1392-8596-EA1C-05CAB189E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0271"/>
            <a:ext cx="9833548" cy="2866676"/>
          </a:xfrm>
        </p:spPr>
        <p:txBody>
          <a:bodyPr>
            <a:normAutofit/>
          </a:bodyPr>
          <a:lstStyle/>
          <a:p>
            <a:r>
              <a:rPr lang="cs-CZ" sz="1800" dirty="0"/>
              <a:t>16 zapsaných památek:</a:t>
            </a:r>
          </a:p>
          <a:p>
            <a:pPr algn="just"/>
            <a:r>
              <a:rPr lang="cs-CZ" sz="1800" dirty="0"/>
              <a:t>Historické centrum Prahy (1992), Historické centrum Českého Krumlova (1992),  Historické centrum Telče (1992), Poutní kostel svatého Jana Nepomuckého (1994), Historické centrum Kutné Hory s chrámem sv. Barbory a kostelem Nanebevzetí Panny Marie v Sedlci (1995), Lednicko-valtický areál (1996), Zámek se zahradami v Kroměříži (1998), Vesnická památková rezervace v Holašovicích (1998), Zámek v Litomyšli (1999), Sloup Nejsvětější Trojice v Olomouci (2000), Vila Tugendhat (2001), Třebíčská židovská čtvrť, židovský hřbitov a bazilika svatého Prokopa (2003), Hornická krajina Krušnohoří (2019), Národní hřebčín Kladruby nad Labem (2019), Slavná lázeňská města Evropy (2021) – Františkovy Lázně, Karlovy Vary a Mariánské Lázně + 8 dalších měst z Rakouska, Belgie, Francie, Německa, Itálie a Velké Británie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068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dy z nudy - Historické centrum Telče – památka UNESCO">
            <a:extLst>
              <a:ext uri="{FF2B5EF4-FFF2-40B4-BE49-F238E27FC236}">
                <a16:creationId xmlns:a16="http://schemas.microsoft.com/office/drawing/2014/main" id="{415558C5-160E-4F57-9B1A-D87E709B7E0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0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LA TUGENDHAT - MIES VAN DER ROHE">
            <a:extLst>
              <a:ext uri="{FF2B5EF4-FFF2-40B4-BE49-F238E27FC236}">
                <a16:creationId xmlns:a16="http://schemas.microsoft.com/office/drawing/2014/main" id="{13FAE04A-694F-4404-8847-78B51C0DBBF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59" y="4057650"/>
            <a:ext cx="497681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oup Nejsvětější Trojice (Olomouc) – Wikipedie">
            <a:extLst>
              <a:ext uri="{FF2B5EF4-FFF2-40B4-BE49-F238E27FC236}">
                <a16:creationId xmlns:a16="http://schemas.microsoft.com/office/drawing/2014/main" id="{1A586DA3-0D89-4D23-A09F-DF5612BF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24" y="1409468"/>
            <a:ext cx="3311433" cy="44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rám svaté Barbory – Wikipedie">
            <a:extLst>
              <a:ext uri="{FF2B5EF4-FFF2-40B4-BE49-F238E27FC236}">
                <a16:creationId xmlns:a16="http://schemas.microsoft.com/office/drawing/2014/main" id="{D4C4AE80-621D-4740-B4C0-2931DD1F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8" y="0"/>
            <a:ext cx="4967146" cy="324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utní kostel sv. Jana Nepomuckého na Zelené hoře | JustRide.cz">
            <a:extLst>
              <a:ext uri="{FF2B5EF4-FFF2-40B4-BE49-F238E27FC236}">
                <a16:creationId xmlns:a16="http://schemas.microsoft.com/office/drawing/2014/main" id="{E194EABA-B2B3-4455-AF38-20F07A98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" y="4638675"/>
            <a:ext cx="3885978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6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86EAD33-C5DD-4FAE-B20B-2707A6A92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F7C8AC-27FC-4265-A113-E7CDA1AAD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B2E2C0-AD80-AD45-189D-94A14E7C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045" y="2954655"/>
            <a:ext cx="7491603" cy="948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 dirty="0" err="1">
                <a:latin typeface="+mj-lt"/>
                <a:ea typeface="+mj-ea"/>
                <a:cs typeface="+mj-cs"/>
              </a:rPr>
              <a:t>Děkujeme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 za </a:t>
            </a:r>
            <a:r>
              <a:rPr lang="en-US" sz="5200" kern="1200" dirty="0" err="1">
                <a:latin typeface="+mj-lt"/>
                <a:ea typeface="+mj-ea"/>
                <a:cs typeface="+mj-cs"/>
              </a:rPr>
              <a:t>pozornost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52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74C829-AF08-4CA3-A132-7BA044897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-40193"/>
            <a:ext cx="3860800" cy="2357750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657EC0-FDE0-46ED-B690-5D6F39E7C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469DA12-6B55-4610-981D-8D39001A3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7A0838-B219-4FA5-9F2E-41DFEF168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0A62EB-A3D1-42CD-900F-B95A32AD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3FC9CC-6461-481B-BB4C-19D57643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76747" y="4683666"/>
            <a:ext cx="2514948" cy="2174333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5B0F2-69AA-43F6-913D-55EE92A3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B71A70-289A-4951-A90D-BB2EBEAE5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6B120A3-330F-4099-9B8D-9196387AF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80CC992-5DC7-4E9B-9A16-9FC4C1BE2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93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AADA38-07E9-880A-62B1-6448222A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/>
              <a:t>UNESCO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B8DED-36D2-2EEC-66FF-22C160FE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81250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800" dirty="0"/>
              <a:t>Organizace OSN pro vzdělání, vědu a kulturu</a:t>
            </a:r>
          </a:p>
          <a:p>
            <a:pPr algn="just"/>
            <a:r>
              <a:rPr lang="cs-CZ" sz="1800" dirty="0"/>
              <a:t>Podporuje světový mír a bezpečnost prostřednictvím mezinárodní spolupráce ve vzdělání, vědě a kultuře</a:t>
            </a:r>
          </a:p>
          <a:p>
            <a:pPr algn="just"/>
            <a:r>
              <a:rPr lang="cs-CZ" sz="1800" dirty="0"/>
              <a:t>Sídlo: Paříž</a:t>
            </a:r>
          </a:p>
          <a:p>
            <a:pPr algn="just"/>
            <a:r>
              <a:rPr lang="cs-CZ" sz="1800" dirty="0"/>
              <a:t>193 členských zemí a 11 přidružených členů</a:t>
            </a:r>
          </a:p>
          <a:p>
            <a:pPr algn="just"/>
            <a:r>
              <a:rPr lang="cs-CZ" sz="1800" dirty="0"/>
              <a:t>Vznik: 16. listopadu 1945 v Londýně</a:t>
            </a:r>
          </a:p>
          <a:p>
            <a:pPr algn="just"/>
            <a:r>
              <a:rPr lang="cs-CZ" sz="1800" dirty="0"/>
              <a:t>20 zakládajících států: Austrálie, Brazílie, Čína, Československo, Dánsko, Dominikánská republika, Egypt, Francie, Indie, Jižní Afrika, Kanada, Libanon, Mexiko, Norsko, Nový Zéland, Řecko, Saudská Arábie, Spojené království, Turecko a USA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87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B254FB-B811-B109-6B08-13528F5C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/>
              <a:t>UNESCO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CFE7DC-2CD1-0EC9-39E7-9CE9B8476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pPr algn="just"/>
            <a:r>
              <a:rPr lang="cs-CZ" sz="1800" dirty="0"/>
              <a:t>Činnost v 5 oborech: vzdělání, přírodní vědy, sociální a humanitní vědy, kultura a komunikace a informace</a:t>
            </a:r>
          </a:p>
          <a:p>
            <a:pPr algn="just"/>
            <a:r>
              <a:rPr lang="cs-CZ" sz="1800" dirty="0"/>
              <a:t>Projekty podporované UNESCO mají šířit gramotnost, odborné a školící programy, vědní spolupráce, svobody tisku, ochranu lidských práv atd.</a:t>
            </a:r>
          </a:p>
          <a:p>
            <a:pPr algn="just"/>
            <a:r>
              <a:rPr lang="cs-CZ" sz="1800" dirty="0"/>
              <a:t>Orgány UNESCO: Generální konference UNESCO, Výkonná rada UNESCO, Sekretariát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85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F7AE31-66C4-A8CC-2508-65E9B674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/>
              <a:t>Generální konference UNESCO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E06F8D-F5D8-11ED-2B31-15B435F5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cs-CZ" sz="1800" dirty="0"/>
              <a:t>Nejvyšší orgán UNESCO</a:t>
            </a:r>
          </a:p>
          <a:p>
            <a:r>
              <a:rPr lang="cs-CZ" sz="1800" dirty="0"/>
              <a:t>Tvořen zástupci všech zúčastněných států</a:t>
            </a:r>
          </a:p>
          <a:p>
            <a:r>
              <a:rPr lang="cs-CZ" sz="1800" dirty="0"/>
              <a:t>Zasedání jednou za dva roky – schvalování rozpočtu a programu</a:t>
            </a:r>
          </a:p>
          <a:p>
            <a:r>
              <a:rPr lang="cs-CZ" sz="1800" dirty="0"/>
              <a:t>Přijímá mezinárodní smlouvy, deklarace a doporučení</a:t>
            </a:r>
          </a:p>
          <a:p>
            <a:r>
              <a:rPr lang="cs-CZ" sz="1800" dirty="0"/>
              <a:t>Pro klíčová rozhodnutí (volba gen. Ředitele) potřeba dvoutřetinové většiny</a:t>
            </a:r>
          </a:p>
          <a:p>
            <a:r>
              <a:rPr lang="cs-CZ" sz="1800" dirty="0"/>
              <a:t>Funguje zde také 6 odborných programových komisí a čtyři výbory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804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9143C6-1555-70E5-2D03-36F8A8B9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/>
              <a:t>Výkonná rada UNESCO a Sekretariát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CAFB8-CA4B-8755-002A-95AF04B1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15354"/>
            <a:ext cx="9833548" cy="3015991"/>
          </a:xfrm>
        </p:spPr>
        <p:txBody>
          <a:bodyPr>
            <a:normAutofit/>
          </a:bodyPr>
          <a:lstStyle/>
          <a:p>
            <a:pPr algn="just"/>
            <a:r>
              <a:rPr lang="cs-CZ" sz="1800" dirty="0"/>
              <a:t>Výkonná rada UNESCO dohlíží na realizaci plnění programu</a:t>
            </a:r>
          </a:p>
          <a:p>
            <a:pPr algn="just"/>
            <a:r>
              <a:rPr lang="cs-CZ" sz="1800" dirty="0"/>
              <a:t>Projednává klíčové otázky před předložením Gen. Konferenci a podílí se na přípravě budoucích programů</a:t>
            </a:r>
          </a:p>
          <a:p>
            <a:pPr algn="just"/>
            <a:r>
              <a:rPr lang="cs-CZ" sz="1800" dirty="0"/>
              <a:t>Má 58 členů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Sekretariát je výkonná a servisní složka UNESCO</a:t>
            </a:r>
          </a:p>
          <a:p>
            <a:pPr algn="just"/>
            <a:r>
              <a:rPr lang="cs-CZ" sz="1800" dirty="0"/>
              <a:t>Má přes 2 200 zaměstnanců ze 170 zemí</a:t>
            </a:r>
          </a:p>
          <a:p>
            <a:pPr algn="just"/>
            <a:r>
              <a:rPr lang="cs-CZ" sz="1800" dirty="0"/>
              <a:t>V čele generální ředitel – funkční období 4 roky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77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D44A30-0D6C-DD52-63F5-64B919D3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/>
              <a:t>ČR a UNESCO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B11BD-3552-98AA-5DA7-A06F72A25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pPr algn="just"/>
            <a:r>
              <a:rPr lang="cs-CZ" sz="1800" dirty="0"/>
              <a:t>ČSR zakládajícím členem – ČR od 22. února 1993</a:t>
            </a:r>
          </a:p>
          <a:p>
            <a:pPr algn="just"/>
            <a:r>
              <a:rPr lang="cs-CZ" sz="1800" dirty="0"/>
              <a:t>Česká komise pro UNESCO – 1. června 1994 – poradní orgán vlády</a:t>
            </a:r>
          </a:p>
          <a:p>
            <a:pPr lvl="1" algn="just"/>
            <a:r>
              <a:rPr lang="cs-CZ" sz="1800" dirty="0"/>
              <a:t>Hlavním úkolem je zprostředkovávat styk národních institucí a odborníků s UNESCO</a:t>
            </a:r>
          </a:p>
          <a:p>
            <a:pPr algn="just"/>
            <a:r>
              <a:rPr lang="cs-CZ" sz="1800" dirty="0"/>
              <a:t>Česká komise má 40 členů – zástupci ministerstev a významných institucí (AVČR…)</a:t>
            </a:r>
          </a:p>
          <a:p>
            <a:pPr algn="just"/>
            <a:r>
              <a:rPr lang="cs-CZ" sz="1800" dirty="0"/>
              <a:t>Členství v komisi je čestné</a:t>
            </a:r>
          </a:p>
          <a:p>
            <a:pPr algn="just"/>
            <a:r>
              <a:rPr lang="cs-CZ" sz="1800" dirty="0"/>
              <a:t>Stálá mise ČR při UNESCO – zajišťuje vztahy mezi ČR a UNESCO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24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562FC3-F769-7650-115A-4FD15FE7E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380644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/>
              <a:t>Světové dědictví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A833D-1F23-0EDB-0B74-649C8672C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0270"/>
            <a:ext cx="9833548" cy="319750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800" dirty="0"/>
              <a:t>Kulturní a přírodní památky po celém světě, které byly pro svou unikátnost vybrány organizací UNESCO a přijaty na seznam Světového dědictví</a:t>
            </a:r>
          </a:p>
          <a:p>
            <a:pPr algn="just"/>
            <a:r>
              <a:rPr lang="cs-CZ" sz="1800" dirty="0"/>
              <a:t>Vznik: 16. listopadu 1972 ve Stockholmu</a:t>
            </a:r>
          </a:p>
          <a:p>
            <a:pPr algn="just"/>
            <a:r>
              <a:rPr lang="cs-CZ" sz="1800" dirty="0"/>
              <a:t>Budovy, hory, jezera, národní parky i celá města</a:t>
            </a:r>
          </a:p>
          <a:p>
            <a:pPr algn="just"/>
            <a:r>
              <a:rPr lang="cs-CZ" sz="1800" dirty="0"/>
              <a:t>Státy jsou zavázány jejich ochranou, zachováním a předáváním kulturního a přírodního dědictví budoucím generacím (dle Úmluvy o ochraně světového kulturního a přírodního dědictví – 1972)</a:t>
            </a:r>
          </a:p>
          <a:p>
            <a:pPr algn="just"/>
            <a:r>
              <a:rPr lang="cs-CZ" sz="1800" dirty="0"/>
              <a:t>Srpen 2021 – 1 154 památek ve 167 zemích</a:t>
            </a:r>
          </a:p>
          <a:p>
            <a:pPr lvl="1" algn="just"/>
            <a:r>
              <a:rPr lang="cs-CZ" sz="1800" dirty="0"/>
              <a:t>869 – kulturní dědictví</a:t>
            </a:r>
          </a:p>
          <a:p>
            <a:pPr lvl="1" algn="just"/>
            <a:r>
              <a:rPr lang="cs-CZ" sz="1800" dirty="0"/>
              <a:t>213 přírodní dědictví</a:t>
            </a:r>
          </a:p>
          <a:p>
            <a:pPr lvl="1" algn="just"/>
            <a:r>
              <a:rPr lang="cs-CZ" sz="1800" dirty="0"/>
              <a:t>39 smíšené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510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EFF9B0-3781-242F-3B8D-4F1931C2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/>
              <a:t>Kulturní a přírodní dědictví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D06CE-6F44-8E0A-2F4A-CDE91814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89014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800" dirty="0"/>
              <a:t>Kulturní: </a:t>
            </a:r>
          </a:p>
          <a:p>
            <a:pPr lvl="1" algn="just"/>
            <a:r>
              <a:rPr lang="cs-CZ" sz="1800" dirty="0"/>
              <a:t>památníky (sochařství, architektonická díla, nápisy jeskynních obydlí…),</a:t>
            </a:r>
          </a:p>
          <a:p>
            <a:pPr lvl="1" algn="just"/>
            <a:r>
              <a:rPr lang="cs-CZ" sz="1800" dirty="0"/>
              <a:t>skupiny budov</a:t>
            </a:r>
          </a:p>
          <a:p>
            <a:pPr lvl="1" algn="just"/>
            <a:r>
              <a:rPr lang="cs-CZ" sz="1800" dirty="0"/>
              <a:t>lokality</a:t>
            </a:r>
          </a:p>
          <a:p>
            <a:pPr algn="just"/>
            <a:endParaRPr lang="cs-CZ" sz="2000" dirty="0"/>
          </a:p>
          <a:p>
            <a:pPr algn="just"/>
            <a:r>
              <a:rPr lang="cs-CZ" sz="1800" dirty="0"/>
              <a:t>Přírodní: </a:t>
            </a:r>
          </a:p>
          <a:p>
            <a:pPr lvl="1" algn="just"/>
            <a:r>
              <a:rPr lang="cs-CZ" sz="1800" dirty="0"/>
              <a:t>přírodní jevy</a:t>
            </a:r>
          </a:p>
          <a:p>
            <a:pPr lvl="1" algn="just"/>
            <a:r>
              <a:rPr lang="cs-CZ" sz="1800" dirty="0"/>
              <a:t>geologické a fyziografické útvary a přesně vymezené oblasti (ohrožené druhy a rostliny)</a:t>
            </a:r>
          </a:p>
          <a:p>
            <a:pPr lvl="1" algn="just"/>
            <a:r>
              <a:rPr lang="cs-CZ" sz="1800" dirty="0"/>
              <a:t>přírodní lokality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12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7FEAA1-F23B-F711-8AE7-02FE4162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906261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/>
              <a:t>Kritéria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1B5F1-7526-B8F7-58B7-1BF97D95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267844"/>
            <a:ext cx="9833548" cy="4161531"/>
          </a:xfrm>
        </p:spPr>
        <p:txBody>
          <a:bodyPr>
            <a:normAutofit/>
          </a:bodyPr>
          <a:lstStyle/>
          <a:p>
            <a:pPr algn="just"/>
            <a:r>
              <a:rPr lang="cs-CZ" sz="1800" dirty="0"/>
              <a:t>Památky zařazené na Seznam světového dědictví musí splňovat alespoň 1 z 10 kritérií</a:t>
            </a:r>
          </a:p>
          <a:p>
            <a:pPr algn="just"/>
            <a:r>
              <a:rPr lang="cs-CZ" sz="1800" dirty="0"/>
              <a:t>Např.:</a:t>
            </a:r>
          </a:p>
          <a:p>
            <a:pPr algn="just"/>
            <a:r>
              <a:rPr lang="cs-CZ" sz="1800" b="1" i="0" dirty="0">
                <a:effectLst/>
              </a:rPr>
              <a:t>Kulturní dědictví:</a:t>
            </a:r>
          </a:p>
          <a:p>
            <a:pPr algn="just">
              <a:buFont typeface="+mj-lt"/>
              <a:buAutoNum type="romanLcPeriod"/>
            </a:pPr>
            <a:r>
              <a:rPr lang="cs-CZ" sz="1800" b="0" i="0" dirty="0">
                <a:effectLst/>
              </a:rPr>
              <a:t>je mistrovským dílem tvůrčího talentu člověka, nebo</a:t>
            </a:r>
          </a:p>
          <a:p>
            <a:pPr algn="just">
              <a:buFont typeface="+mj-lt"/>
              <a:buAutoNum type="romanLcPeriod"/>
            </a:pPr>
            <a:r>
              <a:rPr lang="cs-CZ" sz="1800" b="0" i="0" dirty="0">
                <a:effectLst/>
              </a:rPr>
              <a:t>představuje významný mezník v hodnotách člověka (v určité době nebo kulturním období) ve vývoji v architektuře, technice, umění či urbanismu, nebo</a:t>
            </a:r>
          </a:p>
          <a:p>
            <a:pPr algn="just">
              <a:buFont typeface="+mj-lt"/>
              <a:buAutoNum type="romanLcPeriod"/>
            </a:pPr>
            <a:r>
              <a:rPr lang="cs-CZ" sz="1800" b="0" i="0" dirty="0">
                <a:effectLst/>
              </a:rPr>
              <a:t> je jedinečným důkazem o existující nebo už vymizelé civilizaci nebo kulturní tradici, nebo</a:t>
            </a:r>
          </a:p>
          <a:p>
            <a:pPr algn="just"/>
            <a:r>
              <a:rPr lang="cs-CZ" sz="1800" b="1" i="0" dirty="0">
                <a:effectLst/>
              </a:rPr>
              <a:t>Přírodní dědictví:</a:t>
            </a:r>
          </a:p>
          <a:p>
            <a:pPr algn="just">
              <a:buFont typeface="+mj-lt"/>
              <a:buAutoNum type="romanLcPeriod" startAt="7"/>
            </a:pPr>
            <a:r>
              <a:rPr lang="cs-CZ" sz="1800" b="0" i="0" dirty="0">
                <a:effectLst/>
              </a:rPr>
              <a:t> obsahuje unikátní přírodní fenomén či oblasti výjimečné přírodní krásy a estetického významu, nebo</a:t>
            </a:r>
          </a:p>
          <a:p>
            <a:pPr algn="just">
              <a:buFont typeface="+mj-lt"/>
              <a:buAutoNum type="romanLcPeriod" startAt="7"/>
            </a:pPr>
            <a:r>
              <a:rPr lang="cs-CZ" sz="1800" b="0" i="0" dirty="0">
                <a:effectLst/>
              </a:rPr>
              <a:t> je skvělou ukázkou dokumentující významné fáze přírodního vývoje Země, včetně dokladů o lidské evoluci, ukázkou významných právě probíhajících geologických procesů, případně je významným geomorfologickým či fyziografickým útvarem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83284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728</Words>
  <Application>Microsoft Office PowerPoint</Application>
  <PresentationFormat>Širokoúhlá obrazovka</PresentationFormat>
  <Paragraphs>68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UNESCO</vt:lpstr>
      <vt:lpstr>UNESCO</vt:lpstr>
      <vt:lpstr>UNESCO</vt:lpstr>
      <vt:lpstr>Generální konference UNESCO</vt:lpstr>
      <vt:lpstr>Výkonná rada UNESCO a Sekretariát</vt:lpstr>
      <vt:lpstr>ČR a UNESCO</vt:lpstr>
      <vt:lpstr>Světové dědictví</vt:lpstr>
      <vt:lpstr>Kulturní a přírodní dědictví</vt:lpstr>
      <vt:lpstr>Kritéria</vt:lpstr>
      <vt:lpstr>Prezentace aplikace PowerPoint</vt:lpstr>
      <vt:lpstr>Světové dědictví a ČR</vt:lpstr>
      <vt:lpstr>Prezentace aplikace PowerPoint</vt:lpstr>
      <vt:lpstr>Děkujeme za pozornost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</dc:title>
  <dc:creator>David Hnilička</dc:creator>
  <cp:lastModifiedBy>Foretník Štěpán</cp:lastModifiedBy>
  <cp:revision>14</cp:revision>
  <dcterms:created xsi:type="dcterms:W3CDTF">2022-10-09T08:50:00Z</dcterms:created>
  <dcterms:modified xsi:type="dcterms:W3CDTF">2022-10-09T13:30:30Z</dcterms:modified>
</cp:coreProperties>
</file>