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0" r:id="rId7"/>
    <p:sldId id="257" r:id="rId8"/>
    <p:sldId id="258" r:id="rId9"/>
    <p:sldId id="261" r:id="rId10"/>
    <p:sldId id="262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219682-D4D7-C21D-9DB4-07909358000F}" v="465" dt="2022-10-10T09:30:27.803"/>
    <p1510:client id="{6C1AFBA3-F216-6D5C-CEF5-72650745D393}" v="180" dt="2022-10-12T07:35:35.860"/>
    <p1510:client id="{93830D77-D5DC-A3D7-6537-A8F23D420E17}" v="87" dt="2022-10-12T19:54:42.826"/>
    <p1510:client id="{A1B42441-93F2-C464-8BA9-CBAD8F39721B}" v="437" dt="2022-10-12T14:57:24.952"/>
    <p1510:client id="{DB5DA9A6-F257-0DC8-5F29-22CFD5CF2E66}" v="533" dt="2022-10-10T16:23:54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CB258A-6A9F-A839-CD8D-3D9B44D5F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FF36CF-D52F-0D91-571A-F9607613F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A72B4F-281C-7ECB-F0B6-A91F6A802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AB80-5F2F-FD4C-959F-D05A1E42D232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C9034A-ED47-83A0-AB9C-8E3BE544F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41DC23-5316-192D-7649-3B75E973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5694-A9BE-D843-9F54-15F2000BF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90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9560C5-8A90-CD7C-7FD5-9EDB023CB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738608-E1A9-6EB3-E519-BF0FA9020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E9BFC2-3859-E85E-CCEF-DBB760A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AB80-5F2F-FD4C-959F-D05A1E42D232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C0C362-2515-EA54-13A3-35FA2BF4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BCCD58-97C0-01B9-3BF8-A1CF19D3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5694-A9BE-D843-9F54-15F2000BF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37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1C0E474-FAB0-8274-2701-45CFFC48F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D371A5A-3F55-9ED6-D7F0-538A09CE3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98D2CF-CD43-8744-45DB-2283522C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AB80-5F2F-FD4C-959F-D05A1E42D232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051720-4B89-4B0F-A05D-168A8FEC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B42243-DA5A-4A43-BCAA-D3D2308E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5694-A9BE-D843-9F54-15F2000BF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47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576341-3171-FD1F-1A83-ADF45612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1BEE73-833E-0088-FBE0-7550BEC71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36A9F4-5792-42EA-F153-E33E964EA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AB80-5F2F-FD4C-959F-D05A1E42D232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024F0B-AE96-A8E4-C445-0542E33A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89F530-1051-08EA-EEA6-EF2DEAFC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5694-A9BE-D843-9F54-15F2000BF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25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8C716-75B4-2CE9-486D-6F54B50B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F3B81F-5306-7B53-0F1C-9C1E0C88E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458746-48AB-8B19-5411-37FDDF0C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AB80-5F2F-FD4C-959F-D05A1E42D232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CB6A4B-16BB-02EF-BBB1-E4A5F3C37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E77AC3-9723-8A81-83D7-0A4E17D4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5694-A9BE-D843-9F54-15F2000BF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11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105A5D-5C55-7164-7055-06C728255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45455F-317A-7C6B-9848-56A676402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14CB37-D316-3E28-63DA-572AE22C2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AD9A4A-03F8-64AE-6E44-8879F560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AB80-5F2F-FD4C-959F-D05A1E42D232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6C6505-8A53-0A0E-8DD9-07424996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408658-24DB-AC3F-4953-D573BC05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5694-A9BE-D843-9F54-15F2000BF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27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69CDD-9B1B-8712-6F11-B92B1E49B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C8A6A3-2116-9EED-4FBC-B66C6ECDF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C783AD-4593-AE31-9DE5-42F5C11FB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D5CE619-9039-8F5E-7EAB-503255A1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5FAAF7D-7362-8711-0CC5-70C723DA7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EDADB49-5206-46F8-6FDC-EFB99EF1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AB80-5F2F-FD4C-959F-D05A1E42D232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A529934-2C1F-7A49-8263-62E89720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50CF2D2-08A4-3FAC-EE5C-91F35F36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5694-A9BE-D843-9F54-15F2000BF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24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FB8A0-C57D-B22F-24EE-FE9A647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A6EF00-3CD8-5462-91F8-FA08CA5AE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AB80-5F2F-FD4C-959F-D05A1E42D232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968976-DDF5-39A2-3BB2-9DD5292F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3CB2EE-62C8-5771-D306-934525D3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5694-A9BE-D843-9F54-15F2000BF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29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D7A0A79-3F39-9ED6-2831-701BF7F7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AB80-5F2F-FD4C-959F-D05A1E42D232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1557B0C-6D37-0496-C386-BB2A0DB6F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D40F12-E30B-9880-C6AF-D08A2B8B6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5694-A9BE-D843-9F54-15F2000BF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52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4A63B3-0298-3B1C-E85B-0BC9991F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E8F8D3-7D92-621B-1541-85D7ED89B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60C81E-8BE8-55EA-661C-544276DDC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46858C-C484-2102-A1DB-57BABF489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AB80-5F2F-FD4C-959F-D05A1E42D232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7358AF-5176-A0A8-54EB-D7B088C3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57804A-A0A5-60C2-759A-936F1268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5694-A9BE-D843-9F54-15F2000BF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65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CD7F56-0AC8-3DAA-75E3-47D86C08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5FFD2D6-74AA-E2F5-99D2-686D77B84B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21614E-0AF2-311C-26E2-EC1186C48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BD3655-8252-7B74-E126-196E1FDF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AB80-5F2F-FD4C-959F-D05A1E42D232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FFF08A-C446-3082-4FA0-97A06270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90DB4B-6E13-A8BE-0AC1-7ADEBE14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5694-A9BE-D843-9F54-15F2000BF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0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0A4FF73-B18A-05ED-9321-B619C498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E61E7B-9112-93CE-A590-F04E4FFA2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5A67F4-990F-6CD2-EC74-C7FF505BC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CAB80-5F2F-FD4C-959F-D05A1E42D232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BA5A28-FFAE-DD10-F0EB-FA0F79E37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4C6E07-A3D3-E188-2874-478E193E6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E5694-A9BE-D843-9F54-15F2000BF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35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hop.unicef.cz/darujte/pravidelne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XIN3oe0meY?start=3&amp;feature=oembed" TargetMode="External"/><Relationship Id="rId6" Type="http://schemas.openxmlformats.org/officeDocument/2006/relationships/image" Target="../media/image3.jpeg"/><Relationship Id="rId5" Type="http://schemas.openxmlformats.org/officeDocument/2006/relationships/hyperlink" Target="https://www.youtube.com/watch?v=BXIN3oe0meY&amp;feature=emb_logo" TargetMode="External"/><Relationship Id="rId4" Type="http://schemas.openxmlformats.org/officeDocument/2006/relationships/hyperlink" Target="https://www.unicef.cz/dobrovolnictvi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84753FD2-EA55-4CE7-D6C4-CED3BFCFE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4" name="Rectangle 1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9D0563-F5E1-228A-EC44-18FB1C17D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cs-CZ" sz="52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2519DC-5094-BFED-80A9-C3E988E1A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21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33CF88-A943-F173-7778-B9BA0FDC8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AKTUÁLNÍ PROBLÉMY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48A4E9-8A8A-7A51-145B-3DADDD9C0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/>
              <a:t>Dobrý start do života</a:t>
            </a:r>
            <a:endParaRPr lang="cs-CZ" sz="2000" dirty="0">
              <a:cs typeface="Calibri"/>
            </a:endParaRPr>
          </a:p>
          <a:p>
            <a:pPr lvl="1"/>
            <a:r>
              <a:rPr lang="cs-CZ" sz="2000" dirty="0"/>
              <a:t>47% všech úmrtí mezi dětmi do 5  let, je úmrtí novorozenců  </a:t>
            </a:r>
            <a:endParaRPr lang="cs-CZ" sz="2000" dirty="0">
              <a:cs typeface="Calibri"/>
            </a:endParaRPr>
          </a:p>
          <a:p>
            <a:r>
              <a:rPr lang="cs-CZ" sz="2000" dirty="0"/>
              <a:t>Pomoc dětem a ženám v Afghánistánu</a:t>
            </a:r>
            <a:endParaRPr lang="cs-CZ" sz="2000" dirty="0">
              <a:cs typeface="Calibri"/>
            </a:endParaRPr>
          </a:p>
          <a:p>
            <a:r>
              <a:rPr lang="cs-CZ" sz="2000" dirty="0"/>
              <a:t>Humanitní krize v Jemenu</a:t>
            </a:r>
            <a:endParaRPr lang="cs-CZ" sz="2000" dirty="0">
              <a:cs typeface="Calibri"/>
            </a:endParaRPr>
          </a:p>
          <a:p>
            <a:r>
              <a:rPr lang="cs-CZ" sz="2000" dirty="0"/>
              <a:t>Vzdělávání dětí, děti v krizových situacích</a:t>
            </a:r>
            <a:endParaRPr lang="cs-CZ" sz="2000" dirty="0">
              <a:cs typeface="Calibri"/>
            </a:endParaRPr>
          </a:p>
          <a:p>
            <a:r>
              <a:rPr lang="cs-CZ" sz="2000" dirty="0"/>
              <a:t>Pomoc dětem v Sýrii</a:t>
            </a:r>
            <a:endParaRPr lang="cs-CZ" sz="2000" dirty="0">
              <a:cs typeface="Calibri"/>
            </a:endParaRPr>
          </a:p>
          <a:p>
            <a:r>
              <a:rPr lang="cs-CZ" sz="2000" dirty="0"/>
              <a:t>Zastavme obchodování s dětmi</a:t>
            </a:r>
            <a:endParaRPr lang="cs-CZ" sz="2000" dirty="0">
              <a:cs typeface="Calibri"/>
            </a:endParaRPr>
          </a:p>
          <a:p>
            <a:r>
              <a:rPr lang="cs-CZ" sz="2000" dirty="0"/>
              <a:t>Pomoc dětem v Bhútánu</a:t>
            </a:r>
            <a:endParaRPr lang="cs-CZ" sz="2000" dirty="0">
              <a:cs typeface="Calibri"/>
            </a:endParaRPr>
          </a:p>
          <a:p>
            <a:endParaRPr lang="en-US" sz="2000"/>
          </a:p>
          <a:p>
            <a:pPr marL="0"/>
            <a:endParaRPr lang="en-US" sz="2000"/>
          </a:p>
          <a:p>
            <a:pPr marL="0"/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8" name="Obrázek 9" descr="Obsah obrázku text, osoba, chlapec, mladý&#10;&#10;Popis se vygeneroval automaticky.">
            <a:extLst>
              <a:ext uri="{FF2B5EF4-FFF2-40B4-BE49-F238E27FC236}">
                <a16:creationId xmlns:a16="http://schemas.microsoft.com/office/drawing/2014/main" id="{C510B54E-06DF-A7C4-D51C-8188A0449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853" y="1194760"/>
            <a:ext cx="5129840" cy="51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48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7" descr="Obsah obrázku text, osoba, exteriér, hráč&#10;&#10;Popis se vygeneroval automaticky.">
            <a:extLst>
              <a:ext uri="{FF2B5EF4-FFF2-40B4-BE49-F238E27FC236}">
                <a16:creationId xmlns:a16="http://schemas.microsoft.com/office/drawing/2014/main" id="{CD45CFE3-3BFD-2B07-FACA-EF5E7C36E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1" r="9110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5" name="Rectangle 2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E8E7F7-B73C-4B33-ED66-198C73ED2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39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5200">
                <a:cs typeface="Calibri Light"/>
              </a:rPr>
              <a:t>Děkujeme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194DCB-2FBC-CA60-A0F1-9DA2D767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286" y="4629234"/>
            <a:ext cx="3973386" cy="148531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 sz="2000" dirty="0">
                <a:cs typeface="Calibri"/>
              </a:rPr>
              <a:t>Jana Voráčová, 481207</a:t>
            </a:r>
          </a:p>
          <a:p>
            <a:pPr algn="l"/>
            <a:r>
              <a:rPr lang="cs-CZ" sz="2000" dirty="0">
                <a:cs typeface="Calibri"/>
              </a:rPr>
              <a:t>Petra Urbanová, 470277</a:t>
            </a:r>
          </a:p>
        </p:txBody>
      </p:sp>
    </p:spTree>
    <p:extLst>
      <p:ext uri="{BB962C8B-B14F-4D97-AF65-F5344CB8AC3E}">
        <p14:creationId xmlns:p14="http://schemas.microsoft.com/office/powerpoint/2010/main" val="24294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309CC-F51A-6B3F-A9D8-A32F455E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UNICEF (United </a:t>
            </a:r>
            <a:r>
              <a:rPr lang="cs-CZ" dirty="0" err="1">
                <a:ea typeface="+mj-lt"/>
                <a:cs typeface="+mj-lt"/>
              </a:rPr>
              <a:t>Nations</a:t>
            </a:r>
            <a:r>
              <a:rPr lang="cs-CZ" dirty="0">
                <a:ea typeface="+mj-lt"/>
                <a:cs typeface="+mj-lt"/>
              </a:rPr>
              <a:t> </a:t>
            </a:r>
            <a:r>
              <a:rPr lang="cs-CZ" dirty="0" err="1">
                <a:ea typeface="+mj-lt"/>
                <a:cs typeface="+mj-lt"/>
              </a:rPr>
              <a:t>Children’s</a:t>
            </a:r>
            <a:r>
              <a:rPr lang="cs-CZ" dirty="0">
                <a:ea typeface="+mj-lt"/>
                <a:cs typeface="+mj-lt"/>
              </a:rPr>
              <a:t> </a:t>
            </a:r>
            <a:r>
              <a:rPr lang="cs-CZ" dirty="0" err="1">
                <a:ea typeface="+mj-lt"/>
                <a:cs typeface="+mj-lt"/>
              </a:rPr>
              <a:t>Fund</a:t>
            </a:r>
            <a:r>
              <a:rPr lang="cs-CZ" dirty="0">
                <a:ea typeface="+mj-lt"/>
                <a:cs typeface="+mj-lt"/>
              </a:rPr>
              <a:t>)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8724D8-C863-30BA-0704-011392983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ea typeface="+mn-lt"/>
                <a:cs typeface="+mn-lt"/>
              </a:rPr>
              <a:t>= Dětský fond Organizace spojených národů</a:t>
            </a:r>
          </a:p>
          <a:p>
            <a:r>
              <a:rPr lang="cs-CZ" dirty="0">
                <a:ea typeface="+mn-lt"/>
                <a:cs typeface="+mn-lt"/>
              </a:rPr>
              <a:t>Zkratka dle původního názvu: </a:t>
            </a:r>
            <a:r>
              <a:rPr lang="cs-CZ" b="1" dirty="0">
                <a:ea typeface="+mn-lt"/>
                <a:cs typeface="+mn-lt"/>
              </a:rPr>
              <a:t>U</a:t>
            </a:r>
            <a:r>
              <a:rPr lang="cs-CZ" dirty="0">
                <a:ea typeface="+mn-lt"/>
                <a:cs typeface="+mn-lt"/>
              </a:rPr>
              <a:t>nited </a:t>
            </a:r>
            <a:r>
              <a:rPr lang="cs-CZ" b="1" dirty="0" err="1">
                <a:ea typeface="+mn-lt"/>
                <a:cs typeface="+mn-lt"/>
              </a:rPr>
              <a:t>N</a:t>
            </a:r>
            <a:r>
              <a:rPr lang="cs-CZ" dirty="0" err="1">
                <a:ea typeface="+mn-lt"/>
                <a:cs typeface="+mn-lt"/>
              </a:rPr>
              <a:t>ations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I</a:t>
            </a:r>
            <a:r>
              <a:rPr lang="cs-CZ" dirty="0" err="1">
                <a:ea typeface="+mn-lt"/>
                <a:cs typeface="+mn-lt"/>
              </a:rPr>
              <a:t>nternationl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C</a:t>
            </a:r>
            <a:r>
              <a:rPr lang="cs-CZ" dirty="0" err="1">
                <a:ea typeface="+mn-lt"/>
                <a:cs typeface="+mn-lt"/>
              </a:rPr>
              <a:t>hildren’s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E</a:t>
            </a:r>
            <a:r>
              <a:rPr lang="cs-CZ" dirty="0" err="1">
                <a:ea typeface="+mn-lt"/>
                <a:cs typeface="+mn-lt"/>
              </a:rPr>
              <a:t>mergency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F</a:t>
            </a:r>
            <a:r>
              <a:rPr lang="cs-CZ" dirty="0" err="1">
                <a:ea typeface="+mn-lt"/>
                <a:cs typeface="+mn-lt"/>
              </a:rPr>
              <a:t>und</a:t>
            </a:r>
            <a:r>
              <a:rPr lang="cs-CZ" dirty="0">
                <a:ea typeface="+mn-lt"/>
                <a:cs typeface="+mn-lt"/>
              </a:rPr>
              <a:t> (Mezinárodní dětský fond neodkladné pomoci) </a:t>
            </a:r>
          </a:p>
          <a:p>
            <a:r>
              <a:rPr lang="cs-CZ" dirty="0">
                <a:ea typeface="+mn-lt"/>
                <a:cs typeface="+mn-lt"/>
              </a:rPr>
              <a:t>Největší celosvětová organizace celosvětově se zabývající ochranou a zlepšováním životních podmínek dětí a jejich rozvoje </a:t>
            </a:r>
          </a:p>
          <a:p>
            <a:r>
              <a:rPr lang="cs-CZ" dirty="0">
                <a:cs typeface="Calibri"/>
              </a:rPr>
              <a:t>Pracuje ve 193 zemích světa</a:t>
            </a:r>
          </a:p>
          <a:p>
            <a:r>
              <a:rPr lang="cs-CZ" dirty="0">
                <a:cs typeface="Calibri"/>
              </a:rPr>
              <a:t>Sídlí v</a:t>
            </a:r>
            <a:r>
              <a:rPr lang="cs-CZ" b="1" dirty="0">
                <a:cs typeface="Calibri"/>
              </a:rPr>
              <a:t> New Yorku</a:t>
            </a:r>
          </a:p>
          <a:p>
            <a:endParaRPr lang="cs-CZ" dirty="0">
              <a:cs typeface="Calibri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BF6B090B-1151-E620-71AC-92D2E8266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761" y="4004342"/>
            <a:ext cx="2634737" cy="26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7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87D44-3B5E-F84F-3720-71E4855C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VZNIK A DŮLEŽITÉ MILNÍKY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EA3FFE-D4EB-FFFF-CF97-D5ABC7F46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b="1" dirty="0">
                <a:cs typeface="Calibri"/>
              </a:rPr>
              <a:t>11. Prosince 1946</a:t>
            </a:r>
            <a:r>
              <a:rPr lang="cs-CZ" dirty="0">
                <a:cs typeface="Calibri"/>
              </a:rPr>
              <a:t> usnesením Valného shromáždění OSN</a:t>
            </a:r>
          </a:p>
          <a:p>
            <a:r>
              <a:rPr lang="cs-CZ" dirty="0">
                <a:cs typeface="Calibri"/>
              </a:rPr>
              <a:t>Pomoc dětem zasaženým 2. světovou válkou</a:t>
            </a:r>
          </a:p>
          <a:p>
            <a:r>
              <a:rPr lang="cs-CZ" dirty="0">
                <a:cs typeface="Calibri"/>
              </a:rPr>
              <a:t>Nevládní organizace s humanitárním zaměřením</a:t>
            </a:r>
          </a:p>
          <a:p>
            <a:r>
              <a:rPr lang="cs-CZ" b="1" dirty="0">
                <a:cs typeface="Calibri"/>
              </a:rPr>
              <a:t>1953 stálou součástí OSN</a:t>
            </a:r>
          </a:p>
          <a:p>
            <a:r>
              <a:rPr lang="cs-CZ" b="1" dirty="0">
                <a:cs typeface="Calibri"/>
              </a:rPr>
              <a:t>1965 Nobelova cena za mír</a:t>
            </a:r>
          </a:p>
          <a:p>
            <a:r>
              <a:rPr lang="cs-CZ" dirty="0">
                <a:cs typeface="Calibri"/>
              </a:rPr>
              <a:t>1989 - Úmluva o právech dítěte - všechny státy kromě USA ji ratifikovaly - nejrozšířenější smlouva deklarující lidská práva v historii</a:t>
            </a:r>
          </a:p>
          <a:p>
            <a:r>
              <a:rPr lang="cs-CZ" dirty="0">
                <a:cs typeface="Calibri"/>
              </a:rPr>
              <a:t>1990 - Světový summit pro děti v New Yorku - největší setkání představitelů států - podepsání Světové deklarace o přežití, ochraně a rozvoji dětí</a:t>
            </a:r>
          </a:p>
        </p:txBody>
      </p:sp>
    </p:spTree>
    <p:extLst>
      <p:ext uri="{BB962C8B-B14F-4D97-AF65-F5344CB8AC3E}">
        <p14:creationId xmlns:p14="http://schemas.microsoft.com/office/powerpoint/2010/main" val="420720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87C98-F8C6-487E-4C42-0230597F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FINANCOVÁNÍ 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B47B5-7148-C75C-E3A0-7569EBAFF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b="1" dirty="0">
                <a:cs typeface="Calibri"/>
              </a:rPr>
              <a:t>Výhradně dobrovolné příspěvky</a:t>
            </a:r>
            <a:r>
              <a:rPr lang="cs-CZ" dirty="0">
                <a:cs typeface="Calibri"/>
              </a:rPr>
              <a:t>, hospodaření je přísně, nestranně a objektivně kontrolováno</a:t>
            </a:r>
          </a:p>
          <a:p>
            <a:r>
              <a:rPr lang="cs-CZ" dirty="0">
                <a:cs typeface="Calibri"/>
              </a:rPr>
              <a:t>Na pomoc dětem jde téměř </a:t>
            </a:r>
            <a:r>
              <a:rPr lang="cs-CZ" b="1" dirty="0">
                <a:cs typeface="Calibri"/>
              </a:rPr>
              <a:t>90 % z darů </a:t>
            </a:r>
            <a:r>
              <a:rPr lang="cs-CZ" dirty="0">
                <a:cs typeface="Calibri"/>
              </a:rPr>
              <a:t>(téměř 6 % provoz a management, zbytek na investice, fundraising a koordinaci)</a:t>
            </a:r>
          </a:p>
          <a:p>
            <a:r>
              <a:rPr lang="cs-CZ" dirty="0">
                <a:cs typeface="Calibri"/>
              </a:rPr>
              <a:t>"Největší část pomoci je poskytována dětem žijícím v nejchudších zemích s vysokou dětskou úmrtností a v krizových oblastech postižených humanitární krizí, přírodní katastrofou či válečným konfliktem."</a:t>
            </a:r>
          </a:p>
          <a:p>
            <a:r>
              <a:rPr lang="cs-CZ" dirty="0">
                <a:cs typeface="Calibri"/>
              </a:rPr>
              <a:t>"UNICEF je jedinou organizací OSN, jejíž činnost není financována z rozpočtu OSN – všechny programy na pomoc dětem, které zahrnují zdravotní péči, vzdělání, přístup k pitné vodě, hygienu, lepší výživu, boj s HIV/AIDS, péči o sirotky AIDS a veškerou neodkladnou pomoc v krizových situacích, můžeme uskutečňovat pouze díky dobrovolným příspěvkům našich dárců."</a:t>
            </a:r>
          </a:p>
        </p:txBody>
      </p:sp>
    </p:spTree>
    <p:extLst>
      <p:ext uri="{BB962C8B-B14F-4D97-AF65-F5344CB8AC3E}">
        <p14:creationId xmlns:p14="http://schemas.microsoft.com/office/powerpoint/2010/main" val="145524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A3CB45-C13A-C480-6E65-AE950E33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 dirty="0">
                <a:cs typeface="Calibri Light"/>
              </a:rPr>
              <a:t>JAK POMOCI?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062C95-7D32-1013-9214-FDF594E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 dirty="0">
                <a:ea typeface="+mn-lt"/>
                <a:cs typeface="+mn-lt"/>
              </a:rPr>
              <a:t>Dary: </a:t>
            </a:r>
            <a:r>
              <a:rPr lang="cs-CZ" sz="2000" dirty="0">
                <a:ea typeface="+mn-lt"/>
                <a:cs typeface="+mn-lt"/>
                <a:hlinkClick r:id="rId3"/>
              </a:rPr>
              <a:t>https://eshop.unicef.cz/darujte/pravidelne/</a:t>
            </a:r>
            <a:r>
              <a:rPr lang="cs-CZ" sz="2000" dirty="0">
                <a:ea typeface="+mn-lt"/>
                <a:cs typeface="+mn-lt"/>
              </a:rPr>
              <a:t> </a:t>
            </a:r>
            <a:endParaRPr lang="cs-CZ" sz="2000" dirty="0"/>
          </a:p>
          <a:p>
            <a:r>
              <a:rPr lang="cs-CZ" sz="2000" dirty="0">
                <a:ea typeface="+mn-lt"/>
                <a:cs typeface="+mn-lt"/>
              </a:rPr>
              <a:t>Dobrovolnictví: </a:t>
            </a:r>
            <a:r>
              <a:rPr lang="cs-CZ" sz="2000" dirty="0">
                <a:ea typeface="+mn-lt"/>
                <a:cs typeface="+mn-lt"/>
                <a:hlinkClick r:id="rId4"/>
              </a:rPr>
              <a:t>https://www.unicef.cz/dobrovolnictvi/</a:t>
            </a:r>
            <a:r>
              <a:rPr lang="cs-CZ" sz="2000" dirty="0">
                <a:ea typeface="+mn-lt"/>
                <a:cs typeface="+mn-lt"/>
              </a:rPr>
              <a:t> </a:t>
            </a:r>
          </a:p>
          <a:p>
            <a:r>
              <a:rPr lang="cs-CZ" sz="2000">
                <a:ea typeface="+mn-lt"/>
                <a:cs typeface="+mn-lt"/>
                <a:hlinkClick r:id="rId5"/>
              </a:rPr>
              <a:t>https://www.youtube.com/watch?v=BXIN3oe0meY&amp;feature=emb_logo</a:t>
            </a:r>
            <a:r>
              <a:rPr lang="cs-CZ" sz="200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endParaRPr lang="cs-CZ" sz="2000" dirty="0">
              <a:ea typeface="+mn-lt"/>
              <a:cs typeface="+mn-lt"/>
            </a:endParaRPr>
          </a:p>
          <a:p>
            <a:endParaRPr lang="cs-CZ" sz="2000" dirty="0">
              <a:ea typeface="+mn-lt"/>
              <a:cs typeface="+mn-lt"/>
            </a:endParaRPr>
          </a:p>
          <a:p>
            <a:endParaRPr lang="cs-CZ" sz="2000" dirty="0">
              <a:ea typeface="+mn-lt"/>
              <a:cs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édium 3" title="Přátelé dětí UNICEF (2017) – Petra">
            <a:hlinkClick r:id="" action="ppaction://media"/>
            <a:extLst>
              <a:ext uri="{FF2B5EF4-FFF2-40B4-BE49-F238E27FC236}">
                <a16:creationId xmlns:a16="http://schemas.microsoft.com/office/drawing/2014/main" id="{3D5E2192-8F21-438F-8E08-339D20DEBB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405862" y="1170128"/>
            <a:ext cx="6019331" cy="45144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7578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A233CE-5F1A-856B-284B-18C416607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>
                <a:cs typeface="Calibri Light"/>
              </a:rPr>
              <a:t>ČESKÁ REPUBLIKA A UNICEF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CC7F82-F250-1EB8-A48A-BF5FCF25A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4167245" cy="404468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cs-CZ" sz="2000" dirty="0">
                <a:cs typeface="Calibri"/>
              </a:rPr>
              <a:t>Po 2. sv. válce - vitamíny, sušené mléko, léky a základní potraviny</a:t>
            </a:r>
            <a:endParaRPr lang="en-US" sz="20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cs-CZ" sz="2000" dirty="0">
                <a:cs typeface="Calibri"/>
              </a:rPr>
              <a:t>1991 Český výbor pro UNICEF</a:t>
            </a:r>
            <a:endParaRPr lang="en-US" sz="20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cs-CZ" sz="2000" dirty="0">
                <a:cs typeface="Calibri"/>
              </a:rPr>
              <a:t>Poslání:</a:t>
            </a:r>
            <a:endParaRPr lang="en-US" sz="2000" dirty="0">
              <a:ea typeface="+mn-lt"/>
              <a:cs typeface="+mn-lt"/>
            </a:endParaRPr>
          </a:p>
          <a:p>
            <a:pPr marL="971550" lvl="1" indent="-285750">
              <a:buFont typeface="Arial"/>
              <a:buChar char="•"/>
            </a:pPr>
            <a:r>
              <a:rPr lang="cs-CZ" sz="2000" dirty="0">
                <a:cs typeface="Calibri"/>
              </a:rPr>
              <a:t>prosazování Úmluvy o právech dítěte</a:t>
            </a:r>
            <a:endParaRPr lang="en-US" sz="2000" dirty="0">
              <a:ea typeface="+mn-lt"/>
              <a:cs typeface="+mn-lt"/>
            </a:endParaRPr>
          </a:p>
          <a:p>
            <a:pPr marL="971550" lvl="1" indent="-285750">
              <a:buFont typeface="Arial"/>
              <a:buChar char="•"/>
            </a:pPr>
            <a:r>
              <a:rPr lang="cs-CZ" sz="2000" dirty="0">
                <a:cs typeface="Calibri"/>
              </a:rPr>
              <a:t>osvětová a vzdělávací činností </a:t>
            </a:r>
            <a:endParaRPr lang="en-US" sz="2000" dirty="0">
              <a:ea typeface="+mn-lt"/>
              <a:cs typeface="+mn-lt"/>
            </a:endParaRPr>
          </a:p>
          <a:p>
            <a:pPr marL="971550" lvl="1" indent="-285750">
              <a:buFont typeface="Arial"/>
              <a:buChar char="•"/>
            </a:pPr>
            <a:r>
              <a:rPr lang="cs-CZ" sz="2000" dirty="0">
                <a:cs typeface="Calibri"/>
              </a:rPr>
              <a:t>získávání finančních prostředků (dlouhodobých programů pomoci dětem v nejchudších zemích světa a humanitární pomoci v situacích přírodních katastrof a válečných konfliktů)</a:t>
            </a:r>
            <a:endParaRPr lang="cs-CZ" dirty="0"/>
          </a:p>
          <a:p>
            <a:endParaRPr lang="cs-CZ" sz="2000">
              <a:cs typeface="Calibri"/>
            </a:endParaRPr>
          </a:p>
          <a:p>
            <a:endParaRPr lang="cs-CZ" sz="2000">
              <a:cs typeface="Calibri"/>
            </a:endParaRPr>
          </a:p>
        </p:txBody>
      </p:sp>
      <p:pic>
        <p:nvPicPr>
          <p:cNvPr id="7" name="Obrázek 4">
            <a:extLst>
              <a:ext uri="{FF2B5EF4-FFF2-40B4-BE49-F238E27FC236}">
                <a16:creationId xmlns:a16="http://schemas.microsoft.com/office/drawing/2014/main" id="{7C7E45FC-733D-5C25-C643-23022E71F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326" y="1438946"/>
            <a:ext cx="5963727" cy="428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4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interiér, skupina, kytice, několik&#10;&#10;Popis se vygeneroval automaticky.">
            <a:extLst>
              <a:ext uri="{FF2B5EF4-FFF2-40B4-BE49-F238E27FC236}">
                <a16:creationId xmlns:a16="http://schemas.microsoft.com/office/drawing/2014/main" id="{B9E153B6-0239-9485-349F-3D934CFEE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" r="8299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A233CE-5F1A-856B-284B-18C416607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>
                <a:cs typeface="Calibri Light"/>
              </a:rPr>
              <a:t>ČESKÁ REPUBLIKA A UNICEF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CC7F82-F250-1EB8-A48A-BF5FCF25A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sz="2000" dirty="0">
              <a:cs typeface="Calibri"/>
            </a:endParaRPr>
          </a:p>
          <a:p>
            <a:r>
              <a:rPr lang="cs-CZ" sz="2000" dirty="0">
                <a:cs typeface="Calibri"/>
              </a:rPr>
              <a:t>Osvěta rozvojových problémů ve školách</a:t>
            </a:r>
          </a:p>
          <a:p>
            <a:endParaRPr lang="cs-CZ" sz="2000">
              <a:cs typeface="Calibri"/>
            </a:endParaRPr>
          </a:p>
          <a:p>
            <a:r>
              <a:rPr lang="cs-CZ" sz="2000" dirty="0">
                <a:cs typeface="Calibri"/>
              </a:rPr>
              <a:t>Adoptuj panenku a zachráníš dítě</a:t>
            </a:r>
            <a:endParaRPr lang="cs-CZ" sz="2000" dirty="0"/>
          </a:p>
          <a:p>
            <a:pPr lvl="1"/>
            <a:r>
              <a:rPr lang="cs-CZ" sz="2000" dirty="0">
                <a:cs typeface="Calibri"/>
              </a:rPr>
              <a:t>Podpora dětí a seniorů</a:t>
            </a:r>
          </a:p>
          <a:p>
            <a:pPr lvl="1"/>
            <a:r>
              <a:rPr lang="cs-CZ" sz="2000" dirty="0">
                <a:cs typeface="Calibri"/>
              </a:rPr>
              <a:t>Očkování proti 6 smrtelným nemocem pro jedno dítě (600,-)</a:t>
            </a:r>
          </a:p>
          <a:p>
            <a:endParaRPr lang="cs-CZ" sz="2000">
              <a:cs typeface="Calibri"/>
            </a:endParaRPr>
          </a:p>
          <a:p>
            <a:endParaRPr lang="cs-CZ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148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7BB27E-EC98-4908-9D05-90D43354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11" y="306955"/>
            <a:ext cx="6519694" cy="1495425"/>
          </a:xfrm>
        </p:spPr>
        <p:txBody>
          <a:bodyPr>
            <a:normAutofit/>
          </a:bodyPr>
          <a:lstStyle/>
          <a:p>
            <a:r>
              <a:rPr lang="cs-CZ" sz="4000" dirty="0">
                <a:cs typeface="Calibri Light"/>
              </a:rPr>
              <a:t>UNICEF A VÁLKA NA UKRAJINĚ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3052D3-FCB4-6B91-B8B5-D5C04879D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812" y="1556803"/>
            <a:ext cx="6706600" cy="46779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 dirty="0">
                <a:ea typeface="+mn-lt"/>
                <a:cs typeface="+mn-lt"/>
              </a:rPr>
              <a:t>UNICEF působí na Ukrajině od roku 2014 (začátek konfliktu)</a:t>
            </a:r>
          </a:p>
          <a:p>
            <a:r>
              <a:rPr lang="cs-CZ" sz="2000" dirty="0">
                <a:ea typeface="+mn-lt"/>
                <a:cs typeface="+mn-lt"/>
              </a:rPr>
              <a:t>Ohrožení pro 7,5 mil. dětí</a:t>
            </a:r>
          </a:p>
          <a:p>
            <a:r>
              <a:rPr lang="cs-CZ" sz="2000" dirty="0">
                <a:ea typeface="+mn-lt"/>
                <a:cs typeface="+mn-lt"/>
              </a:rPr>
              <a:t>UNICEF má 140 pracovníků a 5 poboček v oblasti Doněcka, </a:t>
            </a:r>
            <a:r>
              <a:rPr lang="cs-CZ" sz="2000" dirty="0" err="1">
                <a:ea typeface="+mn-lt"/>
                <a:cs typeface="+mn-lt"/>
              </a:rPr>
              <a:t>Luhanska</a:t>
            </a:r>
            <a:r>
              <a:rPr lang="cs-CZ" sz="2000" dirty="0">
                <a:ea typeface="+mn-lt"/>
                <a:cs typeface="+mn-lt"/>
              </a:rPr>
              <a:t>, </a:t>
            </a:r>
            <a:r>
              <a:rPr lang="cs-CZ" sz="2000" dirty="0" err="1">
                <a:ea typeface="+mn-lt"/>
                <a:cs typeface="+mn-lt"/>
              </a:rPr>
              <a:t>Kramatorsku</a:t>
            </a:r>
            <a:r>
              <a:rPr lang="cs-CZ" sz="2000" dirty="0">
                <a:ea typeface="+mn-lt"/>
                <a:cs typeface="+mn-lt"/>
              </a:rPr>
              <a:t>, </a:t>
            </a:r>
            <a:r>
              <a:rPr lang="cs-CZ" sz="2000" dirty="0" err="1">
                <a:ea typeface="+mn-lt"/>
                <a:cs typeface="+mn-lt"/>
              </a:rPr>
              <a:t>Mariupolu</a:t>
            </a:r>
            <a:r>
              <a:rPr lang="cs-CZ" sz="2000" dirty="0">
                <a:ea typeface="+mn-lt"/>
                <a:cs typeface="+mn-lt"/>
              </a:rPr>
              <a:t>, Lvova a v Kyjevě</a:t>
            </a:r>
            <a:endParaRPr lang="cs-CZ" sz="2000" dirty="0">
              <a:cs typeface="Calibri"/>
            </a:endParaRPr>
          </a:p>
          <a:p>
            <a:r>
              <a:rPr lang="cs-CZ" sz="2000" dirty="0">
                <a:cs typeface="Calibri"/>
              </a:rPr>
              <a:t>Podařilo se do roku 2021 :</a:t>
            </a:r>
          </a:p>
          <a:p>
            <a:pPr lvl="1"/>
            <a:r>
              <a:rPr lang="cs-CZ" sz="2000" dirty="0">
                <a:ea typeface="+mn-lt"/>
                <a:cs typeface="+mn-lt"/>
              </a:rPr>
              <a:t>dodat na východní Ukrajinu 333 tun chloru pro čističky vody, které umožnily 510 145 lidem pít čistou vodu</a:t>
            </a:r>
          </a:p>
          <a:p>
            <a:pPr lvl="1"/>
            <a:r>
              <a:rPr lang="cs-CZ" sz="2000" dirty="0">
                <a:ea typeface="+mn-lt"/>
                <a:cs typeface="+mn-lt"/>
              </a:rPr>
              <a:t>vrátit do lavic 7 400 dětí opravou škol zničených konfliktem</a:t>
            </a:r>
          </a:p>
          <a:p>
            <a:pPr lvl="1"/>
            <a:r>
              <a:rPr lang="cs-CZ" sz="2000" dirty="0">
                <a:ea typeface="+mn-lt"/>
                <a:cs typeface="+mn-lt"/>
              </a:rPr>
              <a:t>poskytnout teplou vodu 1 239 nejmenším dětem pomocí instalace bojlerů ve školkách</a:t>
            </a:r>
          </a:p>
          <a:p>
            <a:pPr lvl="1"/>
            <a:r>
              <a:rPr lang="cs-CZ" sz="2000" dirty="0">
                <a:ea typeface="+mn-lt"/>
                <a:cs typeface="+mn-lt"/>
              </a:rPr>
              <a:t>naočkovat 29 300 dětí proti dětské obrně</a:t>
            </a:r>
          </a:p>
          <a:p>
            <a:pPr lvl="1"/>
            <a:r>
              <a:rPr lang="cs-CZ" sz="2000" dirty="0">
                <a:ea typeface="+mn-lt"/>
                <a:cs typeface="+mn-lt"/>
              </a:rPr>
              <a:t>proškolit 180 tisíc dětí a jejich rodičů na rozpoznávání min</a:t>
            </a:r>
          </a:p>
          <a:p>
            <a:pPr lvl="1"/>
            <a:endParaRPr lang="cs-CZ" sz="1300">
              <a:cs typeface="Calibri"/>
            </a:endParaRPr>
          </a:p>
          <a:p>
            <a:endParaRPr lang="cs-CZ" sz="1300">
              <a:cs typeface="Calibri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6B9CB2A-80DA-8455-694A-B32DD2A9C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r="1699" b="-2"/>
          <a:stretch/>
        </p:blipFill>
        <p:spPr>
          <a:xfrm>
            <a:off x="7673892" y="474462"/>
            <a:ext cx="4518108" cy="62685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3919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exteriér, voda, lidé, raft&#10;&#10;Popis se vygeneroval automaticky.">
            <a:extLst>
              <a:ext uri="{FF2B5EF4-FFF2-40B4-BE49-F238E27FC236}">
                <a16:creationId xmlns:a16="http://schemas.microsoft.com/office/drawing/2014/main" id="{B1BEEB11-98BE-0C9A-9A75-2A97BC5F47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" r="571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33CF88-A943-F173-7778-B9BA0FDC8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AKTUÁLNÍ PROBLÉMY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48A4E9-8A8A-7A51-145B-3DADDD9C0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 dirty="0"/>
              <a:t>Nezávadná voda, podvýživa</a:t>
            </a:r>
            <a:endParaRPr lang="cs-CZ" sz="2000" dirty="0">
              <a:cs typeface="Calibri"/>
            </a:endParaRPr>
          </a:p>
          <a:p>
            <a:pPr marL="0"/>
            <a:endParaRPr lang="cs-CZ" sz="2000" dirty="0">
              <a:cs typeface="Calibri"/>
            </a:endParaRPr>
          </a:p>
          <a:p>
            <a:r>
              <a:rPr lang="cs-CZ" sz="2000" dirty="0"/>
              <a:t>Záplavy v Pákistánu</a:t>
            </a:r>
            <a:endParaRPr lang="cs-CZ" sz="2000" dirty="0">
              <a:cs typeface="Calibri"/>
            </a:endParaRPr>
          </a:p>
          <a:p>
            <a:pPr lvl="1"/>
            <a:r>
              <a:rPr lang="cs-CZ" sz="2000" dirty="0"/>
              <a:t>Od července 2022 </a:t>
            </a:r>
            <a:endParaRPr lang="cs-CZ" sz="2000" dirty="0">
              <a:cs typeface="Calibri"/>
            </a:endParaRPr>
          </a:p>
          <a:p>
            <a:pPr lvl="1"/>
            <a:r>
              <a:rPr lang="cs-CZ" sz="2000" dirty="0"/>
              <a:t>5krát víc srážek -&gt; zaplavili třetinu země</a:t>
            </a:r>
            <a:endParaRPr lang="cs-CZ" sz="2000" dirty="0">
              <a:cs typeface="Calibri"/>
            </a:endParaRPr>
          </a:p>
          <a:p>
            <a:pPr marL="400050" lvl="1"/>
            <a:endParaRPr lang="cs-CZ" sz="2000" dirty="0">
              <a:cs typeface="Calibri"/>
            </a:endParaRPr>
          </a:p>
          <a:p>
            <a:r>
              <a:rPr lang="cs-CZ" sz="2000" dirty="0"/>
              <a:t>Děti ve válce</a:t>
            </a:r>
            <a:endParaRPr lang="cs-CZ" sz="2000" dirty="0">
              <a:cs typeface="Calibri"/>
            </a:endParaRPr>
          </a:p>
          <a:p>
            <a:pPr lvl="1"/>
            <a:r>
              <a:rPr lang="cs-CZ" sz="2000" dirty="0"/>
              <a:t>Každé 6 dítě žije v oblasti války nebo ozbrojeného konfliktu</a:t>
            </a:r>
            <a:endParaRPr lang="cs-CZ" sz="2000" dirty="0">
              <a:cs typeface="Calibri"/>
            </a:endParaRPr>
          </a:p>
          <a:p>
            <a:endParaRPr lang="en-US" sz="1900"/>
          </a:p>
          <a:p>
            <a:pPr marL="0"/>
            <a:endParaRPr lang="en-US" sz="1900"/>
          </a:p>
          <a:p>
            <a:pPr marL="0"/>
            <a:endParaRPr lang="en-US" sz="1900"/>
          </a:p>
          <a:p>
            <a:endParaRPr lang="en-US" sz="1900"/>
          </a:p>
          <a:p>
            <a:endParaRPr lang="en-US" sz="1900"/>
          </a:p>
          <a:p>
            <a:endParaRPr lang="en-US" sz="1900"/>
          </a:p>
          <a:p>
            <a:endParaRPr lang="en-US" sz="1900"/>
          </a:p>
          <a:p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9802381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Širokoúhlá obrazovka</PresentationFormat>
  <Paragraphs>81</Paragraphs>
  <Slides>11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UNICEF (United Nations Children’s Fund) </vt:lpstr>
      <vt:lpstr>VZNIK A DŮLEŽITÉ MILNÍKY</vt:lpstr>
      <vt:lpstr>FINANCOVÁNÍ </vt:lpstr>
      <vt:lpstr>JAK POMOCI?</vt:lpstr>
      <vt:lpstr>ČESKÁ REPUBLIKA A UNICEF</vt:lpstr>
      <vt:lpstr>ČESKÁ REPUBLIKA A UNICEF</vt:lpstr>
      <vt:lpstr>UNICEF A VÁLKA NA UKRAJINĚ</vt:lpstr>
      <vt:lpstr>AKTUÁLNÍ PROBLÉMY</vt:lpstr>
      <vt:lpstr>AKTUÁLNÍ PROBLÉMY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UNICEF</dc:title>
  <dc:creator>Petra Urbanová</dc:creator>
  <cp:lastModifiedBy>Jana Voráčová</cp:lastModifiedBy>
  <cp:revision>439</cp:revision>
  <dcterms:created xsi:type="dcterms:W3CDTF">2022-10-06T07:48:38Z</dcterms:created>
  <dcterms:modified xsi:type="dcterms:W3CDTF">2022-10-13T06:06:32Z</dcterms:modified>
</cp:coreProperties>
</file>