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9" r:id="rId5"/>
    <p:sldId id="271" r:id="rId6"/>
    <p:sldId id="258" r:id="rId7"/>
    <p:sldId id="265" r:id="rId8"/>
    <p:sldId id="266" r:id="rId9"/>
    <p:sldId id="259" r:id="rId10"/>
    <p:sldId id="263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43670-54D0-48F1-9E39-0948C13A4F7C}" v="87" dt="2022-10-11T15:41:03.614"/>
    <p1510:client id="{C7BA37C5-1DF3-4D72-9D4E-3193C1CF95D0}" v="979" dt="2022-10-11T19:53:23.725"/>
    <p1510:client id="{DEB1B526-B846-4364-B22D-7B951231DF9A}" v="227" dt="2022-10-11T16:53:28.764"/>
    <p1510:client id="{F42660FA-8539-436E-82AC-5AF6AA68584D}" v="13" dt="2022-10-11T18:50:31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C1211-4305-B9F7-8AA1-571850EF2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877B7B-6654-5506-510F-6796FF12D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59251B-E51E-CA35-4CC5-D62B5A41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686644-5466-9E7F-24B5-01B8B578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6D5310-9666-C175-2D23-89FF038D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66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930E6-A2DE-1393-FF22-9B279A0F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C4CAE1-760E-867B-5716-28CEEBA3B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021221-1841-2B10-2E20-6F765B73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7F6F55-4B46-7502-B0F0-6FE44856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831BA7-18D0-960F-65D2-AA75059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13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687FA37-CF4A-F2BA-CD22-9B345B028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078669-D919-C2F2-8768-45B9508C9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0FB106-F051-3E20-9B6B-D3C9A596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E431DC-3D3B-DC93-B5F2-E3128D7F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1B588A-F536-C5FD-B900-890DF826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83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FCEF3-57B5-1BE1-6B31-BBC61B34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1872A5-3078-9280-17FA-7B389B173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02EDE0-DFC3-DA42-A7A6-79B99CDF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80C10D-1C7C-5B04-C8BC-57A1606F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27135D-48DD-09E1-C032-F6A91922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1F9EB-B3A3-D7F3-5541-58A744067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731857-D5C5-4277-D8AD-4E890467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A7DA41-29E6-F0C3-6FAB-59606990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257905-7F26-5B35-E020-55DA537A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3BAB6-BD41-3943-FFB0-1094A4BC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16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36CC6-B42D-8E19-0229-601FEEB3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81BD43-6F33-B782-C409-377D74BDA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66F76-D422-DF2B-45F0-BCA74C6CC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C649C3-D950-0B3C-7745-D471456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08FFDD-A7C2-5975-2F9B-944FF0D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224D40-E887-22C7-22BB-91E6B7AB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99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9A173-12E8-50EB-960A-DF3743B2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0F861-A7D8-0B74-8303-DD3A75BBC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1E896E-F077-0A89-726B-EF3534154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F74A68-CDE2-3FAC-486B-2F5D6C15C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5D97666-F7EF-CCF5-AF0A-142B6DF56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DD4C4A-D845-B174-1895-08203A57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0CB950A-025F-EB1E-06A4-24040CEB7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579EE6-B0B7-BBA6-A441-6D00F935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34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56350-4653-45F2-37D3-F165CD5F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FC84DB-A4CF-807D-CBF8-84D204B7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27CFB3-EDBE-BE3D-CE39-22047F0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7AECC1-2CA6-6B7D-7C7E-9F77A680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74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8BE8D1-48B6-87F3-6C94-BC2A095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223138-E761-52E3-2A60-25EF26C1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1D651D-2A1C-F7E2-20F4-B18C425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27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2FFCF-3BB5-CB14-4B16-54B57628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450C02-A3AC-7994-9508-46C5A1FF2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4BA887-401C-61D9-3C55-2EF781803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65BF1C-81C9-6E44-490B-78394346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E2C9F0-B459-6D19-08EB-677D208E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CD1022-F218-1165-5B7F-6D56DE69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66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A0576-3F3E-8BD8-BFD1-BA40D660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0ADB74F-E810-FD8C-B7B7-B2C9A036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924FEC-9708-F1BE-45A0-DEEB22D9D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08D9BC-24BE-735F-082D-9D30A2FD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BA6D82-3865-F611-EAF5-F8406201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4C8B57-6750-1236-DF9F-6E8539FB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76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E6BA7A2-837B-776E-6816-160645A4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02E95E-897E-83AE-34E0-6FBAA252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2E70EC-AD6B-4594-83A5-83F505606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6D2B0-0F73-4E57-8F98-5A59BD70B635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A786EB-4BF7-03EA-575E-655CF43C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90D786-D36C-7F8C-AE20-4960DADA3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FC67-BBBC-4937-AE4A-0D8996C2D8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2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wh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Triangle 6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286AE7-69FF-5BD3-69A6-6CDFD7BF7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cs-CZ" sz="11500"/>
              <a:t>WHO</a:t>
            </a:r>
            <a:endParaRPr lang="cs-CZ">
              <a:cs typeface="Calibri Light" panose="020F0302020204030204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353F6D-9E82-D006-16B8-6EA9B0A2F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cs-CZ" err="1">
                <a:cs typeface="Calibri"/>
              </a:rPr>
              <a:t>Cabala</a:t>
            </a:r>
            <a:r>
              <a:rPr lang="cs-CZ">
                <a:cs typeface="Calibri"/>
              </a:rPr>
              <a:t> Ondřej, 447335</a:t>
            </a:r>
          </a:p>
          <a:p>
            <a:pPr algn="l"/>
            <a:r>
              <a:rPr lang="cs-CZ" err="1">
                <a:cs typeface="Calibri"/>
              </a:rPr>
              <a:t>Vyvialová</a:t>
            </a:r>
            <a:r>
              <a:rPr lang="cs-CZ">
                <a:cs typeface="Calibri"/>
              </a:rPr>
              <a:t> Jana, 481396</a:t>
            </a:r>
          </a:p>
        </p:txBody>
      </p:sp>
    </p:spTree>
    <p:extLst>
      <p:ext uri="{BB962C8B-B14F-4D97-AF65-F5344CB8AC3E}">
        <p14:creationId xmlns:p14="http://schemas.microsoft.com/office/powerpoint/2010/main" val="1509232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958C4446-4EF5-EDDA-87F9-4197E505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0" y="173844"/>
            <a:ext cx="4270310" cy="17081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20C154-8BE3-B373-643F-7119E548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WHO  - kontroverze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F40527-2D18-8119-FEC0-462C352DA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3CD6ED-A7BB-8D9C-41AD-CBAA1E5F7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9" t="7074" r="17959" b="5324"/>
          <a:stretch/>
        </p:blipFill>
        <p:spPr>
          <a:xfrm rot="21309724">
            <a:off x="2374410" y="724104"/>
            <a:ext cx="6792687" cy="520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759BC6-53A6-74FD-7A06-8A94D6611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12" t="6530" r="22475" b="8435"/>
          <a:stretch/>
        </p:blipFill>
        <p:spPr>
          <a:xfrm rot="174564">
            <a:off x="3851919" y="268906"/>
            <a:ext cx="7126258" cy="611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9F0D7C-885E-AD05-3E8D-C52C9D8C36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2" t="6573" r="18418" b="4218"/>
          <a:stretch/>
        </p:blipFill>
        <p:spPr>
          <a:xfrm rot="21442709">
            <a:off x="856308" y="469361"/>
            <a:ext cx="7800392" cy="611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11BAADC-CE90-B95D-CCFB-4B5FF17F3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73" t="5324" r="18418" b="4290"/>
          <a:stretch/>
        </p:blipFill>
        <p:spPr>
          <a:xfrm>
            <a:off x="2166911" y="365124"/>
            <a:ext cx="7779522" cy="619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886063F-B99F-FF6C-6306-8DBEC97029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0" t="6517" r="17773" b="4289"/>
          <a:stretch/>
        </p:blipFill>
        <p:spPr>
          <a:xfrm rot="150478">
            <a:off x="2020644" y="294173"/>
            <a:ext cx="8072056" cy="611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5711678-96FE-92B2-D437-A52D7D4856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6" t="6516" r="40765" b="5324"/>
          <a:stretch/>
        </p:blipFill>
        <p:spPr>
          <a:xfrm rot="21425464">
            <a:off x="1502229" y="393629"/>
            <a:ext cx="6997958" cy="604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EE9348D-3C00-8789-5240-A2E5978044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73" t="6517" r="39181" b="3569"/>
          <a:stretch/>
        </p:blipFill>
        <p:spPr>
          <a:xfrm rot="230545">
            <a:off x="3432604" y="228614"/>
            <a:ext cx="5248137" cy="616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8FC35B7-1DB1-5750-BC9A-003C616669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08" t="6517" r="23852" b="5324"/>
          <a:stretch/>
        </p:blipFill>
        <p:spPr>
          <a:xfrm rot="21426260">
            <a:off x="2646747" y="329647"/>
            <a:ext cx="6466555" cy="604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707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41D341D-185A-DAEA-FBC8-B43A7920F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0" y="173844"/>
            <a:ext cx="4270310" cy="17081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4A0FBC-896C-ABE3-BB45-0A5B7FB2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WHO - kontroverze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D2D10F-D1A2-BF23-DFFB-04A13F399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4967"/>
            <a:ext cx="10967519" cy="488299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Jako agentura OSN je WHO financována systémem </a:t>
            </a:r>
            <a:r>
              <a:rPr lang="cs-CZ" b="1" dirty="0"/>
              <a:t>Organizace spojených národů</a:t>
            </a:r>
            <a:r>
              <a:rPr lang="cs-CZ" dirty="0"/>
              <a:t> skrze </a:t>
            </a:r>
            <a:r>
              <a:rPr lang="cs-CZ" b="1" dirty="0"/>
              <a:t>příspěvky</a:t>
            </a:r>
            <a:r>
              <a:rPr lang="cs-CZ" dirty="0"/>
              <a:t> členských států</a:t>
            </a:r>
          </a:p>
          <a:p>
            <a:endParaRPr lang="cs-CZ" dirty="0"/>
          </a:p>
          <a:p>
            <a:r>
              <a:rPr lang="cs-CZ" dirty="0"/>
              <a:t>Zároveň je financována </a:t>
            </a:r>
            <a:r>
              <a:rPr lang="cs-CZ" b="1" dirty="0"/>
              <a:t>nevládními organizacemi</a:t>
            </a:r>
            <a:r>
              <a:rPr lang="cs-CZ" dirty="0"/>
              <a:t>, jako jsou: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Některé </a:t>
            </a:r>
            <a:r>
              <a:rPr lang="cs-CZ" b="1" dirty="0"/>
              <a:t>farmaceutické firmy </a:t>
            </a:r>
            <a:r>
              <a:rPr lang="cs-CZ" dirty="0"/>
              <a:t>- GLOBEX PHARMACEUTICALS LTD, Johnson &amp; Johnson, Moderna a jiné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 Nadace Billa a Melindy Gatesových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 Rockefellerova nadace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/>
              <a:t>Prevence nechtěného početí a podpora interrupcí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WHO podporuje prevenci před nechtěným početím (</a:t>
            </a:r>
            <a:r>
              <a:rPr lang="cs-CZ" i="1" dirty="0"/>
              <a:t>antikoncepci</a:t>
            </a:r>
            <a:r>
              <a:rPr lang="cs-CZ" dirty="0"/>
              <a:t>) a legalizaci   umělých potratů - Proti podpoře interrupcí protestovaly organizace a osobnosti sympatizující s hnutím </a:t>
            </a:r>
            <a:r>
              <a:rPr lang="cs-CZ" b="1" dirty="0"/>
              <a:t>Pro-</a:t>
            </a:r>
            <a:r>
              <a:rPr lang="cs-CZ" b="1" dirty="0" err="1"/>
              <a:t>life</a:t>
            </a:r>
            <a:endParaRPr lang="cs-CZ" b="1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8" name="Obrázek 7" descr="Obsah obrázku text, exteriér, osoba, podepsat&#10;&#10;Popis byl vytvořen automaticky">
            <a:extLst>
              <a:ext uri="{FF2B5EF4-FFF2-40B4-BE49-F238E27FC236}">
                <a16:creationId xmlns:a16="http://schemas.microsoft.com/office/drawing/2014/main" id="{278EC7AA-AC25-D8CA-4247-3547F315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106">
            <a:off x="1792336" y="797873"/>
            <a:ext cx="8607330" cy="526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osoba, text, podepsat, skupina&#10;&#10;Popis byl vytvořen automaticky">
            <a:extLst>
              <a:ext uri="{FF2B5EF4-FFF2-40B4-BE49-F238E27FC236}">
                <a16:creationId xmlns:a16="http://schemas.microsoft.com/office/drawing/2014/main" id="{9D0021C0-27B6-6378-12A7-44FDC75FB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39">
            <a:off x="3226691" y="565489"/>
            <a:ext cx="5738617" cy="572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Obsah obrázku text, osoba, podepsat, stojící&#10;&#10;Popis byl vytvořen automaticky">
            <a:extLst>
              <a:ext uri="{FF2B5EF4-FFF2-40B4-BE49-F238E27FC236}">
                <a16:creationId xmlns:a16="http://schemas.microsoft.com/office/drawing/2014/main" id="{997A4C7B-CDA0-7D96-1AFA-1D8E69CFC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299">
            <a:off x="1068702" y="639147"/>
            <a:ext cx="9911319" cy="557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34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9305A-FBB0-2631-98A7-945915E1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Seznam použitých zdrojů: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EF9DD-A86E-22B3-96E2-153CFDBE4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wikipedia.cz</a:t>
            </a:r>
          </a:p>
          <a:p>
            <a:r>
              <a:rPr lang="cs-CZ" dirty="0"/>
              <a:t>wikipedia.com</a:t>
            </a:r>
          </a:p>
          <a:p>
            <a:r>
              <a:rPr lang="cs-CZ" dirty="0"/>
              <a:t>seznamzpravy.cz</a:t>
            </a:r>
          </a:p>
          <a:p>
            <a:r>
              <a:rPr lang="cs-CZ" dirty="0"/>
              <a:t>idnes.cz</a:t>
            </a:r>
          </a:p>
          <a:p>
            <a:r>
              <a:rPr lang="cs-CZ" dirty="0"/>
              <a:t>ct24.ceskatelevize.cz</a:t>
            </a:r>
          </a:p>
          <a:p>
            <a:r>
              <a:rPr lang="cs-CZ" dirty="0"/>
              <a:t>novinky.cz</a:t>
            </a:r>
          </a:p>
          <a:p>
            <a:r>
              <a:rPr lang="cs-CZ" dirty="0"/>
              <a:t>who.int</a:t>
            </a:r>
          </a:p>
          <a:p>
            <a:r>
              <a:rPr lang="cs-CZ" dirty="0"/>
              <a:t>portal.rozhlas.cz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A9264E-0102-FA03-A03C-8BDD3E151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0" y="173844"/>
            <a:ext cx="4270310" cy="17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609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8DAE6-7E6C-68E9-3495-EC1F53F8A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EB4AA9-6A8E-A787-AB14-17D9867AE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sz="5400" b="1" dirty="0"/>
          </a:p>
          <a:p>
            <a:pPr marL="0" indent="0" algn="ctr">
              <a:buNone/>
            </a:pPr>
            <a:r>
              <a:rPr lang="cs-CZ" sz="5400" b="1" dirty="0"/>
              <a:t>DĚKUJEME ZA POZORNOST ;)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EC7ED3-ACCA-D8CC-A71D-2714E26D1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0" y="173844"/>
            <a:ext cx="4270310" cy="17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880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9A06E-8419-65D4-C79A-B212CE97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b="1">
                <a:cs typeface="Calibri Light"/>
              </a:rPr>
              <a:t>Co je to WHO?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1E3A67-1297-AA1C-87A9-62711BF65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err="1">
                <a:cs typeface="Calibri"/>
              </a:rPr>
              <a:t>World</a:t>
            </a:r>
            <a:r>
              <a:rPr lang="cs-CZ" sz="2400">
                <a:cs typeface="Calibri"/>
              </a:rPr>
              <a:t> </a:t>
            </a:r>
            <a:r>
              <a:rPr lang="cs-CZ" sz="2400" err="1">
                <a:cs typeface="Calibri"/>
              </a:rPr>
              <a:t>Health</a:t>
            </a:r>
            <a:r>
              <a:rPr lang="cs-CZ" sz="2400">
                <a:cs typeface="Calibri"/>
              </a:rPr>
              <a:t> </a:t>
            </a:r>
            <a:r>
              <a:rPr lang="cs-CZ" sz="2400" err="1">
                <a:cs typeface="Calibri"/>
              </a:rPr>
              <a:t>Organization</a:t>
            </a:r>
            <a:r>
              <a:rPr lang="cs-CZ" sz="2400">
                <a:cs typeface="Calibri"/>
              </a:rPr>
              <a:t>/Světová zdravotnická organizace</a:t>
            </a:r>
          </a:p>
          <a:p>
            <a:r>
              <a:rPr lang="cs-CZ" sz="2400">
                <a:cs typeface="Calibri"/>
              </a:rPr>
              <a:t>Agentura OSN</a:t>
            </a:r>
          </a:p>
          <a:p>
            <a:r>
              <a:rPr lang="cs-CZ" sz="2400">
                <a:cs typeface="Calibri"/>
              </a:rPr>
              <a:t>Mezinárodní autorita v otázce zdraví</a:t>
            </a:r>
          </a:p>
          <a:p>
            <a:pPr marL="0" indent="0">
              <a:buNone/>
            </a:pPr>
            <a:endParaRPr lang="cs-CZ" sz="2400">
              <a:cs typeface="Calibri"/>
            </a:endParaRPr>
          </a:p>
          <a:p>
            <a:r>
              <a:rPr lang="cs-CZ" sz="2400">
                <a:cs typeface="Calibri"/>
              </a:rPr>
              <a:t>Vznik: 7. 4. 1948 (Světový den zdraví)</a:t>
            </a:r>
          </a:p>
          <a:p>
            <a:r>
              <a:rPr lang="cs-CZ" sz="2400">
                <a:cs typeface="Calibri"/>
              </a:rPr>
              <a:t>Sídlo: Ženeva</a:t>
            </a:r>
          </a:p>
          <a:p>
            <a:pPr marL="0" indent="0">
              <a:buNone/>
            </a:pPr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99C4689-CDA2-05EA-D954-909A38F6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3" r="2710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E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519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ight Triangle 1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7" descr="Obsah obrázku exteriér, obloha, budova, město&#10;&#10;Popis se vygeneroval automaticky.">
            <a:extLst>
              <a:ext uri="{FF2B5EF4-FFF2-40B4-BE49-F238E27FC236}">
                <a16:creationId xmlns:a16="http://schemas.microsoft.com/office/drawing/2014/main" id="{2C24F493-2807-554B-D947-B005B50B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679" y="918546"/>
            <a:ext cx="7459676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57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BA851-767D-27E7-1A08-583C0917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333" y="1676478"/>
            <a:ext cx="4655851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Předseda</a:t>
            </a:r>
            <a:r>
              <a:rPr lang="en-US" sz="5400" dirty="0"/>
              <a:t> WHO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E41D10-2A8D-87A7-FD5F-4031DC10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478" y="4498967"/>
            <a:ext cx="5494987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/>
              <a:t>	</a:t>
            </a:r>
            <a:r>
              <a:rPr lang="en-US" sz="2400" b="1" dirty="0"/>
              <a:t>Tedros Adhanom Ghebreyesus</a:t>
            </a:r>
            <a:endParaRPr lang="cs-CZ" sz="2400" b="1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, muž, osoba, oblek&#10;&#10;Popis byl vytvořen automaticky">
            <a:extLst>
              <a:ext uri="{FF2B5EF4-FFF2-40B4-BE49-F238E27FC236}">
                <a16:creationId xmlns:a16="http://schemas.microsoft.com/office/drawing/2014/main" id="{A8CEEB18-2D2B-A776-418C-779B95113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1866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72E0AE-E3C7-1F45-3E1E-797DC6FA66CB}"/>
              </a:ext>
            </a:extLst>
          </p:cNvPr>
          <p:cNvSpPr txBox="1"/>
          <p:nvPr/>
        </p:nvSpPr>
        <p:spPr>
          <a:xfrm>
            <a:off x="8460390" y="4812190"/>
            <a:ext cx="23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 funkci od roku 2017</a:t>
            </a:r>
          </a:p>
        </p:txBody>
      </p:sp>
    </p:spTree>
    <p:extLst>
      <p:ext uri="{BB962C8B-B14F-4D97-AF65-F5344CB8AC3E}">
        <p14:creationId xmlns:p14="http://schemas.microsoft.com/office/powerpoint/2010/main" val="250974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AD576F-B49D-80A9-2011-67D2B534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Mapa členských zemí WHO 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4A25DA0-30BB-4170-7A12-F6D18CD1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14" y="1675227"/>
            <a:ext cx="950097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76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5E190-F343-FA3F-FC8F-5747B7A2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67" y="374178"/>
            <a:ext cx="10882265" cy="1325563"/>
          </a:xfrm>
        </p:spPr>
        <p:txBody>
          <a:bodyPr/>
          <a:lstStyle/>
          <a:p>
            <a:r>
              <a:rPr lang="cs-CZ" b="1"/>
              <a:t>Funkce organizace WHO </a:t>
            </a:r>
            <a:r>
              <a:rPr lang="cs-CZ" sz="4000" b="1"/>
              <a:t>(</a:t>
            </a:r>
            <a:r>
              <a:rPr lang="cs-CZ" sz="4000" b="1" i="1"/>
              <a:t>uvedeno v agendě 2012</a:t>
            </a:r>
            <a:r>
              <a:rPr lang="cs-CZ" sz="4000" b="1"/>
              <a:t>)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C4C286-CFBA-06D5-EAAB-87D8C7E84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/>
              <a:t>Poskytování vedení v </a:t>
            </a:r>
            <a:r>
              <a:rPr lang="cs-CZ" b="1"/>
              <a:t>záležitostech kritických pro zdraví</a:t>
            </a:r>
            <a:r>
              <a:rPr lang="cs-CZ"/>
              <a:t> a zapojování se do partnerství v oblastech, kde nutná součinnost.</a:t>
            </a:r>
          </a:p>
          <a:p>
            <a:r>
              <a:rPr lang="cs-CZ"/>
              <a:t>Formování </a:t>
            </a:r>
            <a:r>
              <a:rPr lang="cs-CZ" b="1"/>
              <a:t>výzkumné agendy </a:t>
            </a:r>
            <a:r>
              <a:rPr lang="cs-CZ"/>
              <a:t>a šíření </a:t>
            </a:r>
            <a:r>
              <a:rPr lang="cs-CZ" b="1"/>
              <a:t>cenných znalostí</a:t>
            </a:r>
            <a:r>
              <a:rPr lang="cs-CZ"/>
              <a:t>, stanovení standardů a následná </a:t>
            </a:r>
            <a:r>
              <a:rPr lang="cs-CZ" b="1"/>
              <a:t>podpora</a:t>
            </a:r>
            <a:r>
              <a:rPr lang="cs-CZ"/>
              <a:t> a jejich </a:t>
            </a:r>
            <a:r>
              <a:rPr lang="cs-CZ" b="1"/>
              <a:t>realizace</a:t>
            </a:r>
            <a:r>
              <a:rPr lang="cs-CZ"/>
              <a:t>.</a:t>
            </a:r>
          </a:p>
          <a:p>
            <a:r>
              <a:rPr lang="cs-CZ"/>
              <a:t>Formulace </a:t>
            </a:r>
            <a:r>
              <a:rPr lang="cs-CZ" b="1"/>
              <a:t>etických aspektů </a:t>
            </a:r>
            <a:r>
              <a:rPr lang="cs-CZ"/>
              <a:t>a politik založených na </a:t>
            </a:r>
            <a:r>
              <a:rPr lang="cs-CZ" b="1"/>
              <a:t>přímých důkazech</a:t>
            </a:r>
            <a:r>
              <a:rPr lang="cs-CZ"/>
              <a:t>.</a:t>
            </a:r>
          </a:p>
          <a:p>
            <a:r>
              <a:rPr lang="cs-CZ"/>
              <a:t>Poskytování </a:t>
            </a:r>
            <a:r>
              <a:rPr lang="cs-CZ" b="1"/>
              <a:t>technické podpory </a:t>
            </a:r>
            <a:r>
              <a:rPr lang="cs-CZ"/>
              <a:t>členům WHO, urychlení změn a budování udržitelné </a:t>
            </a:r>
            <a:r>
              <a:rPr lang="cs-CZ" b="1"/>
              <a:t>institucionální kapacity</a:t>
            </a:r>
            <a:r>
              <a:rPr lang="cs-CZ"/>
              <a:t>.</a:t>
            </a:r>
          </a:p>
          <a:p>
            <a:r>
              <a:rPr lang="cs-CZ"/>
              <a:t>Dlouhodobé sledování </a:t>
            </a:r>
            <a:r>
              <a:rPr lang="cs-CZ" b="1"/>
              <a:t>světové zdravotní situace </a:t>
            </a:r>
            <a:r>
              <a:rPr lang="cs-CZ"/>
              <a:t>a hodnocení zdravotních trendů.</a:t>
            </a:r>
          </a:p>
          <a:p>
            <a:r>
              <a:rPr lang="cs-CZ" b="1"/>
              <a:t>CRVS</a:t>
            </a:r>
            <a:r>
              <a:rPr lang="cs-CZ"/>
              <a:t> (</a:t>
            </a:r>
            <a:r>
              <a:rPr lang="cs-CZ" i="1"/>
              <a:t>civilní registrace a vitální statistika </a:t>
            </a:r>
            <a:r>
              <a:rPr lang="cs-CZ"/>
              <a:t>) - sledování důležitých událostí (narození, úmrtí, svatba, rozvod) pro formování statistiky.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FB3FC55C-8A68-4350-79D1-E46534A1578C}"/>
              </a:ext>
            </a:extLst>
          </p:cNvPr>
          <p:cNvSpPr/>
          <p:nvPr/>
        </p:nvSpPr>
        <p:spPr>
          <a:xfrm>
            <a:off x="10571583" y="5943849"/>
            <a:ext cx="1262090" cy="71799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soba, muž, nošení, košile">
            <a:extLst>
              <a:ext uri="{FF2B5EF4-FFF2-40B4-BE49-F238E27FC236}">
                <a16:creationId xmlns:a16="http://schemas.microsoft.com/office/drawing/2014/main" id="{643C75B8-8EFE-AB6F-E716-7A77B3B5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8" b="98951" l="778" r="97667">
                        <a14:foregroundMark x1="5667" y1="76162" x2="5667" y2="76162"/>
                        <a14:foregroundMark x1="1333" y1="78411" x2="1333" y2="78411"/>
                        <a14:foregroundMark x1="22222" y1="93103" x2="22222" y2="93103"/>
                        <a14:foregroundMark x1="41444" y1="99100" x2="41444" y2="99100"/>
                        <a14:foregroundMark x1="54556" y1="5847" x2="54556" y2="5847"/>
                        <a14:foregroundMark x1="59889" y1="4198" x2="59889" y2="4198"/>
                        <a14:foregroundMark x1="59333" y1="75412" x2="59333" y2="75412"/>
                        <a14:foregroundMark x1="61222" y1="72714" x2="61222" y2="72714"/>
                        <a14:foregroundMark x1="57778" y1="68066" x2="57778" y2="68066"/>
                        <a14:foregroundMark x1="59556" y1="64468" x2="59556" y2="64468"/>
                        <a14:foregroundMark x1="61667" y1="79010" x2="61667" y2="79010"/>
                        <a14:foregroundMark x1="93222" y1="87406" x2="93222" y2="87406"/>
                        <a14:foregroundMark x1="97667" y1="95052" x2="97667" y2="95052"/>
                        <a14:foregroundMark x1="67778" y1="49625" x2="67778" y2="49625"/>
                        <a14:foregroundMark x1="778" y1="80060" x2="778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22" y="1532573"/>
            <a:ext cx="7185734" cy="532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2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13D45-13A0-8D4B-0CB2-7A4B52A7F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Funkce organizace WHO 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993C2B-1646-FD88-9691-E9714C4B1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09" y="1825624"/>
            <a:ext cx="11497900" cy="4867783"/>
          </a:xfrm>
        </p:spPr>
        <p:txBody>
          <a:bodyPr>
            <a:normAutofit/>
          </a:bodyPr>
          <a:lstStyle/>
          <a:p>
            <a:r>
              <a:rPr lang="cs-CZ"/>
              <a:t>Primárním úkolem WHO je „</a:t>
            </a:r>
            <a:r>
              <a:rPr lang="cs-CZ" b="1" i="1"/>
              <a:t>dosažení všemi lidmi nejvyšší možné úrovně zdraví</a:t>
            </a:r>
            <a:r>
              <a:rPr lang="cs-CZ"/>
              <a:t>“</a:t>
            </a:r>
          </a:p>
          <a:p>
            <a:endParaRPr lang="cs-CZ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800"/>
              <a:t> Likvidace nemocí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800"/>
              <a:t> Monitorování průběhu a šíření infekčních nemocí jako </a:t>
            </a:r>
            <a:r>
              <a:rPr lang="cs-CZ" sz="2800" b="1"/>
              <a:t>SARS</a:t>
            </a:r>
            <a:r>
              <a:rPr lang="cs-CZ" sz="2800"/>
              <a:t>, </a:t>
            </a:r>
            <a:r>
              <a:rPr lang="cs-CZ" sz="2800" b="1"/>
              <a:t>Covid-19</a:t>
            </a:r>
            <a:r>
              <a:rPr lang="cs-CZ" sz="2800"/>
              <a:t>, </a:t>
            </a:r>
            <a:r>
              <a:rPr lang="cs-CZ" sz="2800" b="1"/>
              <a:t>malárie, opičích neštovic</a:t>
            </a:r>
            <a:r>
              <a:rPr lang="cs-CZ" sz="2800"/>
              <a:t> a </a:t>
            </a:r>
            <a:r>
              <a:rPr lang="cs-CZ" sz="2800" b="1"/>
              <a:t>AIDS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800" b="1"/>
              <a:t> </a:t>
            </a:r>
            <a:r>
              <a:rPr lang="cs-CZ" sz="2800"/>
              <a:t>Vývoj a </a:t>
            </a:r>
            <a:r>
              <a:rPr lang="cs-CZ" sz="2800" b="1"/>
              <a:t>distribuce vakcín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800"/>
              <a:t> Realizace </a:t>
            </a:r>
            <a:r>
              <a:rPr lang="cs-CZ" sz="2800" b="1"/>
              <a:t>celosvětových kampaní</a:t>
            </a:r>
            <a:r>
              <a:rPr lang="cs-CZ" sz="2800"/>
              <a:t>, např. na </a:t>
            </a:r>
            <a:r>
              <a:rPr lang="cs-CZ" sz="2800" b="1"/>
              <a:t>zvýšení spotřeby zeleniny</a:t>
            </a:r>
            <a:r>
              <a:rPr lang="cs-CZ" sz="2800"/>
              <a:t>, nebo na </a:t>
            </a:r>
            <a:r>
              <a:rPr lang="cs-CZ" sz="2800" b="1"/>
              <a:t>snížení konzumace tabáku</a:t>
            </a:r>
            <a:r>
              <a:rPr lang="cs-CZ" sz="2800"/>
              <a:t>, a provádění </a:t>
            </a:r>
            <a:r>
              <a:rPr lang="cs-CZ" sz="2800" b="1"/>
              <a:t>vlastních výzkumných projektů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800"/>
              <a:t> Šíření </a:t>
            </a:r>
            <a:r>
              <a:rPr lang="cs-CZ" sz="2800" b="1"/>
              <a:t>zdravotní osvěty </a:t>
            </a:r>
            <a:r>
              <a:rPr lang="cs-CZ" sz="2800"/>
              <a:t>po celém světě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cs-CZ" sz="2400" b="1"/>
          </a:p>
          <a:p>
            <a:pPr lvl="2">
              <a:buFont typeface="Wingdings" panose="05000000000000000000" pitchFamily="2" charset="2"/>
              <a:buChar char="Ø"/>
            </a:pPr>
            <a:endParaRPr lang="cs-CZ"/>
          </a:p>
        </p:txBody>
      </p:sp>
      <p:sp>
        <p:nvSpPr>
          <p:cNvPr id="4" name="Šipka: zahnutá doleva 3">
            <a:extLst>
              <a:ext uri="{FF2B5EF4-FFF2-40B4-BE49-F238E27FC236}">
                <a16:creationId xmlns:a16="http://schemas.microsoft.com/office/drawing/2014/main" id="{AE45A8B0-88BF-3E7E-4281-8A1DE0F68BC3}"/>
              </a:ext>
            </a:extLst>
          </p:cNvPr>
          <p:cNvSpPr/>
          <p:nvPr/>
        </p:nvSpPr>
        <p:spPr>
          <a:xfrm>
            <a:off x="1955552" y="2399168"/>
            <a:ext cx="623056" cy="72808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6" name="Obrázek 5" descr="Obsah obrázku text, osoba&#10;&#10;Popis byl vytvořen automaticky">
            <a:extLst>
              <a:ext uri="{FF2B5EF4-FFF2-40B4-BE49-F238E27FC236}">
                <a16:creationId xmlns:a16="http://schemas.microsoft.com/office/drawing/2014/main" id="{B79B1459-CB4F-058B-E693-F83DBBE88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163">
            <a:off x="1000532" y="566507"/>
            <a:ext cx="4023347" cy="560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4A5426E-8FF1-4825-3AAE-7305C6E38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29">
            <a:off x="5714811" y="677375"/>
            <a:ext cx="5098100" cy="510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F3DBFC23-C4A9-242F-0DFB-A604D1C16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200">
            <a:off x="3166843" y="630804"/>
            <a:ext cx="4014158" cy="547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7D66DD4-4389-1172-DFD3-D6A172A1B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491">
            <a:off x="5876234" y="576790"/>
            <a:ext cx="5307940" cy="530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text, osoba&#10;&#10;Popis byl vytvořen automaticky">
            <a:extLst>
              <a:ext uri="{FF2B5EF4-FFF2-40B4-BE49-F238E27FC236}">
                <a16:creationId xmlns:a16="http://schemas.microsoft.com/office/drawing/2014/main" id="{EFE58FF1-8D20-A581-1122-37EF9CF71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47">
            <a:off x="1216761" y="854172"/>
            <a:ext cx="9345190" cy="467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F185C6E8-7ED3-9AEB-56AD-A4E5DE4D68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838">
            <a:off x="3956406" y="627753"/>
            <a:ext cx="4114693" cy="576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AA8F191-7559-86BF-EFD5-A28F0C6D0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769">
            <a:off x="2415882" y="523492"/>
            <a:ext cx="5410116" cy="541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8C2B48F-DEEE-3B88-CE22-B11C7E753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06">
            <a:off x="3159217" y="733614"/>
            <a:ext cx="6150876" cy="496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Obsah obrázku osoba&#10;&#10;Popis byl vytvořen automaticky">
            <a:extLst>
              <a:ext uri="{FF2B5EF4-FFF2-40B4-BE49-F238E27FC236}">
                <a16:creationId xmlns:a16="http://schemas.microsoft.com/office/drawing/2014/main" id="{FECCA3FF-B2A5-769C-2CA1-2048549262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081">
            <a:off x="1033626" y="916700"/>
            <a:ext cx="8426380" cy="473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ázek 23" descr="Obsah obrázku dav&#10;&#10;Popis byl vytvořen automaticky">
            <a:extLst>
              <a:ext uri="{FF2B5EF4-FFF2-40B4-BE49-F238E27FC236}">
                <a16:creationId xmlns:a16="http://schemas.microsoft.com/office/drawing/2014/main" id="{E0A7FFD8-B466-DDBD-1E0F-B5B1CB6ED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948">
            <a:off x="2161021" y="585216"/>
            <a:ext cx="8531352" cy="568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ázek 25" descr="Obsah obrázku osoba, lidé, skupina&#10;&#10;Popis byl vytvořen automaticky">
            <a:extLst>
              <a:ext uri="{FF2B5EF4-FFF2-40B4-BE49-F238E27FC236}">
                <a16:creationId xmlns:a16="http://schemas.microsoft.com/office/drawing/2014/main" id="{8F4AEAF0-8DA2-431A-F27E-0A18A01FD5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395">
            <a:off x="1748869" y="934896"/>
            <a:ext cx="8096250" cy="453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 descr="Obsah obrázku osoba&#10;&#10;Popis byl vytvořen automaticky">
            <a:extLst>
              <a:ext uri="{FF2B5EF4-FFF2-40B4-BE49-F238E27FC236}">
                <a16:creationId xmlns:a16="http://schemas.microsoft.com/office/drawing/2014/main" id="{55782670-CE39-EAD2-8376-C04144BA2C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000">
            <a:off x="626725" y="785691"/>
            <a:ext cx="10912558" cy="493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88C6609-13A9-AF9F-4B3E-F7EAD1D4F7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60" b="93040" l="5872" r="92869">
                        <a14:foregroundMark x1="12752" y1="63920" x2="12752" y2="63920"/>
                        <a14:foregroundMark x1="10654" y1="68320" x2="10654" y2="68320"/>
                        <a14:foregroundMark x1="22735" y1="67520" x2="22735" y2="67520"/>
                        <a14:foregroundMark x1="6208" y1="66080" x2="6208" y2="66080"/>
                        <a14:foregroundMark x1="29698" y1="14560" x2="29698" y2="14560"/>
                        <a14:foregroundMark x1="49832" y1="8560" x2="49832" y2="8560"/>
                        <a14:foregroundMark x1="69463" y1="15280" x2="69463" y2="15280"/>
                        <a14:foregroundMark x1="31544" y1="66880" x2="31544" y2="66880"/>
                        <a14:foregroundMark x1="34815" y1="65040" x2="34815" y2="65040"/>
                        <a14:foregroundMark x1="42534" y1="67520" x2="42534" y2="67520"/>
                        <a14:foregroundMark x1="52936" y1="66800" x2="52936" y2="66800"/>
                        <a14:foregroundMark x1="66611" y1="68080" x2="66611" y2="68080"/>
                        <a14:foregroundMark x1="75084" y1="67520" x2="75084" y2="67520"/>
                        <a14:foregroundMark x1="78859" y1="64080" x2="78859" y2="64080"/>
                        <a14:foregroundMark x1="84060" y1="67040" x2="84060" y2="67040"/>
                        <a14:foregroundMark x1="88339" y1="65920" x2="88339" y2="65920"/>
                        <a14:foregroundMark x1="88926" y1="84960" x2="88926" y2="84960"/>
                        <a14:foregroundMark x1="84480" y1="83360" x2="84480" y2="83360"/>
                        <a14:foregroundMark x1="75084" y1="82960" x2="75084" y2="82960"/>
                        <a14:foregroundMark x1="75252" y1="78560" x2="75252" y2="78560"/>
                        <a14:foregroundMark x1="92953" y1="82960" x2="92953" y2="82960"/>
                        <a14:foregroundMark x1="92953" y1="68080" x2="92953" y2="68080"/>
                        <a14:foregroundMark x1="70554" y1="81360" x2="70554" y2="81360"/>
                        <a14:foregroundMark x1="64262" y1="82240" x2="64262" y2="82240"/>
                        <a14:foregroundMark x1="55956" y1="82080" x2="55956" y2="82080"/>
                        <a14:foregroundMark x1="49245" y1="78720" x2="49245" y2="78720"/>
                        <a14:foregroundMark x1="50252" y1="85520" x2="50252" y2="85520"/>
                        <a14:foregroundMark x1="43456" y1="83360" x2="43456" y2="83360"/>
                        <a14:foregroundMark x1="35990" y1="83360" x2="35990" y2="83360"/>
                        <a14:foregroundMark x1="28272" y1="82800" x2="28272" y2="82800"/>
                        <a14:foregroundMark x1="16611" y1="83520" x2="16611" y2="83520"/>
                        <a14:foregroundMark x1="11577" y1="80080" x2="11577" y2="80080"/>
                        <a14:foregroundMark x1="26342" y1="93040" x2="26342" y2="93040"/>
                        <a14:foregroundMark x1="24077" y1="20400" x2="24077" y2="20400"/>
                        <a14:foregroundMark x1="21728" y1="22800" x2="21728" y2="22800"/>
                        <a14:foregroundMark x1="21141" y1="31120" x2="21141" y2="31120"/>
                        <a14:foregroundMark x1="21141" y1="37680" x2="21141" y2="37680"/>
                        <a14:foregroundMark x1="25755" y1="45920" x2="25755" y2="45920"/>
                        <a14:foregroundMark x1="34815" y1="48080" x2="34815" y2="48080"/>
                        <a14:foregroundMark x1="38842" y1="53840" x2="38842" y2="53840"/>
                        <a14:foregroundMark x1="63842" y1="50880" x2="63842" y2="50880"/>
                        <a14:foregroundMark x1="69799" y1="44320" x2="69799" y2="44320"/>
                        <a14:foregroundMark x1="72567" y1="39360" x2="72567" y2="39360"/>
                        <a14:foregroundMark x1="73070" y1="32320" x2="73070" y2="32320"/>
                        <a14:foregroundMark x1="73154" y1="25040" x2="73154" y2="25040"/>
                        <a14:foregroundMark x1="74664" y1="21360" x2="74664" y2="21360"/>
                        <a14:foregroundMark x1="56040" y1="16240" x2="56040" y2="16240"/>
                        <a14:foregroundMark x1="52685" y1="33680" x2="52685" y2="33680"/>
                        <a14:foregroundMark x1="50000" y1="27760" x2="50000" y2="27760"/>
                        <a14:foregroundMark x1="49664" y1="40640" x2="49664" y2="40640"/>
                        <a14:foregroundMark x1="51930" y1="42080" x2="51930" y2="42080"/>
                        <a14:foregroundMark x1="46812" y1="16000" x2="46812" y2="16000"/>
                        <a14:backgroundMark x1="44295" y1="23200" x2="44295" y2="23200"/>
                        <a14:backgroundMark x1="57383" y1="15280" x2="57383" y2="15280"/>
                        <a14:backgroundMark x1="39681" y1="19920" x2="39681" y2="19920"/>
                        <a14:backgroundMark x1="32383" y1="23520" x2="32383" y2="23520"/>
                        <a14:backgroundMark x1="28859" y1="22080" x2="28859" y2="22080"/>
                        <a14:backgroundMark x1="36409" y1="25360" x2="36409" y2="25360"/>
                        <a14:backgroundMark x1="40940" y1="25440" x2="40940" y2="25440"/>
                        <a14:backgroundMark x1="31795" y1="33440" x2="31795" y2="33440"/>
                        <a14:backgroundMark x1="34480" y1="33120" x2="34480" y2="33120"/>
                        <a14:backgroundMark x1="42114" y1="35280" x2="42114" y2="35280"/>
                        <a14:backgroundMark x1="43708" y1="43520" x2="43708" y2="43520"/>
                        <a14:backgroundMark x1="47567" y1="36240" x2="47567" y2="36240"/>
                        <a14:backgroundMark x1="43540" y1="34240" x2="43540" y2="34240"/>
                        <a14:backgroundMark x1="52517" y1="26320" x2="52517" y2="26320"/>
                        <a14:backgroundMark x1="59815" y1="34720" x2="59815" y2="34720"/>
                        <a14:backgroundMark x1="62584" y1="34400" x2="62584" y2="34400"/>
                        <a14:backgroundMark x1="63926" y1="28480" x2="63926" y2="28480"/>
                        <a14:backgroundMark x1="67869" y1="36160" x2="67869" y2="36160"/>
                        <a14:backgroundMark x1="59983" y1="27040" x2="59983" y2="27040"/>
                        <a14:backgroundMark x1="58893" y1="42240" x2="58893" y2="42240"/>
                        <a14:backgroundMark x1="54614" y1="32880" x2="54614" y2="32880"/>
                        <a14:backgroundMark x1="41946" y1="21200" x2="41946" y2="21200"/>
                        <a14:backgroundMark x1="43540" y1="26720" x2="43540" y2="26720"/>
                        <a14:backgroundMark x1="60822" y1="30480" x2="60822" y2="30480"/>
                        <a14:backgroundMark x1="43540" y1="29280" x2="43540" y2="29280"/>
                        <a14:backgroundMark x1="64094" y1="68480" x2="64094" y2="68480"/>
                        <a14:backgroundMark x1="72735" y1="72000" x2="72735" y2="72000"/>
                        <a14:backgroundMark x1="62584" y1="87520" x2="62584" y2="87520"/>
                        <a14:backgroundMark x1="33725" y1="86960" x2="33725" y2="86960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41" y="251406"/>
            <a:ext cx="5923034" cy="62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AD0D-1766-58AF-B6C5-2ADC0A65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+mj-lt"/>
                <a:cs typeface="+mj-lt"/>
              </a:rPr>
              <a:t>Funkce organizace WHO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1778-4475-A349-98BC-3C4A2F22A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44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dirty="0">
                <a:ea typeface="+mn-lt"/>
                <a:cs typeface="+mn-lt"/>
              </a:rPr>
              <a:t> Kromě tohoto nejvyššího úkolu má i řadu dalších – například je tím  orgánem, který dohlíží na to, aby jednotlivé </a:t>
            </a:r>
            <a:r>
              <a:rPr lang="cs-CZ" b="1" dirty="0">
                <a:ea typeface="+mn-lt"/>
                <a:cs typeface="+mn-lt"/>
              </a:rPr>
              <a:t>diagnózy</a:t>
            </a:r>
            <a:r>
              <a:rPr lang="cs-CZ" dirty="0">
                <a:ea typeface="+mn-lt"/>
                <a:cs typeface="+mn-lt"/>
              </a:rPr>
              <a:t> měly na celé Zemi </a:t>
            </a:r>
            <a:r>
              <a:rPr lang="cs-CZ" b="1" dirty="0">
                <a:ea typeface="+mn-lt"/>
                <a:cs typeface="+mn-lt"/>
              </a:rPr>
              <a:t>stejné jméno</a:t>
            </a:r>
            <a:r>
              <a:rPr lang="cs-CZ" dirty="0">
                <a:ea typeface="+mn-lt"/>
                <a:cs typeface="+mn-lt"/>
              </a:rPr>
              <a:t>, protože i tato zdánlivá „</a:t>
            </a:r>
            <a:r>
              <a:rPr lang="cs-CZ" i="1" dirty="0" err="1">
                <a:ea typeface="+mn-lt"/>
                <a:cs typeface="+mn-lt"/>
              </a:rPr>
              <a:t>byrokratština</a:t>
            </a:r>
            <a:r>
              <a:rPr lang="cs-CZ" dirty="0">
                <a:ea typeface="+mn-lt"/>
                <a:cs typeface="+mn-lt"/>
              </a:rPr>
              <a:t>“ kolem jednotného názvosloví může zachraňovat životy.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>
                <a:ea typeface="+mn-lt"/>
                <a:cs typeface="+mn-lt"/>
              </a:rPr>
              <a:t>  </a:t>
            </a:r>
            <a:r>
              <a:rPr lang="cs-CZ" dirty="0">
                <a:ea typeface="+mn-lt"/>
                <a:cs typeface="+mn-lt"/>
              </a:rPr>
              <a:t>Viz Covid-19 (původní název </a:t>
            </a:r>
            <a:r>
              <a:rPr lang="cs-CZ" i="1" dirty="0">
                <a:ea typeface="+mn-lt"/>
                <a:cs typeface="+mn-lt"/>
              </a:rPr>
              <a:t>SARS Cov2</a:t>
            </a:r>
            <a:r>
              <a:rPr lang="cs-CZ" dirty="0">
                <a:ea typeface="+mn-lt"/>
                <a:cs typeface="+mn-lt"/>
              </a:rPr>
              <a:t>) </a:t>
            </a:r>
            <a:endParaRPr lang="cs-CZ" dirty="0">
              <a:cs typeface="Calibri"/>
            </a:endParaRPr>
          </a:p>
          <a:p>
            <a:endParaRPr lang="cs-CZ" b="1" dirty="0"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CFE5F4-D2BE-88B2-722A-C6C346649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90" y="173844"/>
            <a:ext cx="4270310" cy="170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3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D8A231-239F-7170-C031-9F71FF48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cs-CZ" b="1">
                <a:cs typeface="Calibri Light"/>
              </a:rPr>
              <a:t>Kde hledat informace o WHO?</a:t>
            </a:r>
            <a:endParaRPr lang="cs-CZ" b="1"/>
          </a:p>
        </p:txBody>
      </p:sp>
      <p:sp>
        <p:nvSpPr>
          <p:cNvPr id="15" name="Arc 1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976E6F1B-CB3A-54B7-30BB-B829B1022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715497"/>
            <a:ext cx="10872172" cy="2935485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1856B-F882-2C5F-AF72-91A30E1AB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  <a:hlinkClick r:id="rId3"/>
              </a:rPr>
              <a:t>https://www.who.int/</a:t>
            </a:r>
            <a:endParaRPr lang="cs-CZ">
              <a:ea typeface="+mn-lt"/>
              <a:cs typeface="+mn-lt"/>
            </a:endParaRPr>
          </a:p>
          <a:p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  <a:hlinkClick r:id="rId4"/>
              </a:rPr>
              <a:t>https://www.instagram.com/who/</a:t>
            </a:r>
            <a:endParaRPr lang="cs-CZ">
              <a:cs typeface="Calibri"/>
            </a:endParaRPr>
          </a:p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372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Širokoúhlá obrazovka</PresentationFormat>
  <Paragraphs>65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WHO</vt:lpstr>
      <vt:lpstr>Co je to WHO?</vt:lpstr>
      <vt:lpstr>Prezentace aplikace PowerPoint</vt:lpstr>
      <vt:lpstr>Předseda WHO</vt:lpstr>
      <vt:lpstr>Mapa členských zemí WHO </vt:lpstr>
      <vt:lpstr>Funkce organizace WHO (uvedeno v agendě 2012)</vt:lpstr>
      <vt:lpstr>Funkce organizace WHO </vt:lpstr>
      <vt:lpstr>Funkce organizace WHO</vt:lpstr>
      <vt:lpstr>Kde hledat informace o WHO?</vt:lpstr>
      <vt:lpstr>WHO  - kontroverze</vt:lpstr>
      <vt:lpstr>WHO - kontroverze</vt:lpstr>
      <vt:lpstr>Seznam použitých zdrojů: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</dc:title>
  <dc:creator>Jana</dc:creator>
  <cp:lastModifiedBy>Ondřej Cabala</cp:lastModifiedBy>
  <cp:revision>1</cp:revision>
  <dcterms:created xsi:type="dcterms:W3CDTF">2022-10-10T16:34:44Z</dcterms:created>
  <dcterms:modified xsi:type="dcterms:W3CDTF">2022-10-11T19:57:05Z</dcterms:modified>
</cp:coreProperties>
</file>