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A8154-2837-4E4D-AED2-8BF2B5EA991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F941324-CA98-4FE0-93F7-AD0DFEB600D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Vytvářet místo pro jednání členských států</a:t>
          </a:r>
          <a:endParaRPr lang="en-US"/>
        </a:p>
      </dgm:t>
    </dgm:pt>
    <dgm:pt modelId="{DA1DDB12-4CAC-439A-8232-33E02DDF4A83}" type="parTrans" cxnId="{E2F6B709-E326-4AED-8746-B535D4B67AC1}">
      <dgm:prSet/>
      <dgm:spPr/>
      <dgm:t>
        <a:bodyPr/>
        <a:lstStyle/>
        <a:p>
          <a:endParaRPr lang="en-US"/>
        </a:p>
      </dgm:t>
    </dgm:pt>
    <dgm:pt modelId="{D88CFDA4-49EB-41F1-B662-9E6B6CDED01A}" type="sibTrans" cxnId="{E2F6B709-E326-4AED-8746-B535D4B67AC1}">
      <dgm:prSet/>
      <dgm:spPr/>
      <dgm:t>
        <a:bodyPr/>
        <a:lstStyle/>
        <a:p>
          <a:endParaRPr lang="en-US"/>
        </a:p>
      </dgm:t>
    </dgm:pt>
    <dgm:pt modelId="{25D6F8A7-9A27-4A01-9DD2-82ED920FEB9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Řešit obchodní spory mezi členskými státy</a:t>
          </a:r>
          <a:endParaRPr lang="en-US"/>
        </a:p>
      </dgm:t>
    </dgm:pt>
    <dgm:pt modelId="{BC465DC4-3C19-4D0A-B996-562B9824A5A4}" type="parTrans" cxnId="{0035DB44-06E7-443E-B4C0-60C1568E9DFC}">
      <dgm:prSet/>
      <dgm:spPr/>
      <dgm:t>
        <a:bodyPr/>
        <a:lstStyle/>
        <a:p>
          <a:endParaRPr lang="en-US"/>
        </a:p>
      </dgm:t>
    </dgm:pt>
    <dgm:pt modelId="{BC7A269F-4B8D-48C1-B534-9DA40DEE951C}" type="sibTrans" cxnId="{0035DB44-06E7-443E-B4C0-60C1568E9DFC}">
      <dgm:prSet/>
      <dgm:spPr/>
      <dgm:t>
        <a:bodyPr/>
        <a:lstStyle/>
        <a:p>
          <a:endParaRPr lang="en-US"/>
        </a:p>
      </dgm:t>
    </dgm:pt>
    <dgm:pt modelId="{C8BF9BD4-9C1D-4A78-A67E-FECD103D91F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Monitorovat obchodní politiky členských států</a:t>
          </a:r>
          <a:endParaRPr lang="en-US"/>
        </a:p>
      </dgm:t>
    </dgm:pt>
    <dgm:pt modelId="{9FA2120D-2AD3-4877-B96B-A24139943F37}" type="parTrans" cxnId="{46C09306-5E82-47C3-B355-D91EE8BC8050}">
      <dgm:prSet/>
      <dgm:spPr/>
      <dgm:t>
        <a:bodyPr/>
        <a:lstStyle/>
        <a:p>
          <a:endParaRPr lang="en-US"/>
        </a:p>
      </dgm:t>
    </dgm:pt>
    <dgm:pt modelId="{F758F007-121E-47E7-8835-E36EEACF3EC1}" type="sibTrans" cxnId="{46C09306-5E82-47C3-B355-D91EE8BC8050}">
      <dgm:prSet/>
      <dgm:spPr/>
      <dgm:t>
        <a:bodyPr/>
        <a:lstStyle/>
        <a:p>
          <a:endParaRPr lang="en-US"/>
        </a:p>
      </dgm:t>
    </dgm:pt>
    <dgm:pt modelId="{FE0C51A8-9CA4-4330-AA06-ACE42339CC2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Prosperující, mírumilovný a zodpovědnější ekonomický svět </a:t>
          </a:r>
          <a:endParaRPr lang="en-US"/>
        </a:p>
      </dgm:t>
    </dgm:pt>
    <dgm:pt modelId="{B8074B94-5DA0-4A5F-9312-74E681E5F961}" type="parTrans" cxnId="{91D94905-09DE-4FB5-9D26-FCF4FBE05B0E}">
      <dgm:prSet/>
      <dgm:spPr/>
      <dgm:t>
        <a:bodyPr/>
        <a:lstStyle/>
        <a:p>
          <a:endParaRPr lang="en-US"/>
        </a:p>
      </dgm:t>
    </dgm:pt>
    <dgm:pt modelId="{656A671E-1013-46B1-A9C1-81526027AA2A}" type="sibTrans" cxnId="{91D94905-09DE-4FB5-9D26-FCF4FBE05B0E}">
      <dgm:prSet/>
      <dgm:spPr/>
      <dgm:t>
        <a:bodyPr/>
        <a:lstStyle/>
        <a:p>
          <a:endParaRPr lang="en-US"/>
        </a:p>
      </dgm:t>
    </dgm:pt>
    <dgm:pt modelId="{E0CBA76C-2B9F-46FB-8A03-C880E721A89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Spolupracovat v případě potřeby s MMF a SB</a:t>
          </a:r>
          <a:endParaRPr lang="en-US"/>
        </a:p>
      </dgm:t>
    </dgm:pt>
    <dgm:pt modelId="{B84DAE3C-766D-4C83-8443-02C7B2E9C04F}" type="parTrans" cxnId="{D43A694D-C087-4E37-BE28-9C017ABEE57D}">
      <dgm:prSet/>
      <dgm:spPr/>
      <dgm:t>
        <a:bodyPr/>
        <a:lstStyle/>
        <a:p>
          <a:endParaRPr lang="en-US"/>
        </a:p>
      </dgm:t>
    </dgm:pt>
    <dgm:pt modelId="{94C62822-292A-4F45-BA13-87C3312FF930}" type="sibTrans" cxnId="{D43A694D-C087-4E37-BE28-9C017ABEE57D}">
      <dgm:prSet/>
      <dgm:spPr/>
      <dgm:t>
        <a:bodyPr/>
        <a:lstStyle/>
        <a:p>
          <a:endParaRPr lang="en-US"/>
        </a:p>
      </dgm:t>
    </dgm:pt>
    <dgm:pt modelId="{29C4AB3F-66BE-4E3A-8FBE-A71D745D59F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Rozhodnutí jsou obvykle přijímána konsensem všech členů a jsou ratifikována parlamenty členských států</a:t>
          </a:r>
          <a:endParaRPr lang="en-US"/>
        </a:p>
      </dgm:t>
    </dgm:pt>
    <dgm:pt modelId="{19B6A716-5FF7-42C2-BEA7-EAE39FE7E24F}" type="parTrans" cxnId="{192B576A-55A7-4B34-9E48-B412784FE9A3}">
      <dgm:prSet/>
      <dgm:spPr/>
      <dgm:t>
        <a:bodyPr/>
        <a:lstStyle/>
        <a:p>
          <a:endParaRPr lang="en-US"/>
        </a:p>
      </dgm:t>
    </dgm:pt>
    <dgm:pt modelId="{D4A19B12-A8F1-4B12-A5D1-AFCD07343E12}" type="sibTrans" cxnId="{192B576A-55A7-4B34-9E48-B412784FE9A3}">
      <dgm:prSet/>
      <dgm:spPr/>
      <dgm:t>
        <a:bodyPr/>
        <a:lstStyle/>
        <a:p>
          <a:endParaRPr lang="en-US"/>
        </a:p>
      </dgm:t>
    </dgm:pt>
    <dgm:pt modelId="{741FC783-6354-4C59-A7A9-B0D49F0AD0C6}" type="pres">
      <dgm:prSet presAssocID="{C97A8154-2837-4E4D-AED2-8BF2B5EA9912}" presName="root" presStyleCnt="0">
        <dgm:presLayoutVars>
          <dgm:dir/>
          <dgm:resizeHandles val="exact"/>
        </dgm:presLayoutVars>
      </dgm:prSet>
      <dgm:spPr/>
    </dgm:pt>
    <dgm:pt modelId="{11E7F019-C77C-4E87-92EC-988660E063DE}" type="pres">
      <dgm:prSet presAssocID="{8F941324-CA98-4FE0-93F7-AD0DFEB600DA}" presName="compNode" presStyleCnt="0"/>
      <dgm:spPr/>
    </dgm:pt>
    <dgm:pt modelId="{10B47B57-7FD8-4353-96FF-E2D7513DB3D7}" type="pres">
      <dgm:prSet presAssocID="{8F941324-CA98-4FE0-93F7-AD0DFEB600DA}" presName="bgRect" presStyleLbl="bgShp" presStyleIdx="0" presStyleCnt="6"/>
      <dgm:spPr/>
    </dgm:pt>
    <dgm:pt modelId="{03EBEDAF-D732-4B32-87B8-636319C02D90}" type="pres">
      <dgm:prSet presAssocID="{8F941324-CA98-4FE0-93F7-AD0DFEB600D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čka"/>
        </a:ext>
      </dgm:extLst>
    </dgm:pt>
    <dgm:pt modelId="{15B0DE93-4872-4F31-B6B4-C145F0057B7A}" type="pres">
      <dgm:prSet presAssocID="{8F941324-CA98-4FE0-93F7-AD0DFEB600DA}" presName="spaceRect" presStyleCnt="0"/>
      <dgm:spPr/>
    </dgm:pt>
    <dgm:pt modelId="{B764B10C-ECB5-43F3-8C65-E99D3F4EDD04}" type="pres">
      <dgm:prSet presAssocID="{8F941324-CA98-4FE0-93F7-AD0DFEB600DA}" presName="parTx" presStyleLbl="revTx" presStyleIdx="0" presStyleCnt="6">
        <dgm:presLayoutVars>
          <dgm:chMax val="0"/>
          <dgm:chPref val="0"/>
        </dgm:presLayoutVars>
      </dgm:prSet>
      <dgm:spPr/>
    </dgm:pt>
    <dgm:pt modelId="{9E3EBF0A-2EB9-4D36-912E-1850B59188C9}" type="pres">
      <dgm:prSet presAssocID="{D88CFDA4-49EB-41F1-B662-9E6B6CDED01A}" presName="sibTrans" presStyleCnt="0"/>
      <dgm:spPr/>
    </dgm:pt>
    <dgm:pt modelId="{DAC3DE7C-08E6-43C4-B46F-3AA9729741AF}" type="pres">
      <dgm:prSet presAssocID="{25D6F8A7-9A27-4A01-9DD2-82ED920FEB91}" presName="compNode" presStyleCnt="0"/>
      <dgm:spPr/>
    </dgm:pt>
    <dgm:pt modelId="{2886D711-86A5-4162-B595-6BBBA72AA113}" type="pres">
      <dgm:prSet presAssocID="{25D6F8A7-9A27-4A01-9DD2-82ED920FEB91}" presName="bgRect" presStyleLbl="bgShp" presStyleIdx="1" presStyleCnt="6"/>
      <dgm:spPr/>
    </dgm:pt>
    <dgm:pt modelId="{F8F9E54D-FD78-4D6F-A53C-ECCC49EB71D6}" type="pres">
      <dgm:prSet presAssocID="{25D6F8A7-9A27-4A01-9DD2-82ED920FEB9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AEFC50F4-5AFD-4309-B285-EE40E426665B}" type="pres">
      <dgm:prSet presAssocID="{25D6F8A7-9A27-4A01-9DD2-82ED920FEB91}" presName="spaceRect" presStyleCnt="0"/>
      <dgm:spPr/>
    </dgm:pt>
    <dgm:pt modelId="{3E0DB489-D669-49D8-9FEB-F72584319F3B}" type="pres">
      <dgm:prSet presAssocID="{25D6F8A7-9A27-4A01-9DD2-82ED920FEB91}" presName="parTx" presStyleLbl="revTx" presStyleIdx="1" presStyleCnt="6">
        <dgm:presLayoutVars>
          <dgm:chMax val="0"/>
          <dgm:chPref val="0"/>
        </dgm:presLayoutVars>
      </dgm:prSet>
      <dgm:spPr/>
    </dgm:pt>
    <dgm:pt modelId="{ADEDD1C0-FE0B-44D2-BB1B-CF0CC58FC079}" type="pres">
      <dgm:prSet presAssocID="{BC7A269F-4B8D-48C1-B534-9DA40DEE951C}" presName="sibTrans" presStyleCnt="0"/>
      <dgm:spPr/>
    </dgm:pt>
    <dgm:pt modelId="{288499CC-A894-4583-8871-2FA9F19BD084}" type="pres">
      <dgm:prSet presAssocID="{C8BF9BD4-9C1D-4A78-A67E-FECD103D91F5}" presName="compNode" presStyleCnt="0"/>
      <dgm:spPr/>
    </dgm:pt>
    <dgm:pt modelId="{8923EC07-ADE8-4EB7-AE25-AED9C179633E}" type="pres">
      <dgm:prSet presAssocID="{C8BF9BD4-9C1D-4A78-A67E-FECD103D91F5}" presName="bgRect" presStyleLbl="bgShp" presStyleIdx="2" presStyleCnt="6"/>
      <dgm:spPr/>
    </dgm:pt>
    <dgm:pt modelId="{2F9B2972-3E0D-48C4-8024-69E2BF85CB9C}" type="pres">
      <dgm:prSet presAssocID="{C8BF9BD4-9C1D-4A78-A67E-FECD103D91F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a"/>
        </a:ext>
      </dgm:extLst>
    </dgm:pt>
    <dgm:pt modelId="{7B6E0CFB-CBA7-4F97-91BF-A12F16DE7361}" type="pres">
      <dgm:prSet presAssocID="{C8BF9BD4-9C1D-4A78-A67E-FECD103D91F5}" presName="spaceRect" presStyleCnt="0"/>
      <dgm:spPr/>
    </dgm:pt>
    <dgm:pt modelId="{DF2B4C6C-E2A0-498F-B02A-F0D19EA91593}" type="pres">
      <dgm:prSet presAssocID="{C8BF9BD4-9C1D-4A78-A67E-FECD103D91F5}" presName="parTx" presStyleLbl="revTx" presStyleIdx="2" presStyleCnt="6">
        <dgm:presLayoutVars>
          <dgm:chMax val="0"/>
          <dgm:chPref val="0"/>
        </dgm:presLayoutVars>
      </dgm:prSet>
      <dgm:spPr/>
    </dgm:pt>
    <dgm:pt modelId="{5B4DB1DF-E353-4160-AA82-2E08BF751754}" type="pres">
      <dgm:prSet presAssocID="{F758F007-121E-47E7-8835-E36EEACF3EC1}" presName="sibTrans" presStyleCnt="0"/>
      <dgm:spPr/>
    </dgm:pt>
    <dgm:pt modelId="{77B9CC96-5776-4310-92E0-2618BC9F0B85}" type="pres">
      <dgm:prSet presAssocID="{FE0C51A8-9CA4-4330-AA06-ACE42339CC2A}" presName="compNode" presStyleCnt="0"/>
      <dgm:spPr/>
    </dgm:pt>
    <dgm:pt modelId="{F27C7E34-8FB8-4C53-9076-963F92F63126}" type="pres">
      <dgm:prSet presAssocID="{FE0C51A8-9CA4-4330-AA06-ACE42339CC2A}" presName="bgRect" presStyleLbl="bgShp" presStyleIdx="3" presStyleCnt="6"/>
      <dgm:spPr/>
    </dgm:pt>
    <dgm:pt modelId="{8B759E9C-6D58-495B-A64B-F2A5F0B43528}" type="pres">
      <dgm:prSet presAssocID="{FE0C51A8-9CA4-4330-AA06-ACE42339CC2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3D74487-8867-41F6-BE2C-66939754D812}" type="pres">
      <dgm:prSet presAssocID="{FE0C51A8-9CA4-4330-AA06-ACE42339CC2A}" presName="spaceRect" presStyleCnt="0"/>
      <dgm:spPr/>
    </dgm:pt>
    <dgm:pt modelId="{668F2BB6-16C2-4391-B242-F8F85575482F}" type="pres">
      <dgm:prSet presAssocID="{FE0C51A8-9CA4-4330-AA06-ACE42339CC2A}" presName="parTx" presStyleLbl="revTx" presStyleIdx="3" presStyleCnt="6">
        <dgm:presLayoutVars>
          <dgm:chMax val="0"/>
          <dgm:chPref val="0"/>
        </dgm:presLayoutVars>
      </dgm:prSet>
      <dgm:spPr/>
    </dgm:pt>
    <dgm:pt modelId="{70A89165-C3C2-4019-ADA0-A757FF4D2AE9}" type="pres">
      <dgm:prSet presAssocID="{656A671E-1013-46B1-A9C1-81526027AA2A}" presName="sibTrans" presStyleCnt="0"/>
      <dgm:spPr/>
    </dgm:pt>
    <dgm:pt modelId="{4DF8B8D6-6283-4C02-91CB-E3F3A05E22AF}" type="pres">
      <dgm:prSet presAssocID="{E0CBA76C-2B9F-46FB-8A03-C880E721A895}" presName="compNode" presStyleCnt="0"/>
      <dgm:spPr/>
    </dgm:pt>
    <dgm:pt modelId="{98C63ED4-2501-4A74-A7D5-1EA0E74888A8}" type="pres">
      <dgm:prSet presAssocID="{E0CBA76C-2B9F-46FB-8A03-C880E721A895}" presName="bgRect" presStyleLbl="bgShp" presStyleIdx="4" presStyleCnt="6"/>
      <dgm:spPr/>
    </dgm:pt>
    <dgm:pt modelId="{74DF1F37-9F45-40D0-8624-095698FAB30F}" type="pres">
      <dgm:prSet presAssocID="{E0CBA76C-2B9F-46FB-8A03-C880E721A89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40ED4817-B46C-432A-B9FB-4C69242BB731}" type="pres">
      <dgm:prSet presAssocID="{E0CBA76C-2B9F-46FB-8A03-C880E721A895}" presName="spaceRect" presStyleCnt="0"/>
      <dgm:spPr/>
    </dgm:pt>
    <dgm:pt modelId="{1783CA07-EA20-43EE-8052-7F6354A23F4D}" type="pres">
      <dgm:prSet presAssocID="{E0CBA76C-2B9F-46FB-8A03-C880E721A895}" presName="parTx" presStyleLbl="revTx" presStyleIdx="4" presStyleCnt="6">
        <dgm:presLayoutVars>
          <dgm:chMax val="0"/>
          <dgm:chPref val="0"/>
        </dgm:presLayoutVars>
      </dgm:prSet>
      <dgm:spPr/>
    </dgm:pt>
    <dgm:pt modelId="{F7B19711-E19D-4482-9213-EBFA4CC9A6E6}" type="pres">
      <dgm:prSet presAssocID="{94C62822-292A-4F45-BA13-87C3312FF930}" presName="sibTrans" presStyleCnt="0"/>
      <dgm:spPr/>
    </dgm:pt>
    <dgm:pt modelId="{27B0F295-1B66-4C11-88E3-B659BE4DC279}" type="pres">
      <dgm:prSet presAssocID="{29C4AB3F-66BE-4E3A-8FBE-A71D745D59FD}" presName="compNode" presStyleCnt="0"/>
      <dgm:spPr/>
    </dgm:pt>
    <dgm:pt modelId="{3BF6AD7C-7C97-493B-9CBF-2956842DFDC2}" type="pres">
      <dgm:prSet presAssocID="{29C4AB3F-66BE-4E3A-8FBE-A71D745D59FD}" presName="bgRect" presStyleLbl="bgShp" presStyleIdx="5" presStyleCnt="6"/>
      <dgm:spPr/>
    </dgm:pt>
    <dgm:pt modelId="{A584BA67-6A73-4071-AA50-6ED0E0635ECB}" type="pres">
      <dgm:prSet presAssocID="{29C4AB3F-66BE-4E3A-8FBE-A71D745D59F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0C8F0730-904B-4F3F-A97A-FA503AF6A1B5}" type="pres">
      <dgm:prSet presAssocID="{29C4AB3F-66BE-4E3A-8FBE-A71D745D59FD}" presName="spaceRect" presStyleCnt="0"/>
      <dgm:spPr/>
    </dgm:pt>
    <dgm:pt modelId="{00D25C5D-6D26-4DD4-8759-518437921E63}" type="pres">
      <dgm:prSet presAssocID="{29C4AB3F-66BE-4E3A-8FBE-A71D745D59F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1D94905-09DE-4FB5-9D26-FCF4FBE05B0E}" srcId="{C97A8154-2837-4E4D-AED2-8BF2B5EA9912}" destId="{FE0C51A8-9CA4-4330-AA06-ACE42339CC2A}" srcOrd="3" destOrd="0" parTransId="{B8074B94-5DA0-4A5F-9312-74E681E5F961}" sibTransId="{656A671E-1013-46B1-A9C1-81526027AA2A}"/>
    <dgm:cxn modelId="{46C09306-5E82-47C3-B355-D91EE8BC8050}" srcId="{C97A8154-2837-4E4D-AED2-8BF2B5EA9912}" destId="{C8BF9BD4-9C1D-4A78-A67E-FECD103D91F5}" srcOrd="2" destOrd="0" parTransId="{9FA2120D-2AD3-4877-B96B-A24139943F37}" sibTransId="{F758F007-121E-47E7-8835-E36EEACF3EC1}"/>
    <dgm:cxn modelId="{E2F6B709-E326-4AED-8746-B535D4B67AC1}" srcId="{C97A8154-2837-4E4D-AED2-8BF2B5EA9912}" destId="{8F941324-CA98-4FE0-93F7-AD0DFEB600DA}" srcOrd="0" destOrd="0" parTransId="{DA1DDB12-4CAC-439A-8232-33E02DDF4A83}" sibTransId="{D88CFDA4-49EB-41F1-B662-9E6B6CDED01A}"/>
    <dgm:cxn modelId="{7C3BA313-657E-4EDD-B0D1-8D45EBB4D849}" type="presOf" srcId="{C97A8154-2837-4E4D-AED2-8BF2B5EA9912}" destId="{741FC783-6354-4C59-A7A9-B0D49F0AD0C6}" srcOrd="0" destOrd="0" presId="urn:microsoft.com/office/officeart/2018/2/layout/IconVerticalSolidList"/>
    <dgm:cxn modelId="{0035DB44-06E7-443E-B4C0-60C1568E9DFC}" srcId="{C97A8154-2837-4E4D-AED2-8BF2B5EA9912}" destId="{25D6F8A7-9A27-4A01-9DD2-82ED920FEB91}" srcOrd="1" destOrd="0" parTransId="{BC465DC4-3C19-4D0A-B996-562B9824A5A4}" sibTransId="{BC7A269F-4B8D-48C1-B534-9DA40DEE951C}"/>
    <dgm:cxn modelId="{192B576A-55A7-4B34-9E48-B412784FE9A3}" srcId="{C97A8154-2837-4E4D-AED2-8BF2B5EA9912}" destId="{29C4AB3F-66BE-4E3A-8FBE-A71D745D59FD}" srcOrd="5" destOrd="0" parTransId="{19B6A716-5FF7-42C2-BEA7-EAE39FE7E24F}" sibTransId="{D4A19B12-A8F1-4B12-A5D1-AFCD07343E12}"/>
    <dgm:cxn modelId="{D43A694D-C087-4E37-BE28-9C017ABEE57D}" srcId="{C97A8154-2837-4E4D-AED2-8BF2B5EA9912}" destId="{E0CBA76C-2B9F-46FB-8A03-C880E721A895}" srcOrd="4" destOrd="0" parTransId="{B84DAE3C-766D-4C83-8443-02C7B2E9C04F}" sibTransId="{94C62822-292A-4F45-BA13-87C3312FF930}"/>
    <dgm:cxn modelId="{B641CB73-D51D-4852-999D-A10380132A6E}" type="presOf" srcId="{25D6F8A7-9A27-4A01-9DD2-82ED920FEB91}" destId="{3E0DB489-D669-49D8-9FEB-F72584319F3B}" srcOrd="0" destOrd="0" presId="urn:microsoft.com/office/officeart/2018/2/layout/IconVerticalSolidList"/>
    <dgm:cxn modelId="{EB0E9488-146C-48FB-B86C-D6C1495BE84F}" type="presOf" srcId="{FE0C51A8-9CA4-4330-AA06-ACE42339CC2A}" destId="{668F2BB6-16C2-4391-B242-F8F85575482F}" srcOrd="0" destOrd="0" presId="urn:microsoft.com/office/officeart/2018/2/layout/IconVerticalSolidList"/>
    <dgm:cxn modelId="{BF87C68A-4D98-40F2-B78E-C315D61EFEB9}" type="presOf" srcId="{29C4AB3F-66BE-4E3A-8FBE-A71D745D59FD}" destId="{00D25C5D-6D26-4DD4-8759-518437921E63}" srcOrd="0" destOrd="0" presId="urn:microsoft.com/office/officeart/2018/2/layout/IconVerticalSolidList"/>
    <dgm:cxn modelId="{785951B7-B40D-4459-9085-64C811F20980}" type="presOf" srcId="{C8BF9BD4-9C1D-4A78-A67E-FECD103D91F5}" destId="{DF2B4C6C-E2A0-498F-B02A-F0D19EA91593}" srcOrd="0" destOrd="0" presId="urn:microsoft.com/office/officeart/2018/2/layout/IconVerticalSolidList"/>
    <dgm:cxn modelId="{5D049BD8-101E-4476-8257-9C5D24878309}" type="presOf" srcId="{8F941324-CA98-4FE0-93F7-AD0DFEB600DA}" destId="{B764B10C-ECB5-43F3-8C65-E99D3F4EDD04}" srcOrd="0" destOrd="0" presId="urn:microsoft.com/office/officeart/2018/2/layout/IconVerticalSolidList"/>
    <dgm:cxn modelId="{1C4652F7-7B15-4EF8-A57A-96928BAD7E09}" type="presOf" srcId="{E0CBA76C-2B9F-46FB-8A03-C880E721A895}" destId="{1783CA07-EA20-43EE-8052-7F6354A23F4D}" srcOrd="0" destOrd="0" presId="urn:microsoft.com/office/officeart/2018/2/layout/IconVerticalSolidList"/>
    <dgm:cxn modelId="{0781BB3C-8D0E-402C-A47D-6F59D6DBBCA3}" type="presParOf" srcId="{741FC783-6354-4C59-A7A9-B0D49F0AD0C6}" destId="{11E7F019-C77C-4E87-92EC-988660E063DE}" srcOrd="0" destOrd="0" presId="urn:microsoft.com/office/officeart/2018/2/layout/IconVerticalSolidList"/>
    <dgm:cxn modelId="{6F946248-4423-4D2F-9709-2091C5824077}" type="presParOf" srcId="{11E7F019-C77C-4E87-92EC-988660E063DE}" destId="{10B47B57-7FD8-4353-96FF-E2D7513DB3D7}" srcOrd="0" destOrd="0" presId="urn:microsoft.com/office/officeart/2018/2/layout/IconVerticalSolidList"/>
    <dgm:cxn modelId="{388CC68A-B1D0-400D-8A6B-D15CC048776A}" type="presParOf" srcId="{11E7F019-C77C-4E87-92EC-988660E063DE}" destId="{03EBEDAF-D732-4B32-87B8-636319C02D90}" srcOrd="1" destOrd="0" presId="urn:microsoft.com/office/officeart/2018/2/layout/IconVerticalSolidList"/>
    <dgm:cxn modelId="{FD7ACD2C-95E1-44FD-980D-23F4D39B5611}" type="presParOf" srcId="{11E7F019-C77C-4E87-92EC-988660E063DE}" destId="{15B0DE93-4872-4F31-B6B4-C145F0057B7A}" srcOrd="2" destOrd="0" presId="urn:microsoft.com/office/officeart/2018/2/layout/IconVerticalSolidList"/>
    <dgm:cxn modelId="{BC1E0DE1-1012-42C0-8392-AE60360766AB}" type="presParOf" srcId="{11E7F019-C77C-4E87-92EC-988660E063DE}" destId="{B764B10C-ECB5-43F3-8C65-E99D3F4EDD04}" srcOrd="3" destOrd="0" presId="urn:microsoft.com/office/officeart/2018/2/layout/IconVerticalSolidList"/>
    <dgm:cxn modelId="{B37E900E-E394-4713-836D-3F11627C2540}" type="presParOf" srcId="{741FC783-6354-4C59-A7A9-B0D49F0AD0C6}" destId="{9E3EBF0A-2EB9-4D36-912E-1850B59188C9}" srcOrd="1" destOrd="0" presId="urn:microsoft.com/office/officeart/2018/2/layout/IconVerticalSolidList"/>
    <dgm:cxn modelId="{CE76B06F-5C2C-4EBC-AAED-768989FF4928}" type="presParOf" srcId="{741FC783-6354-4C59-A7A9-B0D49F0AD0C6}" destId="{DAC3DE7C-08E6-43C4-B46F-3AA9729741AF}" srcOrd="2" destOrd="0" presId="urn:microsoft.com/office/officeart/2018/2/layout/IconVerticalSolidList"/>
    <dgm:cxn modelId="{4959A0D4-15EB-47B7-9E20-DBDE8D27F9B4}" type="presParOf" srcId="{DAC3DE7C-08E6-43C4-B46F-3AA9729741AF}" destId="{2886D711-86A5-4162-B595-6BBBA72AA113}" srcOrd="0" destOrd="0" presId="urn:microsoft.com/office/officeart/2018/2/layout/IconVerticalSolidList"/>
    <dgm:cxn modelId="{313331C9-1C60-4F72-A49C-0D3A9C69C1EF}" type="presParOf" srcId="{DAC3DE7C-08E6-43C4-B46F-3AA9729741AF}" destId="{F8F9E54D-FD78-4D6F-A53C-ECCC49EB71D6}" srcOrd="1" destOrd="0" presId="urn:microsoft.com/office/officeart/2018/2/layout/IconVerticalSolidList"/>
    <dgm:cxn modelId="{C158F516-98CF-48BD-A506-8FA52C65F9B8}" type="presParOf" srcId="{DAC3DE7C-08E6-43C4-B46F-3AA9729741AF}" destId="{AEFC50F4-5AFD-4309-B285-EE40E426665B}" srcOrd="2" destOrd="0" presId="urn:microsoft.com/office/officeart/2018/2/layout/IconVerticalSolidList"/>
    <dgm:cxn modelId="{49BCF3D0-78F9-4330-8F21-498330633A78}" type="presParOf" srcId="{DAC3DE7C-08E6-43C4-B46F-3AA9729741AF}" destId="{3E0DB489-D669-49D8-9FEB-F72584319F3B}" srcOrd="3" destOrd="0" presId="urn:microsoft.com/office/officeart/2018/2/layout/IconVerticalSolidList"/>
    <dgm:cxn modelId="{77CAB50D-F749-4CD6-BA84-2A5C4E7BB8BE}" type="presParOf" srcId="{741FC783-6354-4C59-A7A9-B0D49F0AD0C6}" destId="{ADEDD1C0-FE0B-44D2-BB1B-CF0CC58FC079}" srcOrd="3" destOrd="0" presId="urn:microsoft.com/office/officeart/2018/2/layout/IconVerticalSolidList"/>
    <dgm:cxn modelId="{BD72AC79-2887-42CA-87FB-A1F396A3FB47}" type="presParOf" srcId="{741FC783-6354-4C59-A7A9-B0D49F0AD0C6}" destId="{288499CC-A894-4583-8871-2FA9F19BD084}" srcOrd="4" destOrd="0" presId="urn:microsoft.com/office/officeart/2018/2/layout/IconVerticalSolidList"/>
    <dgm:cxn modelId="{00372F77-B7AA-43A8-AC54-A07005051489}" type="presParOf" srcId="{288499CC-A894-4583-8871-2FA9F19BD084}" destId="{8923EC07-ADE8-4EB7-AE25-AED9C179633E}" srcOrd="0" destOrd="0" presId="urn:microsoft.com/office/officeart/2018/2/layout/IconVerticalSolidList"/>
    <dgm:cxn modelId="{0760A7A2-B5DB-46F7-91E7-BEAE0A6B5C8A}" type="presParOf" srcId="{288499CC-A894-4583-8871-2FA9F19BD084}" destId="{2F9B2972-3E0D-48C4-8024-69E2BF85CB9C}" srcOrd="1" destOrd="0" presId="urn:microsoft.com/office/officeart/2018/2/layout/IconVerticalSolidList"/>
    <dgm:cxn modelId="{8C3102E3-5057-4264-8974-55FD5DACEB9E}" type="presParOf" srcId="{288499CC-A894-4583-8871-2FA9F19BD084}" destId="{7B6E0CFB-CBA7-4F97-91BF-A12F16DE7361}" srcOrd="2" destOrd="0" presId="urn:microsoft.com/office/officeart/2018/2/layout/IconVerticalSolidList"/>
    <dgm:cxn modelId="{C4313070-C82D-432D-9435-E73ED4FD52BA}" type="presParOf" srcId="{288499CC-A894-4583-8871-2FA9F19BD084}" destId="{DF2B4C6C-E2A0-498F-B02A-F0D19EA91593}" srcOrd="3" destOrd="0" presId="urn:microsoft.com/office/officeart/2018/2/layout/IconVerticalSolidList"/>
    <dgm:cxn modelId="{930671CC-C77E-4EE2-AAC1-5690B75FB780}" type="presParOf" srcId="{741FC783-6354-4C59-A7A9-B0D49F0AD0C6}" destId="{5B4DB1DF-E353-4160-AA82-2E08BF751754}" srcOrd="5" destOrd="0" presId="urn:microsoft.com/office/officeart/2018/2/layout/IconVerticalSolidList"/>
    <dgm:cxn modelId="{16A382BD-47D7-4249-BAA8-01D37C651ED8}" type="presParOf" srcId="{741FC783-6354-4C59-A7A9-B0D49F0AD0C6}" destId="{77B9CC96-5776-4310-92E0-2618BC9F0B85}" srcOrd="6" destOrd="0" presId="urn:microsoft.com/office/officeart/2018/2/layout/IconVerticalSolidList"/>
    <dgm:cxn modelId="{BE4B49C7-A2A7-493E-9AE0-DA568505FB50}" type="presParOf" srcId="{77B9CC96-5776-4310-92E0-2618BC9F0B85}" destId="{F27C7E34-8FB8-4C53-9076-963F92F63126}" srcOrd="0" destOrd="0" presId="urn:microsoft.com/office/officeart/2018/2/layout/IconVerticalSolidList"/>
    <dgm:cxn modelId="{C0F74BF6-C11A-4F2B-89F5-DA6BD91A53B3}" type="presParOf" srcId="{77B9CC96-5776-4310-92E0-2618BC9F0B85}" destId="{8B759E9C-6D58-495B-A64B-F2A5F0B43528}" srcOrd="1" destOrd="0" presId="urn:microsoft.com/office/officeart/2018/2/layout/IconVerticalSolidList"/>
    <dgm:cxn modelId="{1BD73E00-7507-4153-91C8-2E8D133DADB9}" type="presParOf" srcId="{77B9CC96-5776-4310-92E0-2618BC9F0B85}" destId="{C3D74487-8867-41F6-BE2C-66939754D812}" srcOrd="2" destOrd="0" presId="urn:microsoft.com/office/officeart/2018/2/layout/IconVerticalSolidList"/>
    <dgm:cxn modelId="{48C59179-D5BF-40FA-A069-9EAAECA35551}" type="presParOf" srcId="{77B9CC96-5776-4310-92E0-2618BC9F0B85}" destId="{668F2BB6-16C2-4391-B242-F8F85575482F}" srcOrd="3" destOrd="0" presId="urn:microsoft.com/office/officeart/2018/2/layout/IconVerticalSolidList"/>
    <dgm:cxn modelId="{0672D02B-B5F8-4252-AB2A-8860F341DCE5}" type="presParOf" srcId="{741FC783-6354-4C59-A7A9-B0D49F0AD0C6}" destId="{70A89165-C3C2-4019-ADA0-A757FF4D2AE9}" srcOrd="7" destOrd="0" presId="urn:microsoft.com/office/officeart/2018/2/layout/IconVerticalSolidList"/>
    <dgm:cxn modelId="{8035881A-8F56-4CBF-A48E-A57D675593FF}" type="presParOf" srcId="{741FC783-6354-4C59-A7A9-B0D49F0AD0C6}" destId="{4DF8B8D6-6283-4C02-91CB-E3F3A05E22AF}" srcOrd="8" destOrd="0" presId="urn:microsoft.com/office/officeart/2018/2/layout/IconVerticalSolidList"/>
    <dgm:cxn modelId="{309089EE-2045-49D0-A162-D3149EB5BF8F}" type="presParOf" srcId="{4DF8B8D6-6283-4C02-91CB-E3F3A05E22AF}" destId="{98C63ED4-2501-4A74-A7D5-1EA0E74888A8}" srcOrd="0" destOrd="0" presId="urn:microsoft.com/office/officeart/2018/2/layout/IconVerticalSolidList"/>
    <dgm:cxn modelId="{127CF4B9-7D93-4047-A623-CA32C771EFFB}" type="presParOf" srcId="{4DF8B8D6-6283-4C02-91CB-E3F3A05E22AF}" destId="{74DF1F37-9F45-40D0-8624-095698FAB30F}" srcOrd="1" destOrd="0" presId="urn:microsoft.com/office/officeart/2018/2/layout/IconVerticalSolidList"/>
    <dgm:cxn modelId="{1B2E46E7-F8CE-45C5-AF79-C9C94E149419}" type="presParOf" srcId="{4DF8B8D6-6283-4C02-91CB-E3F3A05E22AF}" destId="{40ED4817-B46C-432A-B9FB-4C69242BB731}" srcOrd="2" destOrd="0" presId="urn:microsoft.com/office/officeart/2018/2/layout/IconVerticalSolidList"/>
    <dgm:cxn modelId="{15DDE5FE-6877-455B-9683-FAD0F71D43E0}" type="presParOf" srcId="{4DF8B8D6-6283-4C02-91CB-E3F3A05E22AF}" destId="{1783CA07-EA20-43EE-8052-7F6354A23F4D}" srcOrd="3" destOrd="0" presId="urn:microsoft.com/office/officeart/2018/2/layout/IconVerticalSolidList"/>
    <dgm:cxn modelId="{B68A3C74-7B30-4E94-8A8C-898EDFD83871}" type="presParOf" srcId="{741FC783-6354-4C59-A7A9-B0D49F0AD0C6}" destId="{F7B19711-E19D-4482-9213-EBFA4CC9A6E6}" srcOrd="9" destOrd="0" presId="urn:microsoft.com/office/officeart/2018/2/layout/IconVerticalSolidList"/>
    <dgm:cxn modelId="{2C8E59EC-4569-4D10-BF2A-7A739729EA70}" type="presParOf" srcId="{741FC783-6354-4C59-A7A9-B0D49F0AD0C6}" destId="{27B0F295-1B66-4C11-88E3-B659BE4DC279}" srcOrd="10" destOrd="0" presId="urn:microsoft.com/office/officeart/2018/2/layout/IconVerticalSolidList"/>
    <dgm:cxn modelId="{79ABAC47-8738-46BC-ABEA-AF314C9A8D27}" type="presParOf" srcId="{27B0F295-1B66-4C11-88E3-B659BE4DC279}" destId="{3BF6AD7C-7C97-493B-9CBF-2956842DFDC2}" srcOrd="0" destOrd="0" presId="urn:microsoft.com/office/officeart/2018/2/layout/IconVerticalSolidList"/>
    <dgm:cxn modelId="{9709E966-8A3F-4F95-B933-41F1F833258D}" type="presParOf" srcId="{27B0F295-1B66-4C11-88E3-B659BE4DC279}" destId="{A584BA67-6A73-4071-AA50-6ED0E0635ECB}" srcOrd="1" destOrd="0" presId="urn:microsoft.com/office/officeart/2018/2/layout/IconVerticalSolidList"/>
    <dgm:cxn modelId="{E8084616-1F7E-4C84-8B0E-CCFE08493EA4}" type="presParOf" srcId="{27B0F295-1B66-4C11-88E3-B659BE4DC279}" destId="{0C8F0730-904B-4F3F-A97A-FA503AF6A1B5}" srcOrd="2" destOrd="0" presId="urn:microsoft.com/office/officeart/2018/2/layout/IconVerticalSolidList"/>
    <dgm:cxn modelId="{EB039B68-3445-4077-86ED-EED1623E05F7}" type="presParOf" srcId="{27B0F295-1B66-4C11-88E3-B659BE4DC279}" destId="{00D25C5D-6D26-4DD4-8759-518437921E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47B57-7FD8-4353-96FF-E2D7513DB3D7}">
      <dsp:nvSpPr>
        <dsp:cNvPr id="0" name=""/>
        <dsp:cNvSpPr/>
      </dsp:nvSpPr>
      <dsp:spPr>
        <a:xfrm>
          <a:off x="0" y="1301"/>
          <a:ext cx="9906000" cy="55471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BEDAF-D732-4B32-87B8-636319C02D90}">
      <dsp:nvSpPr>
        <dsp:cNvPr id="0" name=""/>
        <dsp:cNvSpPr/>
      </dsp:nvSpPr>
      <dsp:spPr>
        <a:xfrm>
          <a:off x="167802" y="126113"/>
          <a:ext cx="305095" cy="305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4B10C-ECB5-43F3-8C65-E99D3F4EDD04}">
      <dsp:nvSpPr>
        <dsp:cNvPr id="0" name=""/>
        <dsp:cNvSpPr/>
      </dsp:nvSpPr>
      <dsp:spPr>
        <a:xfrm>
          <a:off x="640699" y="1301"/>
          <a:ext cx="9265300" cy="55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08" tIns="58708" rIns="58708" bIns="5870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Vytvářet místo pro jednání členských států</a:t>
          </a:r>
          <a:endParaRPr lang="en-US" sz="1800" kern="1200"/>
        </a:p>
      </dsp:txBody>
      <dsp:txXfrm>
        <a:off x="640699" y="1301"/>
        <a:ext cx="9265300" cy="554718"/>
      </dsp:txXfrm>
    </dsp:sp>
    <dsp:sp modelId="{2886D711-86A5-4162-B595-6BBBA72AA113}">
      <dsp:nvSpPr>
        <dsp:cNvPr id="0" name=""/>
        <dsp:cNvSpPr/>
      </dsp:nvSpPr>
      <dsp:spPr>
        <a:xfrm>
          <a:off x="0" y="694699"/>
          <a:ext cx="9906000" cy="55471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9E54D-FD78-4D6F-A53C-ECCC49EB71D6}">
      <dsp:nvSpPr>
        <dsp:cNvPr id="0" name=""/>
        <dsp:cNvSpPr/>
      </dsp:nvSpPr>
      <dsp:spPr>
        <a:xfrm>
          <a:off x="167802" y="819511"/>
          <a:ext cx="305095" cy="305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DB489-D669-49D8-9FEB-F72584319F3B}">
      <dsp:nvSpPr>
        <dsp:cNvPr id="0" name=""/>
        <dsp:cNvSpPr/>
      </dsp:nvSpPr>
      <dsp:spPr>
        <a:xfrm>
          <a:off x="640699" y="694699"/>
          <a:ext cx="9265300" cy="55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08" tIns="58708" rIns="58708" bIns="5870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Řešit obchodní spory mezi členskými státy</a:t>
          </a:r>
          <a:endParaRPr lang="en-US" sz="1800" kern="1200"/>
        </a:p>
      </dsp:txBody>
      <dsp:txXfrm>
        <a:off x="640699" y="694699"/>
        <a:ext cx="9265300" cy="554718"/>
      </dsp:txXfrm>
    </dsp:sp>
    <dsp:sp modelId="{8923EC07-ADE8-4EB7-AE25-AED9C179633E}">
      <dsp:nvSpPr>
        <dsp:cNvPr id="0" name=""/>
        <dsp:cNvSpPr/>
      </dsp:nvSpPr>
      <dsp:spPr>
        <a:xfrm>
          <a:off x="0" y="1388098"/>
          <a:ext cx="9906000" cy="55471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B2972-3E0D-48C4-8024-69E2BF85CB9C}">
      <dsp:nvSpPr>
        <dsp:cNvPr id="0" name=""/>
        <dsp:cNvSpPr/>
      </dsp:nvSpPr>
      <dsp:spPr>
        <a:xfrm>
          <a:off x="167802" y="1512909"/>
          <a:ext cx="305095" cy="3050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B4C6C-E2A0-498F-B02A-F0D19EA91593}">
      <dsp:nvSpPr>
        <dsp:cNvPr id="0" name=""/>
        <dsp:cNvSpPr/>
      </dsp:nvSpPr>
      <dsp:spPr>
        <a:xfrm>
          <a:off x="640699" y="1388098"/>
          <a:ext cx="9265300" cy="55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08" tIns="58708" rIns="58708" bIns="5870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Monitorovat obchodní politiky členských států</a:t>
          </a:r>
          <a:endParaRPr lang="en-US" sz="1800" kern="1200"/>
        </a:p>
      </dsp:txBody>
      <dsp:txXfrm>
        <a:off x="640699" y="1388098"/>
        <a:ext cx="9265300" cy="554718"/>
      </dsp:txXfrm>
    </dsp:sp>
    <dsp:sp modelId="{F27C7E34-8FB8-4C53-9076-963F92F63126}">
      <dsp:nvSpPr>
        <dsp:cNvPr id="0" name=""/>
        <dsp:cNvSpPr/>
      </dsp:nvSpPr>
      <dsp:spPr>
        <a:xfrm>
          <a:off x="0" y="2081496"/>
          <a:ext cx="9906000" cy="55471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59E9C-6D58-495B-A64B-F2A5F0B43528}">
      <dsp:nvSpPr>
        <dsp:cNvPr id="0" name=""/>
        <dsp:cNvSpPr/>
      </dsp:nvSpPr>
      <dsp:spPr>
        <a:xfrm>
          <a:off x="167802" y="2206307"/>
          <a:ext cx="305095" cy="3050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F2BB6-16C2-4391-B242-F8F85575482F}">
      <dsp:nvSpPr>
        <dsp:cNvPr id="0" name=""/>
        <dsp:cNvSpPr/>
      </dsp:nvSpPr>
      <dsp:spPr>
        <a:xfrm>
          <a:off x="640699" y="2081496"/>
          <a:ext cx="9265300" cy="55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08" tIns="58708" rIns="58708" bIns="5870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Prosperující, mírumilovný a zodpovědnější ekonomický svět </a:t>
          </a:r>
          <a:endParaRPr lang="en-US" sz="1800" kern="1200"/>
        </a:p>
      </dsp:txBody>
      <dsp:txXfrm>
        <a:off x="640699" y="2081496"/>
        <a:ext cx="9265300" cy="554718"/>
      </dsp:txXfrm>
    </dsp:sp>
    <dsp:sp modelId="{98C63ED4-2501-4A74-A7D5-1EA0E74888A8}">
      <dsp:nvSpPr>
        <dsp:cNvPr id="0" name=""/>
        <dsp:cNvSpPr/>
      </dsp:nvSpPr>
      <dsp:spPr>
        <a:xfrm>
          <a:off x="0" y="2774894"/>
          <a:ext cx="9906000" cy="55471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F1F37-9F45-40D0-8624-095698FAB30F}">
      <dsp:nvSpPr>
        <dsp:cNvPr id="0" name=""/>
        <dsp:cNvSpPr/>
      </dsp:nvSpPr>
      <dsp:spPr>
        <a:xfrm>
          <a:off x="167802" y="2899706"/>
          <a:ext cx="305095" cy="3050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3CA07-EA20-43EE-8052-7F6354A23F4D}">
      <dsp:nvSpPr>
        <dsp:cNvPr id="0" name=""/>
        <dsp:cNvSpPr/>
      </dsp:nvSpPr>
      <dsp:spPr>
        <a:xfrm>
          <a:off x="640699" y="2774894"/>
          <a:ext cx="9265300" cy="55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08" tIns="58708" rIns="58708" bIns="5870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Spolupracovat v případě potřeby s MMF a SB</a:t>
          </a:r>
          <a:endParaRPr lang="en-US" sz="1800" kern="1200"/>
        </a:p>
      </dsp:txBody>
      <dsp:txXfrm>
        <a:off x="640699" y="2774894"/>
        <a:ext cx="9265300" cy="554718"/>
      </dsp:txXfrm>
    </dsp:sp>
    <dsp:sp modelId="{3BF6AD7C-7C97-493B-9CBF-2956842DFDC2}">
      <dsp:nvSpPr>
        <dsp:cNvPr id="0" name=""/>
        <dsp:cNvSpPr/>
      </dsp:nvSpPr>
      <dsp:spPr>
        <a:xfrm>
          <a:off x="0" y="3468292"/>
          <a:ext cx="9906000" cy="55471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4BA67-6A73-4071-AA50-6ED0E0635ECB}">
      <dsp:nvSpPr>
        <dsp:cNvPr id="0" name=""/>
        <dsp:cNvSpPr/>
      </dsp:nvSpPr>
      <dsp:spPr>
        <a:xfrm>
          <a:off x="167802" y="3593104"/>
          <a:ext cx="305095" cy="30509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25C5D-6D26-4DD4-8759-518437921E63}">
      <dsp:nvSpPr>
        <dsp:cNvPr id="0" name=""/>
        <dsp:cNvSpPr/>
      </dsp:nvSpPr>
      <dsp:spPr>
        <a:xfrm>
          <a:off x="640699" y="3468292"/>
          <a:ext cx="9265300" cy="55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08" tIns="58708" rIns="58708" bIns="5870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Rozhodnutí jsou obvykle přijímána konsensem všech členů a jsou ratifikována parlamenty členských států</a:t>
          </a:r>
          <a:endParaRPr lang="en-US" sz="1800" kern="1200"/>
        </a:p>
      </dsp:txBody>
      <dsp:txXfrm>
        <a:off x="640699" y="3468292"/>
        <a:ext cx="9265300" cy="554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7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9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7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1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7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0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4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4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7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9" r:id="rId4"/>
    <p:sldLayoutId id="2147483690" r:id="rId5"/>
    <p:sldLayoutId id="2147483695" r:id="rId6"/>
    <p:sldLayoutId id="2147483691" r:id="rId7"/>
    <p:sldLayoutId id="2147483692" r:id="rId8"/>
    <p:sldLayoutId id="2147483693" r:id="rId9"/>
    <p:sldLayoutId id="2147483694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" TargetMode="External"/><Relationship Id="rId2" Type="http://schemas.openxmlformats.org/officeDocument/2006/relationships/hyperlink" Target="https://www.project-syndicat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arl.europa.eu/factsheets/cs/home" TargetMode="External"/><Relationship Id="rId4" Type="http://schemas.openxmlformats.org/officeDocument/2006/relationships/hyperlink" Target="https://www.mzp.cz/cz/svetova_obchodni_organiza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15944F-DD61-D7D7-667A-EBEAF2558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869" y="1994264"/>
            <a:ext cx="6935872" cy="3922755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WORLD TRADE ORGANIZATION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08992F-055F-F47D-0972-2F364D89A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1050878"/>
            <a:ext cx="6157951" cy="943386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Bc. </a:t>
            </a:r>
            <a:r>
              <a:rPr lang="cs-CZ"/>
              <a:t>Karolína Horáková</a:t>
            </a:r>
            <a:endParaRPr lang="cs-CZ" dirty="0"/>
          </a:p>
          <a:p>
            <a:pPr algn="r"/>
            <a:r>
              <a:rPr lang="cs-CZ" dirty="0"/>
              <a:t>Bc. Klára </a:t>
            </a:r>
            <a:r>
              <a:rPr lang="cs-CZ" dirty="0" err="1"/>
              <a:t>Staňkvoá</a:t>
            </a:r>
            <a:endParaRPr lang="cs-CZ" dirty="0"/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369B7F82-254E-A7CB-B475-144F10AE8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31" r="7343" b="-1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96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5CC41-019C-6787-8C6C-CD10B704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15CF55-9FD9-AF58-5898-32376D1E3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2001 se členem stává Čína – rychlý vzestup čínského hospodářství na úkor jiných států</a:t>
            </a:r>
          </a:p>
          <a:p>
            <a:r>
              <a:rPr lang="cs-CZ" dirty="0"/>
              <a:t>2001 Rozvojová agenda Doha</a:t>
            </a:r>
          </a:p>
          <a:p>
            <a:r>
              <a:rPr lang="cs-CZ" dirty="0"/>
              <a:t>2012 - vstup Ruska</a:t>
            </a:r>
          </a:p>
          <a:p>
            <a:r>
              <a:rPr lang="cs-CZ" dirty="0"/>
              <a:t>2013 tzv. balíček z Bali – první multilaterální dohoda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27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E7F82-A035-973D-10EF-3D8E9C07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FDBDC-DE17-E6EF-354D-2DF04B4F6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Ženevský balíček MC12 </a:t>
            </a:r>
          </a:p>
          <a:p>
            <a:endParaRPr lang="cs-CZ" dirty="0"/>
          </a:p>
          <a:p>
            <a:r>
              <a:rPr lang="cs-CZ" dirty="0"/>
              <a:t>otázky klimatu – financování jako pomoc rozvojovým zemím (bohaté státy 100 miliard USD ročně)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A76F00-721B-C07F-7C1A-AA03D235D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626" y="3889703"/>
            <a:ext cx="5490286" cy="21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9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00030-CE29-ECE2-CBE1-16EE2BE8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Ukrajinská krize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5C1F3A-6CD8-AE92-BC42-88085E23C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těžká rána světové ekonomice</a:t>
            </a:r>
          </a:p>
          <a:p>
            <a:r>
              <a:rPr lang="cs-CZ" dirty="0"/>
              <a:t>omezení obchodu a výroby</a:t>
            </a:r>
          </a:p>
          <a:p>
            <a:r>
              <a:rPr lang="cs-CZ" dirty="0"/>
              <a:t>vyšší ceny potravin a energií</a:t>
            </a:r>
          </a:p>
          <a:p>
            <a:r>
              <a:rPr lang="cs-CZ" dirty="0"/>
              <a:t>relativně malý podíl Ruska a Ukrajiny na světovém obchodu a produkci (ale významnými dodavateli potravin a energií)</a:t>
            </a:r>
          </a:p>
          <a:p>
            <a:r>
              <a:rPr lang="cs-CZ" dirty="0"/>
              <a:t>finanční sankce proti Rusku – mnoho mezinárodních firem se stáhlo z ruského trhu</a:t>
            </a:r>
          </a:p>
          <a:p>
            <a:r>
              <a:rPr lang="cs-CZ" dirty="0"/>
              <a:t>předpokládá se, že růst světového obchodu výrazně zpomalí</a:t>
            </a:r>
          </a:p>
          <a:p>
            <a:r>
              <a:rPr lang="cs-CZ" dirty="0"/>
              <a:t>Rusko se chystá vystoupit </a:t>
            </a:r>
          </a:p>
        </p:txBody>
      </p:sp>
    </p:spTree>
    <p:extLst>
      <p:ext uri="{BB962C8B-B14F-4D97-AF65-F5344CB8AC3E}">
        <p14:creationId xmlns:p14="http://schemas.microsoft.com/office/powerpoint/2010/main" val="102380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54817C52-0D5B-0DBC-C5AC-AAAE0CC7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55" y="2304708"/>
            <a:ext cx="5835619" cy="22485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>
                <a:latin typeface="+mn-lt"/>
              </a:rPr>
              <a:t>Přehled</a:t>
            </a:r>
            <a:r>
              <a:rPr lang="en-US" sz="4800" dirty="0">
                <a:latin typeface="+mn-lt"/>
              </a:rPr>
              <a:t> </a:t>
            </a:r>
            <a:r>
              <a:rPr lang="en-US" sz="4800" dirty="0" err="1">
                <a:latin typeface="+mn-lt"/>
              </a:rPr>
              <a:t>simulovaných</a:t>
            </a:r>
            <a:r>
              <a:rPr lang="en-US" sz="4800" dirty="0">
                <a:latin typeface="+mn-lt"/>
              </a:rPr>
              <a:t> </a:t>
            </a:r>
            <a:r>
              <a:rPr lang="en-US" sz="4800" dirty="0" err="1">
                <a:latin typeface="+mn-lt"/>
              </a:rPr>
              <a:t>otřesů</a:t>
            </a:r>
            <a:endParaRPr lang="en-US" sz="4800" dirty="0">
              <a:latin typeface="+mn-lt"/>
            </a:endParaRP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Zástupný obsah 14" descr="Obsah obrázku stůl&#10;&#10;Popis byl vytvořen automaticky">
            <a:extLst>
              <a:ext uri="{FF2B5EF4-FFF2-40B4-BE49-F238E27FC236}">
                <a16:creationId xmlns:a16="http://schemas.microsoft.com/office/drawing/2014/main" id="{4B06E869-6791-C8C9-755E-4F61E9E6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22" y="203756"/>
            <a:ext cx="5449028" cy="63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AF54F-64D2-3712-D604-940DB310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738B50-72FA-44E1-9E91-1081B1A1A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https://www.project-syndicate.org/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https://www.wto.org/</a:t>
            </a:r>
            <a:endParaRPr lang="cs-CZ" dirty="0"/>
          </a:p>
          <a:p>
            <a:r>
              <a:rPr lang="cs-CZ" dirty="0">
                <a:hlinkClick r:id="rId4"/>
              </a:rPr>
              <a:t>https://www.mzp.cz/cz/svetova_obchodni_organizace</a:t>
            </a:r>
            <a:endParaRPr lang="cs-CZ" dirty="0"/>
          </a:p>
          <a:p>
            <a:r>
              <a:rPr lang="cs-CZ" dirty="0">
                <a:hlinkClick r:id="rId5"/>
              </a:rPr>
              <a:t>https://www.europarl.europa.eu/factsheets/cs/home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43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46C240-03F4-567B-51C5-CD14CA81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909" y="533401"/>
            <a:ext cx="5663774" cy="1685972"/>
          </a:xfrm>
        </p:spPr>
        <p:txBody>
          <a:bodyPr>
            <a:normAutofit/>
          </a:bodyPr>
          <a:lstStyle/>
          <a:p>
            <a:r>
              <a:rPr lang="cs-CZ" sz="3700" err="1"/>
              <a:t>World</a:t>
            </a:r>
            <a:r>
              <a:rPr lang="cs-CZ" sz="3700"/>
              <a:t> </a:t>
            </a:r>
            <a:r>
              <a:rPr lang="cs-CZ" sz="3700" err="1"/>
              <a:t>trade</a:t>
            </a:r>
            <a:r>
              <a:rPr lang="cs-CZ" sz="3700"/>
              <a:t> </a:t>
            </a:r>
            <a:r>
              <a:rPr lang="cs-CZ" sz="3700" err="1"/>
              <a:t>organization</a:t>
            </a:r>
            <a:r>
              <a:rPr lang="cs-CZ" sz="3700"/>
              <a:t> (</a:t>
            </a:r>
            <a:r>
              <a:rPr lang="cs-CZ" sz="3700" err="1"/>
              <a:t>wto</a:t>
            </a:r>
            <a:r>
              <a:rPr lang="cs-CZ" sz="3700"/>
              <a:t>)</a:t>
            </a: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6C745475-F6E1-4944-B2F1-A82F3444F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8942"/>
            <a:ext cx="4135478" cy="6895884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323794 w 6699211"/>
              <a:gd name="connsiteY0" fmla="*/ 5461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323794 w 6699211"/>
              <a:gd name="connsiteY4" fmla="*/ 54619 h 6857998"/>
              <a:gd name="connsiteX0" fmla="*/ 2323794 w 6699211"/>
              <a:gd name="connsiteY0" fmla="*/ 18674 h 6822053"/>
              <a:gd name="connsiteX1" fmla="*/ 6699211 w 6699211"/>
              <a:gd name="connsiteY1" fmla="*/ 0 h 6822053"/>
              <a:gd name="connsiteX2" fmla="*/ 6699211 w 6699211"/>
              <a:gd name="connsiteY2" fmla="*/ 6822053 h 6822053"/>
              <a:gd name="connsiteX3" fmla="*/ 0 w 6699211"/>
              <a:gd name="connsiteY3" fmla="*/ 6808405 h 6822053"/>
              <a:gd name="connsiteX4" fmla="*/ 2323794 w 6699211"/>
              <a:gd name="connsiteY4" fmla="*/ 18674 h 6822053"/>
              <a:gd name="connsiteX0" fmla="*/ 3105369 w 7480786"/>
              <a:gd name="connsiteY0" fmla="*/ 18674 h 6822053"/>
              <a:gd name="connsiteX1" fmla="*/ 7480786 w 7480786"/>
              <a:gd name="connsiteY1" fmla="*/ 0 h 6822053"/>
              <a:gd name="connsiteX2" fmla="*/ 7480786 w 7480786"/>
              <a:gd name="connsiteY2" fmla="*/ 6822053 h 6822053"/>
              <a:gd name="connsiteX3" fmla="*/ 0 w 7480786"/>
              <a:gd name="connsiteY3" fmla="*/ 6820387 h 6822053"/>
              <a:gd name="connsiteX4" fmla="*/ 3105369 w 7480786"/>
              <a:gd name="connsiteY4" fmla="*/ 18674 h 682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786" h="6822053">
                <a:moveTo>
                  <a:pt x="3105369" y="18674"/>
                </a:moveTo>
                <a:lnTo>
                  <a:pt x="7480786" y="0"/>
                </a:lnTo>
                <a:lnTo>
                  <a:pt x="7480786" y="6822053"/>
                </a:lnTo>
                <a:lnTo>
                  <a:pt x="0" y="6820387"/>
                </a:lnTo>
                <a:lnTo>
                  <a:pt x="3105369" y="186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ázek 6" descr="Obsah obrázku budova, exteriér&#10;&#10;Popis byl vytvořen automaticky">
            <a:extLst>
              <a:ext uri="{FF2B5EF4-FFF2-40B4-BE49-F238E27FC236}">
                <a16:creationId xmlns:a16="http://schemas.microsoft.com/office/drawing/2014/main" id="{F6472DAD-CD35-691F-F09C-98E9AF3F85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2" r="2060"/>
          <a:stretch/>
        </p:blipFill>
        <p:spPr>
          <a:xfrm>
            <a:off x="625105" y="900374"/>
            <a:ext cx="4891607" cy="2913693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2F61726-9292-4844-9EBF-341051AA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44996"/>
            <a:ext cx="4651744" cy="26130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B964C24A-EC43-223F-DC0A-EFDD4CC25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44" y="4331050"/>
            <a:ext cx="4236986" cy="125964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A94AE1-067B-2699-8097-E9D45435C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445" y="2357221"/>
            <a:ext cx="5697238" cy="39476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neboli Světová obchodní organizace </a:t>
            </a:r>
          </a:p>
          <a:p>
            <a:pPr>
              <a:lnSpc>
                <a:spcPct val="90000"/>
              </a:lnSpc>
            </a:pPr>
            <a:r>
              <a:rPr lang="cs-CZ" dirty="0"/>
              <a:t>je jedinou globální mezinárodní organizací, která se zabývá pravidly obchodu mezi státy</a:t>
            </a:r>
          </a:p>
          <a:p>
            <a:pPr>
              <a:lnSpc>
                <a:spcPct val="90000"/>
              </a:lnSpc>
            </a:pPr>
            <a:r>
              <a:rPr lang="cs-CZ" dirty="0"/>
              <a:t>jejím základem jsou dohody WTO, které vyjednala a podepsala většina světových obchodních zemí a které ratifikovaly jejich parlamenty</a:t>
            </a:r>
          </a:p>
          <a:p>
            <a:pPr>
              <a:lnSpc>
                <a:spcPct val="90000"/>
              </a:lnSpc>
            </a:pPr>
            <a:r>
              <a:rPr lang="cs-CZ" b="1" dirty="0"/>
              <a:t>Cílem</a:t>
            </a:r>
            <a:r>
              <a:rPr lang="cs-CZ" dirty="0"/>
              <a:t>: zajistit, aby obchod probíhal co nejplynuleji, </a:t>
            </a:r>
            <a:r>
              <a:rPr lang="cs-CZ" dirty="0" err="1"/>
              <a:t>nejpředvídatelněji</a:t>
            </a:r>
            <a:r>
              <a:rPr lang="cs-CZ" dirty="0"/>
              <a:t> a nejsvobodněji</a:t>
            </a:r>
          </a:p>
          <a:p>
            <a:pPr>
              <a:lnSpc>
                <a:spcPct val="90000"/>
              </a:lnSpc>
            </a:pPr>
            <a:r>
              <a:rPr lang="cs-CZ" b="1" dirty="0"/>
              <a:t>Sídlo: </a:t>
            </a:r>
            <a:r>
              <a:rPr lang="cs-CZ" dirty="0"/>
              <a:t>Ženeva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92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A34275-CD0A-499C-9600-C96742FAC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52546B-EF97-46E8-A930-3A033410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587" y="2720800"/>
            <a:ext cx="3470809" cy="41326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801F4A-0A74-45E0-8E5A-65A65252A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4540"/>
            <a:ext cx="1274412" cy="49672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245F29-ABE7-4BB1-8164-5F4C4604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257800" y="0"/>
            <a:ext cx="6926614" cy="1122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2A262A9-9710-2379-80C5-D4227498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014" y="1122363"/>
            <a:ext cx="3316463" cy="30253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br>
              <a:rPr lang="en-US"/>
            </a:b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84F46-70F2-3080-9E6C-EBEB90E3C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3442" y="3771901"/>
            <a:ext cx="3729036" cy="175035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2800" b="1" cap="all" spc="300" dirty="0" err="1"/>
              <a:t>Generální</a:t>
            </a:r>
            <a:r>
              <a:rPr lang="en-US" sz="2800" b="1" cap="all" spc="300" dirty="0"/>
              <a:t> </a:t>
            </a:r>
            <a:r>
              <a:rPr lang="en-US" sz="2800" b="1" cap="all" spc="300" dirty="0" err="1"/>
              <a:t>ředitelka</a:t>
            </a:r>
            <a:r>
              <a:rPr lang="en-US" sz="2800" b="1" cap="all" spc="300" dirty="0"/>
              <a:t>: Ngozi </a:t>
            </a:r>
            <a:r>
              <a:rPr lang="en-US" sz="2800" b="1" cap="all" spc="300" dirty="0" err="1"/>
              <a:t>Okonjo-Iwealová</a:t>
            </a:r>
            <a:endParaRPr lang="en-US" sz="2800" b="1" cap="all" spc="3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00EEAF-0634-4EEB-81E5-9FBC2170F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7102" y="6051582"/>
            <a:ext cx="4847312" cy="8064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3E11676-332F-449D-9A03-6CE4ED25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225160" y="0"/>
            <a:ext cx="3541141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Ngozi Okonjo-Iweala poised to become first woman to lead WTO |  International Trade News | Al Jazeera">
            <a:extLst>
              <a:ext uri="{FF2B5EF4-FFF2-40B4-BE49-F238E27FC236}">
                <a16:creationId xmlns:a16="http://schemas.microsoft.com/office/drawing/2014/main" id="{7B68D82E-F3A5-0928-9CE8-BB0FB2C08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 bwMode="auto">
          <a:xfrm>
            <a:off x="532755" y="863541"/>
            <a:ext cx="7228091" cy="51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6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64603-0502-6B21-C38E-1A6FAA51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5FB652-B2C0-40E2-628E-A64750C10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1. ledna 1995</a:t>
            </a:r>
          </a:p>
          <a:p>
            <a:r>
              <a:rPr lang="cs-CZ" dirty="0"/>
              <a:t>dohoda o zřízení schválena 15. dubna 1994 v </a:t>
            </a:r>
            <a:r>
              <a:rPr lang="cs-CZ" dirty="0" err="1"/>
              <a:t>Marrakéši</a:t>
            </a:r>
            <a:r>
              <a:rPr lang="cs-CZ" dirty="0"/>
              <a:t> během Uruguayského kola jednání GATT</a:t>
            </a:r>
          </a:p>
          <a:p>
            <a:r>
              <a:rPr lang="cs-CZ" b="1" dirty="0"/>
              <a:t>Základním pilířem</a:t>
            </a:r>
            <a:r>
              <a:rPr lang="cs-CZ" dirty="0"/>
              <a:t>: dohody (</a:t>
            </a:r>
            <a:r>
              <a:rPr lang="cs-CZ" dirty="0" err="1"/>
              <a:t>Urugayského</a:t>
            </a:r>
            <a:r>
              <a:rPr lang="cs-CZ" dirty="0"/>
              <a:t> kola) – právní základ pravidel mezinárodního obchodu</a:t>
            </a:r>
          </a:p>
          <a:p>
            <a:r>
              <a:rPr lang="cs-CZ" dirty="0"/>
              <a:t>nástupce Všeobecné dohody o clech a o obchodu (GATT)</a:t>
            </a:r>
          </a:p>
          <a:p>
            <a:r>
              <a:rPr lang="cs-CZ" dirty="0"/>
              <a:t>GATT x WTO</a:t>
            </a:r>
          </a:p>
          <a:p>
            <a:r>
              <a:rPr lang="cs-CZ" dirty="0"/>
              <a:t>Mezinárodní organizace, právní subjektivita</a:t>
            </a:r>
          </a:p>
          <a:p>
            <a:r>
              <a:rPr lang="cs-CZ" dirty="0"/>
              <a:t>pravidla závazné pro všechny členské státy - sankce</a:t>
            </a:r>
          </a:p>
          <a:p>
            <a:r>
              <a:rPr lang="cs-CZ" dirty="0"/>
              <a:t>ČR členem od počátku jejího vzniku</a:t>
            </a:r>
          </a:p>
          <a:p>
            <a:r>
              <a:rPr lang="cs-CZ" dirty="0"/>
              <a:t>164 členských států (představují 98% světového obchodu)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02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AF3C8EA-7A37-4A07-BDF2-89EBD3DF2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mapa&#10;&#10;Popis byl vytvořen automaticky">
            <a:extLst>
              <a:ext uri="{FF2B5EF4-FFF2-40B4-BE49-F238E27FC236}">
                <a16:creationId xmlns:a16="http://schemas.microsoft.com/office/drawing/2014/main" id="{539C70CD-D04D-4459-2573-565C95CC8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66" r="926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FD3FE-263A-9F31-D2BF-6C51685E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B08FF5AE-D91C-1FA0-071A-4057D6F5D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147064"/>
              </p:ext>
            </p:extLst>
          </p:nvPr>
        </p:nvGraphicFramePr>
        <p:xfrm>
          <a:off x="1143000" y="2009775"/>
          <a:ext cx="99060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140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051E2E-2145-10A1-7A66-5A57FEBD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cs-CZ" dirty="0"/>
              <a:t>orgány</a:t>
            </a:r>
          </a:p>
        </p:txBody>
      </p:sp>
      <p:pic>
        <p:nvPicPr>
          <p:cNvPr id="4" name="Obrázek 3" descr="Obsah obrázku text, osoba, interiér, stůl&#10;&#10;Popis byl vytvořen automaticky">
            <a:extLst>
              <a:ext uri="{FF2B5EF4-FFF2-40B4-BE49-F238E27FC236}">
                <a16:creationId xmlns:a16="http://schemas.microsoft.com/office/drawing/2014/main" id="{F7880E6F-DCD6-52EA-61DD-97B48D86F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57325"/>
            <a:ext cx="5660195" cy="37781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AAEEC5-5AD7-B0F8-15F5-99451CF43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r>
              <a:rPr lang="cs-CZ" b="1" dirty="0"/>
              <a:t>Konference ministrů </a:t>
            </a:r>
            <a:r>
              <a:rPr lang="cs-CZ" dirty="0"/>
              <a:t>(nejvyšší orgán)</a:t>
            </a:r>
          </a:p>
          <a:p>
            <a:r>
              <a:rPr lang="cs-CZ" b="1" dirty="0"/>
              <a:t>Generální rada</a:t>
            </a:r>
          </a:p>
          <a:p>
            <a:r>
              <a:rPr lang="cs-CZ" b="1" dirty="0">
                <a:ea typeface="Times New Roman" panose="02020603050405020304" pitchFamily="18" charset="0"/>
              </a:rPr>
              <a:t>P</a:t>
            </a:r>
            <a:r>
              <a:rPr lang="cs-CZ" b="1" dirty="0">
                <a:effectLst/>
                <a:ea typeface="Times New Roman" panose="02020603050405020304" pitchFamily="18" charset="0"/>
              </a:rPr>
              <a:t>racovní orgány</a:t>
            </a:r>
            <a:r>
              <a:rPr lang="cs-CZ" b="1" dirty="0">
                <a:ea typeface="Times New Roman" panose="02020603050405020304" pitchFamily="18" charset="0"/>
              </a:rPr>
              <a:t> </a:t>
            </a:r>
            <a:r>
              <a:rPr lang="cs-CZ" dirty="0">
                <a:ea typeface="Times New Roman" panose="02020603050405020304" pitchFamily="18" charset="0"/>
              </a:rPr>
              <a:t>(</a:t>
            </a:r>
            <a:r>
              <a:rPr lang="cs-CZ" dirty="0">
                <a:effectLst/>
                <a:ea typeface="Times New Roman" panose="02020603050405020304" pitchFamily="18" charset="0"/>
              </a:rPr>
              <a:t>Rada pro obchod se zbožím, Rada pro obchod se službami, Rada pro obchodní aspekty práv k duševnímu vlastnictví)</a:t>
            </a:r>
          </a:p>
          <a:p>
            <a:r>
              <a:rPr lang="cs-CZ" b="1" dirty="0"/>
              <a:t>Výkonné orgány</a:t>
            </a:r>
          </a:p>
          <a:p>
            <a:r>
              <a:rPr lang="cs-CZ" b="1" dirty="0"/>
              <a:t>Sekretariát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26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C2F5D-9C60-6CAE-AD14-51905CBE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</a:t>
            </a:r>
            <a:r>
              <a:rPr lang="cs-CZ" dirty="0" err="1"/>
              <a:t>wto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CFAD29-1CF6-D214-B7A1-D03471934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3 pilíře WTO: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dohoda </a:t>
            </a:r>
            <a:r>
              <a:rPr lang="cs-CZ" sz="2800" b="1" dirty="0"/>
              <a:t>GATT</a:t>
            </a:r>
            <a:r>
              <a:rPr lang="cs-CZ" sz="2800" dirty="0"/>
              <a:t> – zabývá se obchodem se zbožím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dohoda </a:t>
            </a:r>
            <a:r>
              <a:rPr lang="cs-CZ" sz="2800" b="1" dirty="0"/>
              <a:t>GATS</a:t>
            </a:r>
            <a:r>
              <a:rPr lang="cs-CZ" sz="2800" dirty="0"/>
              <a:t>  - oblast obchodu se službami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dohoda </a:t>
            </a:r>
            <a:r>
              <a:rPr lang="cs-CZ" sz="2800" b="1" dirty="0"/>
              <a:t>TRIPS</a:t>
            </a:r>
            <a:r>
              <a:rPr lang="cs-CZ" sz="2800" dirty="0"/>
              <a:t> – práva duševního vlastnictví</a:t>
            </a:r>
          </a:p>
          <a:p>
            <a:endParaRPr lang="cs-CZ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66EF5D82-636A-B716-4D74-AD920E6AE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21766"/>
            <a:ext cx="4171950" cy="26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AD61F-63C7-B8F8-BBCE-8CBE2318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304537-D6C9-C6B9-4DBD-6D8CF913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Československo bylo zakládajícím členem GATT </a:t>
            </a:r>
          </a:p>
          <a:p>
            <a:r>
              <a:rPr lang="cs-CZ" dirty="0"/>
              <a:t>Česká republika je zakládajícím státem WTO</a:t>
            </a:r>
          </a:p>
          <a:p>
            <a:r>
              <a:rPr lang="cs-CZ" dirty="0"/>
              <a:t>Po vstupu ČR do EU (1/5/2005) se pouze změnilo naše postavení (již vystupujeme skrze EU)</a:t>
            </a:r>
          </a:p>
          <a:p>
            <a:r>
              <a:rPr lang="cs-CZ" dirty="0"/>
              <a:t>Za Evropskou unii v rámci WTO vystupuje Evropská komise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038340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8E7"/>
      </a:lt2>
      <a:accent1>
        <a:srgbClr val="DA828B"/>
      </a:accent1>
      <a:accent2>
        <a:srgbClr val="D28866"/>
      </a:accent2>
      <a:accent3>
        <a:srgbClr val="BAA262"/>
      </a:accent3>
      <a:accent4>
        <a:srgbClr val="9CA952"/>
      </a:accent4>
      <a:accent5>
        <a:srgbClr val="86AE67"/>
      </a:accent5>
      <a:accent6>
        <a:srgbClr val="5AB558"/>
      </a:accent6>
      <a:hlink>
        <a:srgbClr val="568E88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465</Words>
  <Application>Microsoft Office PowerPoint</Application>
  <PresentationFormat>Širokoúhlá obrazovka</PresentationFormat>
  <Paragraphs>67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Univers Condensed Light</vt:lpstr>
      <vt:lpstr>Walbaum Display Light</vt:lpstr>
      <vt:lpstr>AngleLinesVTI</vt:lpstr>
      <vt:lpstr>WORLD TRADE ORGANIZATION</vt:lpstr>
      <vt:lpstr>World trade organization (wto)</vt:lpstr>
      <vt:lpstr> </vt:lpstr>
      <vt:lpstr>vznik</vt:lpstr>
      <vt:lpstr>Prezentace aplikace PowerPoint</vt:lpstr>
      <vt:lpstr>cíle</vt:lpstr>
      <vt:lpstr>orgány</vt:lpstr>
      <vt:lpstr>Struktura wto</vt:lpstr>
      <vt:lpstr>Role </vt:lpstr>
      <vt:lpstr>milníky</vt:lpstr>
      <vt:lpstr>Aktuální situace</vt:lpstr>
      <vt:lpstr>Ukrajinská krize</vt:lpstr>
      <vt:lpstr>Přehled simulovaných otřesů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TRADE ORGANIZATION</dc:title>
  <dc:creator>Klára Staňková</dc:creator>
  <cp:lastModifiedBy>Karolína Horáková</cp:lastModifiedBy>
  <cp:revision>8</cp:revision>
  <dcterms:created xsi:type="dcterms:W3CDTF">2022-11-09T08:24:09Z</dcterms:created>
  <dcterms:modified xsi:type="dcterms:W3CDTF">2022-11-09T14:46:19Z</dcterms:modified>
</cp:coreProperties>
</file>