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lack" panose="020F0502020204030204" pitchFamily="34" charset="0"/>
      <p:bold r:id="rId24"/>
      <p:italic r:id="rId25"/>
      <p:boldItalic r:id="rId26"/>
    </p:embeddedFont>
    <p:embeddedFont>
      <p:font typeface="Roboto Medium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29"/>
  </p:normalViewPr>
  <p:slideViewPr>
    <p:cSldViewPr snapToGrid="0">
      <p:cViewPr varScale="1">
        <p:scale>
          <a:sx n="69" d="100"/>
          <a:sy n="69" d="100"/>
        </p:scale>
        <p:origin x="192" y="1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a63cdd3c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a63cdd3c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a63cdd3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a63cdd3c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a63cdd3c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a63cdd3c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a63cdd3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a63cdd3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a63cdd3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a63cdd3c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3f2b85d1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7d3f2b85d1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d3f2b85d1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d3f2b85d1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7a63cdd3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7a63cdd3c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d3f2b85d1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d3f2b85d1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d3f2b85d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d3f2b85d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a63cdd3c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a63cdd3c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v.cz/jakarta/cz/pristi_velka_vec_v_indonesii_modr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sean.org" TargetMode="External"/><Relationship Id="rId4" Type="http://schemas.openxmlformats.org/officeDocument/2006/relationships/hyperlink" Target="https://www.mzv.cz/jnp/cz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inasean.eu/bike45ri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1708" y="1821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/>
              <a:t>ASEAN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Sdružení národů jihovýchodní Asie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76100" y="3911350"/>
            <a:ext cx="7525200" cy="4002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M. Heroschová, L. Repáňová, J. Paštrnáková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t="6410" b="-6410"/>
          <a:stretch/>
        </p:blipFill>
        <p:spPr>
          <a:xfrm>
            <a:off x="6316300" y="200900"/>
            <a:ext cx="2205800" cy="2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Aktuální problémy organizace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/>
              <a:t>DESINTEGRITA a NEROVNÉ POSTAVENÍ ČLENŮ</a:t>
            </a:r>
            <a:r>
              <a:rPr lang="sk"/>
              <a:t> (slabší VS silnější státy)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ODMÍTÁNÍ DETAILNÍCH SMLUV?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EKONOMIKY ČLENSKÝCH STÁTŮ JSOU KONKURENČNÍ</a:t>
            </a:r>
            <a:r>
              <a:rPr lang="sk"/>
              <a:t> (výroba podobných primárních produktů)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STÁRNUTÍ SVĚTOVÉ POPULACE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HROZBA RYCHLÉ URBANIZACE</a:t>
            </a:r>
            <a:r>
              <a:rPr lang="sk"/>
              <a:t> (problém klimatických změn)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b="1"/>
              <a:t>ROSTOUCÍ PŘÍJMOVÉ A MAJETKOVÉ NEROVNOSTI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Oceány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/>
              <a:t>MODRÁ EKONOMIE - INDONÉSIE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Mořské biotechnologie, recyklace a doprava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Efektivní ochrana mořských druhů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Záchrana přírodního bohatství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Index modré ekonomiky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4673">
            <a:off x="5678576" y="735365"/>
            <a:ext cx="2923925" cy="179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750" y="2571738"/>
            <a:ext cx="23812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Bibliografie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https://www.mzv.cz/jakarta/cz/pristi_velka_vec_v_indonesii_modra.html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https://www.mzv.cz/jnp/cz/index.html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5"/>
              </a:rPr>
              <a:t>https://asean.org</a:t>
            </a:r>
            <a:r>
              <a:rPr lang="sk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l="-1070" t="-326169" r="1069" b="326169"/>
          <a:stretch/>
        </p:blipFill>
        <p:spPr>
          <a:xfrm>
            <a:off x="4199188" y="263376"/>
            <a:ext cx="4596574" cy="111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4"/>
          <p:cNvCxnSpPr/>
          <p:nvPr/>
        </p:nvCxnSpPr>
        <p:spPr>
          <a:xfrm rot="10800000" flipH="1">
            <a:off x="-16350" y="3810075"/>
            <a:ext cx="9176700" cy="81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4"/>
          <p:cNvCxnSpPr/>
          <p:nvPr/>
        </p:nvCxnSpPr>
        <p:spPr>
          <a:xfrm rot="10800000" flipH="1">
            <a:off x="-65525" y="818250"/>
            <a:ext cx="9176700" cy="81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4"/>
          <p:cNvSpPr txBox="1"/>
          <p:nvPr/>
        </p:nvSpPr>
        <p:spPr>
          <a:xfrm>
            <a:off x="1097800" y="1278600"/>
            <a:ext cx="6412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6200">
                <a:latin typeface="Roboto Black"/>
                <a:ea typeface="Roboto Black"/>
                <a:cs typeface="Roboto Black"/>
                <a:sym typeface="Roboto Black"/>
              </a:rPr>
              <a:t>Děkujeme za pozornost!</a:t>
            </a:r>
            <a:endParaRPr sz="6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2BD09CB-7EE7-CC4F-91DB-B3D0C4095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66" y="1439680"/>
            <a:ext cx="1873865" cy="1873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 idx="4294967295"/>
          </p:nvPr>
        </p:nvSpPr>
        <p:spPr>
          <a:xfrm>
            <a:off x="278175" y="966125"/>
            <a:ext cx="44649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060686"/>
                </a:solidFill>
              </a:rPr>
              <a:t>Představení organizace</a:t>
            </a:r>
            <a:endParaRPr>
              <a:solidFill>
                <a:srgbClr val="060686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278175" y="1643225"/>
            <a:ext cx="4790975" cy="3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708" b="1" dirty="0">
                <a:solidFill>
                  <a:srgbClr val="000000"/>
                </a:solidFill>
              </a:rPr>
              <a:t>CIEĽ ORGANIZÁCIE: </a:t>
            </a:r>
            <a:r>
              <a:rPr lang="sk" sz="2708" dirty="0">
                <a:solidFill>
                  <a:srgbClr val="000000"/>
                </a:solidFill>
              </a:rPr>
              <a:t>ekonomický rast, sociálny pokrok, kultúrny rozvoj, vzájomné vzťahy, udržanie mieru </a:t>
            </a:r>
            <a:endParaRPr sz="2708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708" b="1" dirty="0">
                <a:solidFill>
                  <a:srgbClr val="000000"/>
                </a:solidFill>
              </a:rPr>
              <a:t>ZALOŽENIE:</a:t>
            </a:r>
            <a:r>
              <a:rPr lang="sk" sz="2708" dirty="0">
                <a:solidFill>
                  <a:srgbClr val="000000"/>
                </a:solidFill>
              </a:rPr>
              <a:t> 08.08.1967,  Bangkok </a:t>
            </a:r>
            <a:endParaRPr sz="2708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708" b="1" dirty="0">
                <a:solidFill>
                  <a:srgbClr val="000000"/>
                </a:solidFill>
              </a:rPr>
              <a:t>ČLENOVIA: </a:t>
            </a:r>
            <a:r>
              <a:rPr lang="sk" sz="2458" dirty="0">
                <a:solidFill>
                  <a:srgbClr val="000000"/>
                </a:solidFill>
                <a:highlight>
                  <a:srgbClr val="FFFFFF"/>
                </a:highlight>
              </a:rPr>
              <a:t>Brunej, Filipíny, Indonésie, Kambodža, Laos, Malajsie, Myanmar, Singapur, Thajsko, Vietnam</a:t>
            </a:r>
            <a:endParaRPr sz="2458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708" b="1" dirty="0">
                <a:solidFill>
                  <a:srgbClr val="000000"/>
                </a:solidFill>
              </a:rPr>
              <a:t>SÍDLO: </a:t>
            </a:r>
            <a:r>
              <a:rPr lang="sk" sz="2708" dirty="0">
                <a:solidFill>
                  <a:srgbClr val="000000"/>
                </a:solidFill>
              </a:rPr>
              <a:t>Jakarta, Indonesia</a:t>
            </a:r>
            <a:endParaRPr sz="2708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708" b="1" dirty="0">
                <a:solidFill>
                  <a:srgbClr val="000000"/>
                </a:solidFill>
              </a:rPr>
              <a:t>GENERÁLNY TAJOMNÍK: </a:t>
            </a:r>
            <a:r>
              <a:rPr lang="sk" sz="2708" dirty="0">
                <a:solidFill>
                  <a:srgbClr val="000000"/>
                </a:solidFill>
              </a:rPr>
              <a:t>Lim Jock Hoi</a:t>
            </a:r>
            <a:endParaRPr sz="2708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708" b="1" dirty="0">
                <a:solidFill>
                  <a:srgbClr val="000000"/>
                </a:solidFill>
              </a:rPr>
              <a:t>ŠTRUKTÚRA</a:t>
            </a:r>
            <a:r>
              <a:rPr lang="sk" sz="2708" dirty="0">
                <a:solidFill>
                  <a:srgbClr val="000000"/>
                </a:solidFill>
              </a:rPr>
              <a:t>: sekretariát, koordinačný výbor, komunitný výbor, AFTA</a:t>
            </a:r>
            <a:endParaRPr sz="2708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50" y="295298"/>
            <a:ext cx="728675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l="-11540" r="11539"/>
          <a:stretch/>
        </p:blipFill>
        <p:spPr>
          <a:xfrm>
            <a:off x="951350" y="295300"/>
            <a:ext cx="775982" cy="4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151" y="280575"/>
            <a:ext cx="775975" cy="51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6">
            <a:alphaModFix/>
          </a:blip>
          <a:srcRect b="8842"/>
          <a:stretch/>
        </p:blipFill>
        <p:spPr>
          <a:xfrm>
            <a:off x="2708949" y="262900"/>
            <a:ext cx="775975" cy="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2700" y="280575"/>
            <a:ext cx="870816" cy="5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7750" y="245199"/>
            <a:ext cx="827541" cy="5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15426" y="275415"/>
            <a:ext cx="847149" cy="51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33650" y="280108"/>
            <a:ext cx="775974" cy="51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09750" y="77238"/>
            <a:ext cx="775974" cy="92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12">
            <a:alphaModFix/>
          </a:blip>
          <a:srcRect t="23883" b="23217"/>
          <a:stretch/>
        </p:blipFill>
        <p:spPr>
          <a:xfrm>
            <a:off x="8150675" y="262900"/>
            <a:ext cx="920225" cy="55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54350" y="1807650"/>
            <a:ext cx="3760476" cy="266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226075" y="284150"/>
            <a:ext cx="2808000" cy="5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500"/>
              <a:t>Stručná historie</a:t>
            </a:r>
            <a:endParaRPr sz="2500"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-175175" y="755900"/>
            <a:ext cx="3610500" cy="48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34803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1961 - ASA - F,M,TH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Obava z nastolenia komunizmu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Vplyv studenej vojny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 b="1"/>
              <a:t>VZNIK 8.8.1967, Bangkok</a:t>
            </a:r>
            <a:r>
              <a:rPr lang="sk" sz="1808"/>
              <a:t>; </a:t>
            </a:r>
            <a:r>
              <a:rPr lang="sk" sz="1808" i="1"/>
              <a:t>Malaysia, Filipíny, Singapore, Thajsko, Indonézia </a:t>
            </a:r>
            <a:r>
              <a:rPr lang="sk" sz="1808"/>
              <a:t>(ASEAN Deklarácia) 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1992 Zmluva o voľnej obchodnej zóne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1995 Zmluva o zóne bez jadrových zbraní 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2001 Každoročný summit</a:t>
            </a:r>
            <a:endParaRPr sz="1808"/>
          </a:p>
          <a:p>
            <a:pPr marL="457200" lvl="0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sk" sz="1808"/>
              <a:t>2008 - CHARTA ASEAN</a:t>
            </a:r>
            <a:endParaRPr sz="18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5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775" y="698963"/>
            <a:ext cx="5624300" cy="37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490800" y="2053525"/>
            <a:ext cx="2350500" cy="1937400"/>
          </a:xfrm>
          <a:prstGeom prst="ellipse">
            <a:avLst/>
          </a:prstGeom>
          <a:solidFill>
            <a:srgbClr val="9FC5E8"/>
          </a:solidFill>
          <a:ln w="76200" cap="flat" cmpd="sng">
            <a:solidFill>
              <a:srgbClr val="0606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</a:t>
            </a:r>
            <a:r>
              <a:rPr lang="sk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OLITICKO - BEZPEČNOSTNÍ  OBLAST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3351488" y="2053525"/>
            <a:ext cx="2130900" cy="1937400"/>
          </a:xfrm>
          <a:prstGeom prst="ellipse">
            <a:avLst/>
          </a:prstGeom>
          <a:solidFill>
            <a:srgbClr val="3C78D8"/>
          </a:solidFill>
          <a:ln w="76200" cap="flat" cmpd="sng">
            <a:solidFill>
              <a:srgbClr val="0606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EKONOMICKÁ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OBLAST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6044500" y="2001850"/>
            <a:ext cx="2415000" cy="1937400"/>
          </a:xfrm>
          <a:prstGeom prst="ellipse">
            <a:avLst/>
          </a:prstGeom>
          <a:solidFill>
            <a:srgbClr val="1155CC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SOCIÁLNĚ-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KULTURNÍ 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OBLAST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536900" y="413300"/>
            <a:ext cx="607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ZÁKLADNÍ PILÍŘE ORGANIZACE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Činnost 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/>
            <a:r>
              <a:rPr lang="sk-SK" dirty="0">
                <a:solidFill>
                  <a:schemeClr val="dk2"/>
                </a:solidFill>
              </a:rPr>
              <a:t>Jednotný trh (4 základní </a:t>
            </a:r>
            <a:r>
              <a:rPr lang="sk-SK" dirty="0" err="1">
                <a:solidFill>
                  <a:schemeClr val="dk2"/>
                </a:solidFill>
              </a:rPr>
              <a:t>svobody</a:t>
            </a:r>
            <a:r>
              <a:rPr lang="sk-SK" dirty="0">
                <a:solidFill>
                  <a:schemeClr val="dk2"/>
                </a:solidFill>
              </a:rPr>
              <a:t>)</a:t>
            </a:r>
          </a:p>
          <a:p>
            <a:pPr marL="285750" indent="-285750"/>
            <a:r>
              <a:rPr lang="sk-SK" dirty="0" err="1">
                <a:solidFill>
                  <a:schemeClr val="dk2"/>
                </a:solidFill>
              </a:rPr>
              <a:t>Integrace</a:t>
            </a:r>
            <a:r>
              <a:rPr lang="sk-SK" dirty="0">
                <a:solidFill>
                  <a:schemeClr val="dk2"/>
                </a:solidFill>
              </a:rPr>
              <a:t> do </a:t>
            </a:r>
            <a:r>
              <a:rPr lang="sk-SK" dirty="0" err="1">
                <a:solidFill>
                  <a:schemeClr val="dk2"/>
                </a:solidFill>
              </a:rPr>
              <a:t>světové</a:t>
            </a:r>
            <a:r>
              <a:rPr lang="sk-SK" dirty="0">
                <a:solidFill>
                  <a:schemeClr val="dk2"/>
                </a:solidFill>
              </a:rPr>
              <a:t> ekonomiky - AFTA</a:t>
            </a:r>
          </a:p>
          <a:p>
            <a:pPr marL="285750" indent="-285750"/>
            <a:r>
              <a:rPr lang="sk-SK" dirty="0" err="1">
                <a:solidFill>
                  <a:schemeClr val="dk2"/>
                </a:solidFill>
              </a:rPr>
              <a:t>Vytvoření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spravedlivého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hospodářského</a:t>
            </a:r>
            <a:r>
              <a:rPr lang="sk-SK" dirty="0">
                <a:solidFill>
                  <a:schemeClr val="dk2"/>
                </a:solidFill>
              </a:rPr>
              <a:t> rozvoje pro </a:t>
            </a:r>
            <a:r>
              <a:rPr lang="sk-SK" dirty="0" err="1">
                <a:solidFill>
                  <a:schemeClr val="dk2"/>
                </a:solidFill>
              </a:rPr>
              <a:t>všechny</a:t>
            </a:r>
            <a:r>
              <a:rPr lang="sk-SK" dirty="0">
                <a:solidFill>
                  <a:schemeClr val="dk2"/>
                </a:solidFill>
              </a:rPr>
              <a:t> členské státy </a:t>
            </a:r>
          </a:p>
          <a:p>
            <a:pPr marL="285750" indent="-285750"/>
            <a:r>
              <a:rPr lang="sk-SK" dirty="0" err="1">
                <a:solidFill>
                  <a:schemeClr val="dk2"/>
                </a:solidFill>
              </a:rPr>
              <a:t>Velké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množství</a:t>
            </a:r>
            <a:r>
              <a:rPr lang="sk-SK" dirty="0">
                <a:solidFill>
                  <a:schemeClr val="dk2"/>
                </a:solidFill>
              </a:rPr>
              <a:t> ekonomických zón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>
                <a:solidFill>
                  <a:schemeClr val="dk2"/>
                </a:solidFill>
              </a:rPr>
              <a:t>Od roku 2007 – snižování dovozních cel zemí ASEN do členských států – s cílem nulového dovozního cla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46897-056F-EE4D-B10B-D1CD118B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ASEAN A EU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0E8F60-BE39-944E-86A3-690E144B9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>
                <a:solidFill>
                  <a:schemeClr val="dk2"/>
                </a:solidFill>
              </a:rPr>
              <a:t>Třetím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největším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obchodním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partnerem</a:t>
            </a:r>
            <a:r>
              <a:rPr lang="sk-SK" dirty="0">
                <a:solidFill>
                  <a:schemeClr val="dk2"/>
                </a:solidFill>
              </a:rPr>
              <a:t> pro EU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sk-SK" dirty="0" err="1">
                <a:solidFill>
                  <a:schemeClr val="dk2"/>
                </a:solidFill>
              </a:rPr>
              <a:t>Dovozům</a:t>
            </a:r>
            <a:r>
              <a:rPr lang="sk-SK" dirty="0">
                <a:solidFill>
                  <a:schemeClr val="dk2"/>
                </a:solidFill>
              </a:rPr>
              <a:t> do EU </a:t>
            </a:r>
            <a:r>
              <a:rPr lang="sk-SK" dirty="0" err="1">
                <a:solidFill>
                  <a:schemeClr val="dk2"/>
                </a:solidFill>
              </a:rPr>
              <a:t>dominují</a:t>
            </a:r>
            <a:r>
              <a:rPr lang="sk-SK" dirty="0">
                <a:solidFill>
                  <a:schemeClr val="dk2"/>
                </a:solidFill>
              </a:rPr>
              <a:t> </a:t>
            </a:r>
            <a:r>
              <a:rPr lang="sk-SK" dirty="0" err="1">
                <a:solidFill>
                  <a:schemeClr val="dk2"/>
                </a:solidFill>
              </a:rPr>
              <a:t>strojírenské</a:t>
            </a:r>
            <a:r>
              <a:rPr lang="sk-SK" dirty="0">
                <a:solidFill>
                  <a:schemeClr val="dk2"/>
                </a:solidFill>
              </a:rPr>
              <a:t> výrobky, </a:t>
            </a:r>
            <a:r>
              <a:rPr lang="sk-SK" dirty="0" err="1">
                <a:solidFill>
                  <a:schemeClr val="dk2"/>
                </a:solidFill>
              </a:rPr>
              <a:t>zemědělské</a:t>
            </a:r>
            <a:r>
              <a:rPr lang="sk-SK" dirty="0">
                <a:solidFill>
                  <a:schemeClr val="dk2"/>
                </a:solidFill>
              </a:rPr>
              <a:t> produkty či textil a oblečení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sk-SK" dirty="0" err="1">
                <a:solidFill>
                  <a:schemeClr val="dk2"/>
                </a:solidFill>
              </a:rPr>
              <a:t>Unijní</a:t>
            </a:r>
            <a:r>
              <a:rPr lang="sk-SK" dirty="0">
                <a:solidFill>
                  <a:schemeClr val="dk2"/>
                </a:solidFill>
              </a:rPr>
              <a:t> vývoz </a:t>
            </a:r>
            <a:r>
              <a:rPr lang="sk-SK" dirty="0" err="1">
                <a:solidFill>
                  <a:schemeClr val="dk2"/>
                </a:solidFill>
              </a:rPr>
              <a:t>tvoří</a:t>
            </a:r>
            <a:r>
              <a:rPr lang="sk-SK" dirty="0">
                <a:solidFill>
                  <a:schemeClr val="dk2"/>
                </a:solidFill>
              </a:rPr>
              <a:t> chemické produkty a </a:t>
            </a:r>
            <a:r>
              <a:rPr lang="sk-SK" dirty="0" err="1">
                <a:solidFill>
                  <a:schemeClr val="dk2"/>
                </a:solidFill>
              </a:rPr>
              <a:t>strojírenské</a:t>
            </a:r>
            <a:r>
              <a:rPr lang="sk-SK" dirty="0">
                <a:solidFill>
                  <a:schemeClr val="dk2"/>
                </a:solidFill>
              </a:rPr>
              <a:t> výrobky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-SK" sz="1500" u="sng" dirty="0">
                <a:solidFill>
                  <a:schemeClr val="dk2"/>
                </a:solidFill>
              </a:rPr>
              <a:t>17. </a:t>
            </a:r>
            <a:r>
              <a:rPr lang="sk-SK" sz="1500" u="sng" dirty="0" err="1">
                <a:solidFill>
                  <a:schemeClr val="dk2"/>
                </a:solidFill>
              </a:rPr>
              <a:t>října</a:t>
            </a:r>
            <a:r>
              <a:rPr lang="sk-SK" sz="1500" u="sng" dirty="0">
                <a:solidFill>
                  <a:schemeClr val="dk2"/>
                </a:solidFill>
              </a:rPr>
              <a:t> 2022 na Bali </a:t>
            </a:r>
            <a:r>
              <a:rPr lang="sk-SK" sz="1500" dirty="0">
                <a:solidFill>
                  <a:schemeClr val="dk2"/>
                </a:solidFill>
              </a:rPr>
              <a:t>- komplexní dohoda o letecké </a:t>
            </a:r>
            <a:r>
              <a:rPr lang="sk-SK" sz="1500" dirty="0" err="1">
                <a:solidFill>
                  <a:schemeClr val="dk2"/>
                </a:solidFill>
              </a:rPr>
              <a:t>dopravě</a:t>
            </a:r>
            <a:r>
              <a:rPr lang="sk-SK" sz="1500" dirty="0">
                <a:solidFill>
                  <a:schemeClr val="dk2"/>
                </a:solidFill>
              </a:rPr>
              <a:t> </a:t>
            </a:r>
            <a:r>
              <a:rPr lang="sk-SK" sz="1500" dirty="0" err="1">
                <a:solidFill>
                  <a:schemeClr val="dk2"/>
                </a:solidFill>
              </a:rPr>
              <a:t>mezi</a:t>
            </a:r>
            <a:r>
              <a:rPr lang="sk-SK" sz="1500" dirty="0">
                <a:solidFill>
                  <a:schemeClr val="dk2"/>
                </a:solidFill>
              </a:rPr>
              <a:t> členskými státy </a:t>
            </a: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sk-SK" sz="1400" b="1" dirty="0" err="1">
                <a:solidFill>
                  <a:schemeClr val="dk2"/>
                </a:solidFill>
              </a:rPr>
              <a:t>První</a:t>
            </a:r>
            <a:r>
              <a:rPr lang="sk-SK" sz="1400" b="1" dirty="0">
                <a:solidFill>
                  <a:schemeClr val="dk2"/>
                </a:solidFill>
              </a:rPr>
              <a:t> dohoda o letecké </a:t>
            </a:r>
            <a:r>
              <a:rPr lang="sk-SK" sz="1400" b="1" dirty="0" err="1">
                <a:solidFill>
                  <a:schemeClr val="dk2"/>
                </a:solidFill>
              </a:rPr>
              <a:t>dopravě</a:t>
            </a:r>
            <a:r>
              <a:rPr lang="sk-SK" sz="1400" b="1" dirty="0">
                <a:solidFill>
                  <a:schemeClr val="dk2"/>
                </a:solidFill>
              </a:rPr>
              <a:t> </a:t>
            </a:r>
            <a:r>
              <a:rPr lang="sk-SK" sz="1400" b="1" dirty="0" err="1">
                <a:solidFill>
                  <a:schemeClr val="dk2"/>
                </a:solidFill>
              </a:rPr>
              <a:t>mezi</a:t>
            </a:r>
            <a:r>
              <a:rPr lang="sk-SK" sz="1400" b="1" dirty="0">
                <a:solidFill>
                  <a:schemeClr val="dk2"/>
                </a:solidFill>
              </a:rPr>
              <a:t> </a:t>
            </a:r>
            <a:r>
              <a:rPr lang="sk-SK" sz="1400" b="1" dirty="0" err="1">
                <a:solidFill>
                  <a:schemeClr val="dk2"/>
                </a:solidFill>
              </a:rPr>
              <a:t>dvěma</a:t>
            </a:r>
            <a:r>
              <a:rPr lang="sk-SK" sz="1400" b="1" dirty="0">
                <a:solidFill>
                  <a:schemeClr val="dk2"/>
                </a:solidFill>
              </a:rPr>
              <a:t> skupinami </a:t>
            </a:r>
            <a:r>
              <a:rPr lang="sk-SK" sz="1400" b="1" dirty="0" err="1">
                <a:solidFill>
                  <a:schemeClr val="dk2"/>
                </a:solidFill>
              </a:rPr>
              <a:t>států</a:t>
            </a:r>
            <a:r>
              <a:rPr lang="sk-SK" sz="1400" b="1" dirty="0">
                <a:solidFill>
                  <a:schemeClr val="dk2"/>
                </a:solidFill>
              </a:rPr>
              <a:t> na </a:t>
            </a:r>
            <a:r>
              <a:rPr lang="sk-SK" sz="1400" b="1" dirty="0" err="1">
                <a:solidFill>
                  <a:schemeClr val="dk2"/>
                </a:solidFill>
              </a:rPr>
              <a:t>světě</a:t>
            </a:r>
            <a:r>
              <a:rPr lang="sk-SK" sz="1400" b="1" dirty="0">
                <a:solidFill>
                  <a:schemeClr val="dk2"/>
                </a:solidFill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sk-SK" sz="1400" dirty="0" err="1">
                <a:solidFill>
                  <a:schemeClr val="dk2"/>
                </a:solidFill>
              </a:rPr>
              <a:t>Založena</a:t>
            </a:r>
            <a:r>
              <a:rPr lang="sk-SK" sz="1400" dirty="0">
                <a:solidFill>
                  <a:schemeClr val="dk2"/>
                </a:solidFill>
              </a:rPr>
              <a:t> na </a:t>
            </a:r>
            <a:r>
              <a:rPr lang="sk-SK" sz="1400" dirty="0" err="1">
                <a:solidFill>
                  <a:schemeClr val="dk2"/>
                </a:solidFill>
              </a:rPr>
              <a:t>nejmodernějších</a:t>
            </a:r>
            <a:r>
              <a:rPr lang="sk-SK" sz="1400" dirty="0">
                <a:solidFill>
                  <a:schemeClr val="dk2"/>
                </a:solidFill>
              </a:rPr>
              <a:t> politických </a:t>
            </a:r>
            <a:r>
              <a:rPr lang="sk-SK" sz="1400" dirty="0" err="1">
                <a:solidFill>
                  <a:schemeClr val="dk2"/>
                </a:solidFill>
              </a:rPr>
              <a:t>myšlenkách</a:t>
            </a:r>
            <a:r>
              <a:rPr lang="sk-SK" sz="1400" dirty="0">
                <a:solidFill>
                  <a:schemeClr val="dk2"/>
                </a:solidFill>
              </a:rPr>
              <a:t> v oblasti </a:t>
            </a:r>
            <a:r>
              <a:rPr lang="sk-SK" sz="1400" dirty="0" err="1">
                <a:solidFill>
                  <a:schemeClr val="dk2"/>
                </a:solidFill>
              </a:rPr>
              <a:t>regulace</a:t>
            </a:r>
            <a:r>
              <a:rPr lang="sk-SK" sz="1400" dirty="0">
                <a:solidFill>
                  <a:schemeClr val="dk2"/>
                </a:solidFill>
              </a:rPr>
              <a:t> letecké dopravy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sk-SK" sz="1400" dirty="0">
                <a:solidFill>
                  <a:schemeClr val="dk2"/>
                </a:solidFill>
              </a:rPr>
              <a:t>Obnovu leteckého </a:t>
            </a:r>
            <a:r>
              <a:rPr lang="sk-SK" sz="1400" dirty="0" err="1">
                <a:solidFill>
                  <a:schemeClr val="dk2"/>
                </a:solidFill>
              </a:rPr>
              <a:t>propojení</a:t>
            </a:r>
            <a:r>
              <a:rPr lang="sk-SK" sz="1400" dirty="0">
                <a:solidFill>
                  <a:schemeClr val="dk2"/>
                </a:solidFill>
              </a:rPr>
              <a:t> </a:t>
            </a:r>
            <a:r>
              <a:rPr lang="sk-SK" sz="1400" dirty="0" err="1">
                <a:solidFill>
                  <a:schemeClr val="dk2"/>
                </a:solidFill>
              </a:rPr>
              <a:t>těchto</a:t>
            </a:r>
            <a:r>
              <a:rPr lang="sk-SK" sz="1400" dirty="0">
                <a:solidFill>
                  <a:schemeClr val="dk2"/>
                </a:solidFill>
              </a:rPr>
              <a:t> </a:t>
            </a:r>
            <a:r>
              <a:rPr lang="sk-SK" sz="1400" dirty="0" err="1">
                <a:solidFill>
                  <a:schemeClr val="dk2"/>
                </a:solidFill>
              </a:rPr>
              <a:t>regionů</a:t>
            </a:r>
            <a:r>
              <a:rPr lang="sk-SK" sz="1400" dirty="0">
                <a:solidFill>
                  <a:schemeClr val="dk2"/>
                </a:solidFill>
              </a:rPr>
              <a:t> po </a:t>
            </a:r>
            <a:r>
              <a:rPr lang="sk-SK" sz="1400" dirty="0" err="1">
                <a:solidFill>
                  <a:schemeClr val="dk2"/>
                </a:solidFill>
              </a:rPr>
              <a:t>pandemii</a:t>
            </a:r>
            <a:r>
              <a:rPr lang="sk-SK" sz="1400" dirty="0">
                <a:solidFill>
                  <a:schemeClr val="dk2"/>
                </a:solidFill>
              </a:rPr>
              <a:t> covidu-19</a:t>
            </a:r>
          </a:p>
          <a:p>
            <a:endParaRPr lang="sk-SK" dirty="0"/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797865B3-3CF1-CA44-95A0-DB4E75CD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527762"/>
            <a:ext cx="4739951" cy="11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Co upravuje?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9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2639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sk" sz="2200">
                <a:solidFill>
                  <a:schemeClr val="dk2"/>
                </a:solidFill>
              </a:rPr>
              <a:t>V roce 2007 - zahájeno jednání o dohodě o volném obchodu  na regionální úrovni</a:t>
            </a: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200">
                <a:solidFill>
                  <a:schemeClr val="dk2"/>
                </a:solidFill>
              </a:rPr>
              <a:t>                        </a:t>
            </a:r>
            <a:endParaRPr sz="2200">
              <a:solidFill>
                <a:schemeClr val="dk2"/>
              </a:solidFill>
            </a:endParaRPr>
          </a:p>
          <a:p>
            <a:pPr marL="4572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200">
                <a:solidFill>
                  <a:schemeClr val="dk2"/>
                </a:solidFill>
              </a:rPr>
              <a:t>    Velmi pomalé a neefektivní - rozdílnosti jednotlivých členů</a:t>
            </a: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2200">
                <a:solidFill>
                  <a:schemeClr val="dk2"/>
                </a:solidFill>
              </a:rPr>
              <a:t> Individuální dohody s jednotlivými zeměmi</a:t>
            </a:r>
            <a:endParaRPr sz="22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lvl="0" indent="-30861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+"/>
            </a:pPr>
            <a:r>
              <a:rPr lang="sk">
                <a:solidFill>
                  <a:schemeClr val="dk2"/>
                </a:solidFill>
              </a:rPr>
              <a:t>dílčí dohody a ujednání:</a:t>
            </a:r>
            <a:endParaRPr>
              <a:solidFill>
                <a:schemeClr val="dk2"/>
              </a:solidFill>
            </a:endParaRPr>
          </a:p>
          <a:p>
            <a:pPr marL="13716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sk">
                <a:solidFill>
                  <a:schemeClr val="dk2"/>
                </a:solidFill>
              </a:rPr>
              <a:t>Administrativní ujednání o obchodu textilem mezi ES a Indonésií, Malajsií, Singapurem či Filipínskou republikou </a:t>
            </a:r>
            <a:endParaRPr>
              <a:solidFill>
                <a:schemeClr val="dk2"/>
              </a:solidFill>
            </a:endParaRPr>
          </a:p>
          <a:p>
            <a:pPr marL="1371600" lvl="0" indent="-30861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1818"/>
              <a:buChar char="●"/>
            </a:pPr>
            <a:r>
              <a:rPr lang="sk">
                <a:solidFill>
                  <a:schemeClr val="dk2"/>
                </a:solidFill>
              </a:rPr>
              <a:t>Dohoda o spolupráci mezi EHS a Thajskem o výrobě, marketingu a obchodu maniokem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178725" y="2507450"/>
            <a:ext cx="278700" cy="557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325" y="226125"/>
            <a:ext cx="2454685" cy="16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Globální výzvy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499700" cy="27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b="1" dirty="0">
                <a:solidFill>
                  <a:schemeClr val="dk2"/>
                </a:solidFill>
              </a:rPr>
              <a:t>Zajištění zelené a udržitelné socioekonomické obnovy EU a ASEAN</a:t>
            </a:r>
            <a:endParaRPr sz="1400" b="1" dirty="0"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sk" sz="1400" dirty="0">
                <a:solidFill>
                  <a:schemeClr val="dk2"/>
                </a:solidFill>
              </a:rPr>
              <a:t>Společný závazek podporovat spravedlivější, zelenější a udržitelnější budoucnost </a:t>
            </a:r>
            <a:endParaRPr sz="1400" dirty="0"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sk" sz="1400" dirty="0">
                <a:solidFill>
                  <a:schemeClr val="dk2"/>
                </a:solidFill>
              </a:rPr>
              <a:t>Rychlé, spravedlivé a udržitelné postpandemické sociálně-ekonomické oživení</a:t>
            </a:r>
            <a:endParaRPr sz="1400" dirty="0"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sk" sz="1400" dirty="0">
                <a:solidFill>
                  <a:schemeClr val="dk2"/>
                </a:solidFill>
              </a:rPr>
              <a:t>Agenda 2030 (udržitelný rozvoj a Pařížská dohoda o změně klimatu)</a:t>
            </a:r>
          </a:p>
          <a:p>
            <a:pPr marL="45720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-SK" sz="1600" b="1" dirty="0" err="1">
                <a:solidFill>
                  <a:schemeClr val="dk2"/>
                </a:solidFill>
              </a:rPr>
              <a:t>Cílem</a:t>
            </a:r>
            <a:r>
              <a:rPr lang="sk-SK" sz="1600" b="1" dirty="0">
                <a:solidFill>
                  <a:schemeClr val="dk2"/>
                </a:solidFill>
              </a:rPr>
              <a:t> pro ASEAN </a:t>
            </a:r>
            <a:r>
              <a:rPr lang="sk-SK" sz="1600" b="1" dirty="0" err="1">
                <a:solidFill>
                  <a:schemeClr val="dk2"/>
                </a:solidFill>
              </a:rPr>
              <a:t>stát</a:t>
            </a:r>
            <a:r>
              <a:rPr lang="sk-SK" sz="1600" b="1" dirty="0">
                <a:solidFill>
                  <a:schemeClr val="dk2"/>
                </a:solidFill>
              </a:rPr>
              <a:t> </a:t>
            </a:r>
            <a:r>
              <a:rPr lang="sk-SK" sz="1600" b="1" dirty="0" err="1">
                <a:solidFill>
                  <a:schemeClr val="dk2"/>
                </a:solidFill>
              </a:rPr>
              <a:t>se</a:t>
            </a:r>
            <a:r>
              <a:rPr lang="sk-SK" sz="1600" b="1" dirty="0">
                <a:solidFill>
                  <a:schemeClr val="dk2"/>
                </a:solidFill>
              </a:rPr>
              <a:t> do roku 2030 </a:t>
            </a:r>
            <a:r>
              <a:rPr lang="sk-SK" sz="1600" b="1" dirty="0" err="1">
                <a:solidFill>
                  <a:schemeClr val="dk2"/>
                </a:solidFill>
              </a:rPr>
              <a:t>čtvrtou</a:t>
            </a:r>
            <a:r>
              <a:rPr lang="sk-SK" sz="1600" b="1" dirty="0">
                <a:solidFill>
                  <a:schemeClr val="dk2"/>
                </a:solidFill>
              </a:rPr>
              <a:t> </a:t>
            </a:r>
            <a:r>
              <a:rPr lang="sk-SK" sz="1600" b="1" dirty="0" err="1">
                <a:solidFill>
                  <a:schemeClr val="dk2"/>
                </a:solidFill>
              </a:rPr>
              <a:t>největší</a:t>
            </a:r>
            <a:r>
              <a:rPr lang="sk-SK" sz="1600" b="1" dirty="0">
                <a:solidFill>
                  <a:schemeClr val="dk2"/>
                </a:solidFill>
              </a:rPr>
              <a:t> ekonomikou </a:t>
            </a:r>
            <a:r>
              <a:rPr lang="sk-SK" sz="1600" b="1" dirty="0" err="1">
                <a:solidFill>
                  <a:schemeClr val="dk2"/>
                </a:solidFill>
              </a:rPr>
              <a:t>globálního</a:t>
            </a:r>
            <a:r>
              <a:rPr lang="sk-SK" sz="1600" b="1" dirty="0">
                <a:solidFill>
                  <a:schemeClr val="dk2"/>
                </a:solidFill>
              </a:rPr>
              <a:t> </a:t>
            </a:r>
            <a:r>
              <a:rPr lang="sk-SK" sz="1600" b="1" dirty="0" err="1">
                <a:solidFill>
                  <a:schemeClr val="dk2"/>
                </a:solidFill>
              </a:rPr>
              <a:t>světa</a:t>
            </a:r>
            <a:endParaRPr lang="sk-SK" sz="1600" b="1" dirty="0">
              <a:solidFill>
                <a:schemeClr val="dk2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525" y="203600"/>
            <a:ext cx="4095500" cy="4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-631800" y="6637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750" b="1">
                <a:solidFill>
                  <a:srgbClr val="3366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ASEAN-EU BIKE45RIDE</a:t>
            </a:r>
            <a:endParaRPr sz="3750" b="1">
              <a:solidFill>
                <a:srgbClr val="3366F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700" b="1">
                <a:solidFill>
                  <a:srgbClr val="1354A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13 AUGUST - 11 SEPTEMBER 2022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60950" y="2065900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2"/>
                </a:solidFill>
              </a:rPr>
              <a:t>“The Bike45Ride is a virtual cycling event organised as part of a series of commemorative events to celebrate the ASEAN-EU 45th year of partnership.”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k" sz="1400">
                <a:solidFill>
                  <a:schemeClr val="dk2"/>
                </a:solidFill>
              </a:rPr>
              <a:t>Pro všechny občany ASEAN a EU s bydlištěm v deseti členských státech ASEAN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k" sz="1400">
                <a:solidFill>
                  <a:schemeClr val="dk2"/>
                </a:solidFill>
              </a:rPr>
              <a:t>Účast jednotlivců/ve skupině - celková vzdálenost 45 km</a:t>
            </a:r>
            <a:endParaRPr sz="1700">
              <a:solidFill>
                <a:schemeClr val="dk2"/>
              </a:solidFill>
              <a:highlight>
                <a:srgbClr val="F8F9FA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sk" sz="1400">
                <a:solidFill>
                  <a:schemeClr val="dk2"/>
                </a:solidFill>
              </a:rPr>
              <a:t>Cíle: </a:t>
            </a:r>
            <a:endParaRPr sz="1400">
              <a:solidFill>
                <a:schemeClr val="dk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sk" sz="1200">
                <a:solidFill>
                  <a:schemeClr val="dk2"/>
                </a:solidFill>
              </a:rPr>
              <a:t>Připomenutí 45. výročí partnerství ASEAN + EU </a:t>
            </a:r>
            <a:endParaRPr sz="1200">
              <a:solidFill>
                <a:schemeClr val="dk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sk" sz="1200">
                <a:solidFill>
                  <a:schemeClr val="dk2"/>
                </a:solidFill>
              </a:rPr>
              <a:t>Zvýšit povědomí veřejnosti o Evropské zelené dohodě</a:t>
            </a:r>
            <a:endParaRPr sz="1200">
              <a:solidFill>
                <a:schemeClr val="dk2"/>
              </a:solidFill>
              <a:highlight>
                <a:srgbClr val="F8F9FA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sk" sz="1200">
                <a:solidFill>
                  <a:schemeClr val="dk2"/>
                </a:solidFill>
              </a:rPr>
              <a:t>Povzbuzovat širší veřejnost k účasti na opatřeních v oblasti klimatu a podporovat posun k udržitelnějším způsobům dopravy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200" u="sng">
                <a:solidFill>
                  <a:schemeClr val="hlink"/>
                </a:solidFill>
                <a:hlinkClick r:id="rId3"/>
              </a:rPr>
              <a:t>https://euinasean.eu/bike45ride/</a:t>
            </a:r>
            <a:endParaRPr sz="1200"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100" y="29200"/>
            <a:ext cx="2036675" cy="20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0125" y="4029100"/>
            <a:ext cx="2085951" cy="1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605</Words>
  <Application>Microsoft Macintosh PowerPoint</Application>
  <PresentationFormat>Prezentácia na obrazovke (16:9)</PresentationFormat>
  <Paragraphs>85</Paragraphs>
  <Slides>13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Roboto Medium</vt:lpstr>
      <vt:lpstr>Roboto</vt:lpstr>
      <vt:lpstr>Arial</vt:lpstr>
      <vt:lpstr>Montserrat</vt:lpstr>
      <vt:lpstr>Roboto Black</vt:lpstr>
      <vt:lpstr>Material</vt:lpstr>
      <vt:lpstr>ASEAN Sdružení národů jihovýchodní Asie</vt:lpstr>
      <vt:lpstr>Představení organizace</vt:lpstr>
      <vt:lpstr>Stručná historie</vt:lpstr>
      <vt:lpstr>Prezentácia programu PowerPoint</vt:lpstr>
      <vt:lpstr>Činnost </vt:lpstr>
      <vt:lpstr>ASEAN A EU</vt:lpstr>
      <vt:lpstr>Co upravuje?</vt:lpstr>
      <vt:lpstr>Globální výzvy</vt:lpstr>
      <vt:lpstr>ASEAN-EU BIKE45RIDE 13 AUGUST - 11 SEPTEMBER 2022</vt:lpstr>
      <vt:lpstr>Aktuální problémy organizace</vt:lpstr>
      <vt:lpstr>Oceány</vt:lpstr>
      <vt:lpstr>Bibliografie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 Sdružení národů jihovýchodní Asie</dc:title>
  <cp:lastModifiedBy>Júlia Paštrnáková</cp:lastModifiedBy>
  <cp:revision>2</cp:revision>
  <dcterms:modified xsi:type="dcterms:W3CDTF">2022-11-03T08:09:18Z</dcterms:modified>
</cp:coreProperties>
</file>