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60" r:id="rId4"/>
    <p:sldId id="263" r:id="rId5"/>
    <p:sldId id="269" r:id="rId6"/>
    <p:sldId id="265" r:id="rId7"/>
    <p:sldId id="270" r:id="rId8"/>
    <p:sldId id="267" r:id="rId9"/>
    <p:sldId id="272" r:id="rId10"/>
    <p:sldId id="268" r:id="rId11"/>
    <p:sldId id="258" r:id="rId12"/>
    <p:sldId id="271" r:id="rId13"/>
    <p:sldId id="259" r:id="rId14"/>
    <p:sldId id="264" r:id="rId15"/>
    <p:sldId id="262" r:id="rId16"/>
    <p:sldId id="261" r:id="rId1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300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375B02-23CA-0041-A009-DCE7CB4C6E5C}" v="6" dt="2022-10-27T09:03:59.9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2" autoAdjust="0"/>
    <p:restoredTop sz="88640" autoAdjust="0"/>
  </p:normalViewPr>
  <p:slideViewPr>
    <p:cSldViewPr snapToGrid="0">
      <p:cViewPr varScale="1">
        <p:scale>
          <a:sx n="95" d="100"/>
          <a:sy n="95" d="100"/>
        </p:scale>
        <p:origin x="1248" y="17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l Bezůšek" userId="af6cd9c433389cfb" providerId="LiveId" clId="{D2375B02-23CA-0041-A009-DCE7CB4C6E5C}"/>
    <pc:docChg chg="undo custSel addSld modSld">
      <pc:chgData name="Michal Bezůšek" userId="af6cd9c433389cfb" providerId="LiveId" clId="{D2375B02-23CA-0041-A009-DCE7CB4C6E5C}" dt="2022-11-03T06:31:01.247" v="1288" actId="20577"/>
      <pc:docMkLst>
        <pc:docMk/>
      </pc:docMkLst>
      <pc:sldChg chg="modNotesTx">
        <pc:chgData name="Michal Bezůšek" userId="af6cd9c433389cfb" providerId="LiveId" clId="{D2375B02-23CA-0041-A009-DCE7CB4C6E5C}" dt="2022-10-29T08:09:46.201" v="313" actId="20577"/>
        <pc:sldMkLst>
          <pc:docMk/>
          <pc:sldMk cId="2002431670" sldId="257"/>
        </pc:sldMkLst>
      </pc:sldChg>
      <pc:sldChg chg="addSp modSp mod">
        <pc:chgData name="Michal Bezůšek" userId="af6cd9c433389cfb" providerId="LiveId" clId="{D2375B02-23CA-0041-A009-DCE7CB4C6E5C}" dt="2022-10-27T09:04:30.125" v="158" actId="20577"/>
        <pc:sldMkLst>
          <pc:docMk/>
          <pc:sldMk cId="992888896" sldId="258"/>
        </pc:sldMkLst>
        <pc:spChg chg="add mod">
          <ac:chgData name="Michal Bezůšek" userId="af6cd9c433389cfb" providerId="LiveId" clId="{D2375B02-23CA-0041-A009-DCE7CB4C6E5C}" dt="2022-10-27T09:04:30.125" v="158" actId="20577"/>
          <ac:spMkLst>
            <pc:docMk/>
            <pc:sldMk cId="992888896" sldId="258"/>
            <ac:spMk id="5" creationId="{129F0832-165C-C1CA-7CEB-65D3F332FE5D}"/>
          </ac:spMkLst>
        </pc:spChg>
      </pc:sldChg>
      <pc:sldChg chg="modSp mod">
        <pc:chgData name="Michal Bezůšek" userId="af6cd9c433389cfb" providerId="LiveId" clId="{D2375B02-23CA-0041-A009-DCE7CB4C6E5C}" dt="2022-10-29T09:58:59.099" v="1051" actId="403"/>
        <pc:sldMkLst>
          <pc:docMk/>
          <pc:sldMk cId="763800645" sldId="259"/>
        </pc:sldMkLst>
        <pc:spChg chg="mod">
          <ac:chgData name="Michal Bezůšek" userId="af6cd9c433389cfb" providerId="LiveId" clId="{D2375B02-23CA-0041-A009-DCE7CB4C6E5C}" dt="2022-10-29T09:58:59.099" v="1051" actId="403"/>
          <ac:spMkLst>
            <pc:docMk/>
            <pc:sldMk cId="763800645" sldId="259"/>
            <ac:spMk id="5" creationId="{A338FB05-A92C-FA32-F472-E11FDFA6B466}"/>
          </ac:spMkLst>
        </pc:spChg>
      </pc:sldChg>
      <pc:sldChg chg="modSp mod">
        <pc:chgData name="Michal Bezůšek" userId="af6cd9c433389cfb" providerId="LiveId" clId="{D2375B02-23CA-0041-A009-DCE7CB4C6E5C}" dt="2022-10-27T08:59:00.743" v="90" actId="2711"/>
        <pc:sldMkLst>
          <pc:docMk/>
          <pc:sldMk cId="3516851119" sldId="262"/>
        </pc:sldMkLst>
        <pc:spChg chg="mod">
          <ac:chgData name="Michal Bezůšek" userId="af6cd9c433389cfb" providerId="LiveId" clId="{D2375B02-23CA-0041-A009-DCE7CB4C6E5C}" dt="2022-10-27T08:59:00.743" v="90" actId="2711"/>
          <ac:spMkLst>
            <pc:docMk/>
            <pc:sldMk cId="3516851119" sldId="262"/>
            <ac:spMk id="5" creationId="{8174E7D6-5666-1B82-EEE7-CD9348309926}"/>
          </ac:spMkLst>
        </pc:spChg>
      </pc:sldChg>
      <pc:sldChg chg="modSp mod">
        <pc:chgData name="Michal Bezůšek" userId="af6cd9c433389cfb" providerId="LiveId" clId="{D2375B02-23CA-0041-A009-DCE7CB4C6E5C}" dt="2022-10-27T08:57:26.623" v="0"/>
        <pc:sldMkLst>
          <pc:docMk/>
          <pc:sldMk cId="1610117562" sldId="263"/>
        </pc:sldMkLst>
        <pc:spChg chg="mod">
          <ac:chgData name="Michal Bezůšek" userId="af6cd9c433389cfb" providerId="LiveId" clId="{D2375B02-23CA-0041-A009-DCE7CB4C6E5C}" dt="2022-10-27T08:57:26.623" v="0"/>
          <ac:spMkLst>
            <pc:docMk/>
            <pc:sldMk cId="1610117562" sldId="263"/>
            <ac:spMk id="2" creationId="{C2BE746F-CE00-DAC6-9EA8-3C8ACB2AC4B1}"/>
          </ac:spMkLst>
        </pc:spChg>
      </pc:sldChg>
      <pc:sldChg chg="modSp mod">
        <pc:chgData name="Michal Bezůšek" userId="af6cd9c433389cfb" providerId="LiveId" clId="{D2375B02-23CA-0041-A009-DCE7CB4C6E5C}" dt="2022-11-03T06:31:01.247" v="1288" actId="20577"/>
        <pc:sldMkLst>
          <pc:docMk/>
          <pc:sldMk cId="4018201659" sldId="265"/>
        </pc:sldMkLst>
        <pc:spChg chg="mod">
          <ac:chgData name="Michal Bezůšek" userId="af6cd9c433389cfb" providerId="LiveId" clId="{D2375B02-23CA-0041-A009-DCE7CB4C6E5C}" dt="2022-10-27T08:57:32.917" v="2"/>
          <ac:spMkLst>
            <pc:docMk/>
            <pc:sldMk cId="4018201659" sldId="265"/>
            <ac:spMk id="2" creationId="{7DC8B7A0-8E3D-7DFF-7420-401F35992176}"/>
          </ac:spMkLst>
        </pc:spChg>
        <pc:spChg chg="mod">
          <ac:chgData name="Michal Bezůšek" userId="af6cd9c433389cfb" providerId="LiveId" clId="{D2375B02-23CA-0041-A009-DCE7CB4C6E5C}" dt="2022-11-03T06:31:01.247" v="1288" actId="20577"/>
          <ac:spMkLst>
            <pc:docMk/>
            <pc:sldMk cId="4018201659" sldId="265"/>
            <ac:spMk id="5" creationId="{EDE2FED2-4154-6A4C-8B1D-2CB78B4D23B7}"/>
          </ac:spMkLst>
        </pc:spChg>
      </pc:sldChg>
      <pc:sldChg chg="modSp mod">
        <pc:chgData name="Michal Bezůšek" userId="af6cd9c433389cfb" providerId="LiveId" clId="{D2375B02-23CA-0041-A009-DCE7CB4C6E5C}" dt="2022-11-02T16:11:44.141" v="1280" actId="20577"/>
        <pc:sldMkLst>
          <pc:docMk/>
          <pc:sldMk cId="3617959390" sldId="267"/>
        </pc:sldMkLst>
        <pc:spChg chg="mod">
          <ac:chgData name="Michal Bezůšek" userId="af6cd9c433389cfb" providerId="LiveId" clId="{D2375B02-23CA-0041-A009-DCE7CB4C6E5C}" dt="2022-10-27T08:57:40.047" v="4"/>
          <ac:spMkLst>
            <pc:docMk/>
            <pc:sldMk cId="3617959390" sldId="267"/>
            <ac:spMk id="2" creationId="{AF990602-5753-B7F2-4026-5B9BF7D201AC}"/>
          </ac:spMkLst>
        </pc:spChg>
        <pc:spChg chg="mod">
          <ac:chgData name="Michal Bezůšek" userId="af6cd9c433389cfb" providerId="LiveId" clId="{D2375B02-23CA-0041-A009-DCE7CB4C6E5C}" dt="2022-11-02T16:11:44.141" v="1280" actId="20577"/>
          <ac:spMkLst>
            <pc:docMk/>
            <pc:sldMk cId="3617959390" sldId="267"/>
            <ac:spMk id="5" creationId="{1CB2C277-1859-3B30-6459-D47FACD9454A}"/>
          </ac:spMkLst>
        </pc:spChg>
      </pc:sldChg>
      <pc:sldChg chg="modSp mod">
        <pc:chgData name="Michal Bezůšek" userId="af6cd9c433389cfb" providerId="LiveId" clId="{D2375B02-23CA-0041-A009-DCE7CB4C6E5C}" dt="2022-10-29T09:50:54.209" v="785" actId="113"/>
        <pc:sldMkLst>
          <pc:docMk/>
          <pc:sldMk cId="797773959" sldId="268"/>
        </pc:sldMkLst>
        <pc:spChg chg="mod">
          <ac:chgData name="Michal Bezůšek" userId="af6cd9c433389cfb" providerId="LiveId" clId="{D2375B02-23CA-0041-A009-DCE7CB4C6E5C}" dt="2022-10-27T08:57:43.692" v="5"/>
          <ac:spMkLst>
            <pc:docMk/>
            <pc:sldMk cId="797773959" sldId="268"/>
            <ac:spMk id="2" creationId="{09BE8B67-A48B-6B84-EB5B-A14A76CDA6AF}"/>
          </ac:spMkLst>
        </pc:spChg>
        <pc:spChg chg="mod">
          <ac:chgData name="Michal Bezůšek" userId="af6cd9c433389cfb" providerId="LiveId" clId="{D2375B02-23CA-0041-A009-DCE7CB4C6E5C}" dt="2022-10-29T09:50:54.209" v="785" actId="113"/>
          <ac:spMkLst>
            <pc:docMk/>
            <pc:sldMk cId="797773959" sldId="268"/>
            <ac:spMk id="5" creationId="{7216B605-FB2D-25DE-B596-A4FC9A57BCC3}"/>
          </ac:spMkLst>
        </pc:spChg>
      </pc:sldChg>
      <pc:sldChg chg="modSp mod">
        <pc:chgData name="Michal Bezůšek" userId="af6cd9c433389cfb" providerId="LiveId" clId="{D2375B02-23CA-0041-A009-DCE7CB4C6E5C}" dt="2022-10-27T09:00:40.617" v="99" actId="14100"/>
        <pc:sldMkLst>
          <pc:docMk/>
          <pc:sldMk cId="1311664725" sldId="269"/>
        </pc:sldMkLst>
        <pc:spChg chg="mod">
          <ac:chgData name="Michal Bezůšek" userId="af6cd9c433389cfb" providerId="LiveId" clId="{D2375B02-23CA-0041-A009-DCE7CB4C6E5C}" dt="2022-10-27T08:57:29.969" v="1"/>
          <ac:spMkLst>
            <pc:docMk/>
            <pc:sldMk cId="1311664725" sldId="269"/>
            <ac:spMk id="2" creationId="{4A2CE1E7-A86D-A579-0772-27349ED4819A}"/>
          </ac:spMkLst>
        </pc:spChg>
        <pc:spChg chg="mod">
          <ac:chgData name="Michal Bezůšek" userId="af6cd9c433389cfb" providerId="LiveId" clId="{D2375B02-23CA-0041-A009-DCE7CB4C6E5C}" dt="2022-10-27T09:00:24.877" v="97" actId="14100"/>
          <ac:spMkLst>
            <pc:docMk/>
            <pc:sldMk cId="1311664725" sldId="269"/>
            <ac:spMk id="4" creationId="{46ACA0FA-56EE-E3A5-BA72-DCC4E92CC9E4}"/>
          </ac:spMkLst>
        </pc:spChg>
        <pc:picChg chg="mod">
          <ac:chgData name="Michal Bezůšek" userId="af6cd9c433389cfb" providerId="LiveId" clId="{D2375B02-23CA-0041-A009-DCE7CB4C6E5C}" dt="2022-10-27T09:00:40.617" v="99" actId="14100"/>
          <ac:picMkLst>
            <pc:docMk/>
            <pc:sldMk cId="1311664725" sldId="269"/>
            <ac:picMk id="7" creationId="{D2CBAE3A-7C05-FCDF-CEA4-882F1356E118}"/>
          </ac:picMkLst>
        </pc:picChg>
      </pc:sldChg>
      <pc:sldChg chg="modSp mod">
        <pc:chgData name="Michal Bezůšek" userId="af6cd9c433389cfb" providerId="LiveId" clId="{D2375B02-23CA-0041-A009-DCE7CB4C6E5C}" dt="2022-11-02T16:14:48.933" v="1282" actId="20577"/>
        <pc:sldMkLst>
          <pc:docMk/>
          <pc:sldMk cId="4073915598" sldId="270"/>
        </pc:sldMkLst>
        <pc:spChg chg="mod">
          <ac:chgData name="Michal Bezůšek" userId="af6cd9c433389cfb" providerId="LiveId" clId="{D2375B02-23CA-0041-A009-DCE7CB4C6E5C}" dt="2022-10-27T08:57:36.923" v="3"/>
          <ac:spMkLst>
            <pc:docMk/>
            <pc:sldMk cId="4073915598" sldId="270"/>
            <ac:spMk id="2" creationId="{ACB20FAD-D229-B7F8-7D9C-B4B7A8FEFF3A}"/>
          </ac:spMkLst>
        </pc:spChg>
        <pc:spChg chg="mod">
          <ac:chgData name="Michal Bezůšek" userId="af6cd9c433389cfb" providerId="LiveId" clId="{D2375B02-23CA-0041-A009-DCE7CB4C6E5C}" dt="2022-11-02T16:14:48.933" v="1282" actId="20577"/>
          <ac:spMkLst>
            <pc:docMk/>
            <pc:sldMk cId="4073915598" sldId="270"/>
            <ac:spMk id="5" creationId="{CD6B51D2-6523-8E82-DC90-5B5E9F1FA33D}"/>
          </ac:spMkLst>
        </pc:spChg>
      </pc:sldChg>
      <pc:sldChg chg="addSp modSp new mod">
        <pc:chgData name="Michal Bezůšek" userId="af6cd9c433389cfb" providerId="LiveId" clId="{D2375B02-23CA-0041-A009-DCE7CB4C6E5C}" dt="2022-10-27T09:05:03.779" v="168" actId="1076"/>
        <pc:sldMkLst>
          <pc:docMk/>
          <pc:sldMk cId="2414262429" sldId="271"/>
        </pc:sldMkLst>
        <pc:spChg chg="add mod">
          <ac:chgData name="Michal Bezůšek" userId="af6cd9c433389cfb" providerId="LiveId" clId="{D2375B02-23CA-0041-A009-DCE7CB4C6E5C}" dt="2022-10-27T09:05:03.779" v="168" actId="1076"/>
          <ac:spMkLst>
            <pc:docMk/>
            <pc:sldMk cId="2414262429" sldId="271"/>
            <ac:spMk id="6" creationId="{475D2D95-2965-4AAC-4532-681FF570C013}"/>
          </ac:spMkLst>
        </pc:spChg>
        <pc:picChg chg="add mod">
          <ac:chgData name="Michal Bezůšek" userId="af6cd9c433389cfb" providerId="LiveId" clId="{D2375B02-23CA-0041-A009-DCE7CB4C6E5C}" dt="2022-10-27T09:03:00.051" v="105" actId="1076"/>
          <ac:picMkLst>
            <pc:docMk/>
            <pc:sldMk cId="2414262429" sldId="271"/>
            <ac:picMk id="5" creationId="{1D4728CC-3DBE-C66B-E1F4-6DBEE84ED071}"/>
          </ac:picMkLst>
        </pc:picChg>
        <pc:picChg chg="add mod">
          <ac:chgData name="Michal Bezůšek" userId="af6cd9c433389cfb" providerId="LiveId" clId="{D2375B02-23CA-0041-A009-DCE7CB4C6E5C}" dt="2022-10-27T09:02:35.044" v="103" actId="1076"/>
          <ac:picMkLst>
            <pc:docMk/>
            <pc:sldMk cId="2414262429" sldId="271"/>
            <ac:picMk id="1026" creationId="{F27D79EB-CF8E-450E-D954-A4E40EF70C20}"/>
          </ac:picMkLst>
        </pc:picChg>
      </pc:sldChg>
      <pc:sldChg chg="modSp new mod">
        <pc:chgData name="Michal Bezůšek" userId="af6cd9c433389cfb" providerId="LiveId" clId="{D2375B02-23CA-0041-A009-DCE7CB4C6E5C}" dt="2022-10-29T08:25:08.411" v="736" actId="113"/>
        <pc:sldMkLst>
          <pc:docMk/>
          <pc:sldMk cId="3976304289" sldId="272"/>
        </pc:sldMkLst>
        <pc:spChg chg="mod">
          <ac:chgData name="Michal Bezůšek" userId="af6cd9c433389cfb" providerId="LiveId" clId="{D2375B02-23CA-0041-A009-DCE7CB4C6E5C}" dt="2022-10-29T08:22:59.396" v="575"/>
          <ac:spMkLst>
            <pc:docMk/>
            <pc:sldMk cId="3976304289" sldId="272"/>
            <ac:spMk id="2" creationId="{0DC71D2C-95EF-CDDA-0A28-E8801525FE92}"/>
          </ac:spMkLst>
        </pc:spChg>
        <pc:spChg chg="mod">
          <ac:chgData name="Michal Bezůšek" userId="af6cd9c433389cfb" providerId="LiveId" clId="{D2375B02-23CA-0041-A009-DCE7CB4C6E5C}" dt="2022-10-29T08:23:06.994" v="600" actId="20577"/>
          <ac:spMkLst>
            <pc:docMk/>
            <pc:sldMk cId="3976304289" sldId="272"/>
            <ac:spMk id="4" creationId="{39A2C252-634D-27B4-26EC-7E161EFE51E8}"/>
          </ac:spMkLst>
        </pc:spChg>
        <pc:spChg chg="mod">
          <ac:chgData name="Michal Bezůšek" userId="af6cd9c433389cfb" providerId="LiveId" clId="{D2375B02-23CA-0041-A009-DCE7CB4C6E5C}" dt="2022-10-29T08:25:08.411" v="736" actId="113"/>
          <ac:spMkLst>
            <pc:docMk/>
            <pc:sldMk cId="3976304289" sldId="272"/>
            <ac:spMk id="5" creationId="{F17D8CD8-AF5B-70F5-04D7-05904B5A0C8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OECD sdružuje ekonomicky nejvýznamnější země světa (produkují více než dvě třetiny zboží a služeb světa)</a:t>
            </a:r>
          </a:p>
          <a:p>
            <a:r>
              <a:rPr lang="cs-CZ" dirty="0"/>
              <a:t>V podstatě ekonomický protějšek NATO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83462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A9039D6B-799E-F449-83E9-C13BAA09AF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DD6941B3-7740-5745-9EAD-9C3115979A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6CF9942-BE26-4A4C-A2D8-ABA21EDF53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883B3136-B228-D44A-AB43-48B383AAAC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PED slide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D544807-CCC8-C147-BC84-731878E3FF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2B69AC62-8722-274E-BC02-F54E66A102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A8614ED3-CCC3-4849-B628-61C3AB8D12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672C6AD4-B64D-9447-94F1-1732886380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3" name="Obrázek 8">
            <a:extLst>
              <a:ext uri="{FF2B5EF4-FFF2-40B4-BE49-F238E27FC236}">
                <a16:creationId xmlns:a16="http://schemas.microsoft.com/office/drawing/2014/main" id="{BD079056-37C1-BB41-A10B-5467FD1004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81F1F6BC-132D-3746-8DEA-8E0070523D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21663280-9DA9-6D46-9A85-58C09D41A6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4789C4D8-85B1-0E4B-80EB-3DD1C97BF8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psv.cz/zakladni-informace-o-oecd" TargetMode="External"/><Relationship Id="rId2" Type="http://schemas.openxmlformats.org/officeDocument/2006/relationships/hyperlink" Target="https://cs.wikipedia.org/wiki/Organizace_pro_hospod%C3%A1%C5%99skou_spolupr%C3%A1ci_a_rozvoj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oecd.org/czech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OVp113 Mezinárodní vztahy-seminář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OECD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cs-CZ" dirty="0"/>
              <a:t>Michal Bezůšek</a:t>
            </a:r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9BE8B67-A48B-6B84-EB5B-A14A76CDA6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OVp113 Mezinárodní vztahy-seminář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8AD8131-A8E2-57B0-441B-A6B2080941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81BBD08-7B23-FE07-6EDA-7DFCE8317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Financování organizace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216B605-FB2D-25DE-B596-A4FC9A57BC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příspěvky členských států</a:t>
            </a:r>
          </a:p>
          <a:p>
            <a:r>
              <a:rPr lang="cs-CZ" dirty="0"/>
              <a:t>nejvyšší přispěvatel </a:t>
            </a:r>
            <a:r>
              <a:rPr lang="cs-CZ" dirty="0">
                <a:sym typeface="Wingdings" pitchFamily="2" charset="2"/>
              </a:rPr>
              <a:t> USA (1/4 rozpočtu), dále Japonsko</a:t>
            </a:r>
          </a:p>
          <a:p>
            <a:r>
              <a:rPr lang="cs-CZ" dirty="0">
                <a:sym typeface="Wingdings" pitchFamily="2" charset="2"/>
              </a:rPr>
              <a:t>země také poskytují „dobrovolný příspěvek“ na financování konkrétních projektů</a:t>
            </a:r>
          </a:p>
          <a:p>
            <a:r>
              <a:rPr lang="cs-CZ" dirty="0">
                <a:sym typeface="Wingdings" pitchFamily="2" charset="2"/>
              </a:rPr>
              <a:t>jednání o rozpočtu jsou poměrně složitá  rozšiřuje se agenda a priority států se liší</a:t>
            </a:r>
          </a:p>
          <a:p>
            <a:r>
              <a:rPr lang="cs-CZ" dirty="0">
                <a:sym typeface="Wingdings" pitchFamily="2" charset="2"/>
              </a:rPr>
              <a:t>debata o vnitřní reformě rozhodování</a:t>
            </a:r>
          </a:p>
          <a:p>
            <a:r>
              <a:rPr lang="cs-CZ" dirty="0">
                <a:sym typeface="Wingdings" pitchFamily="2" charset="2"/>
              </a:rPr>
              <a:t>roční rozpočet cca </a:t>
            </a:r>
            <a:r>
              <a:rPr lang="cs-CZ" b="1" dirty="0">
                <a:sym typeface="Wingdings" pitchFamily="2" charset="2"/>
              </a:rPr>
              <a:t>336 mil. €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797773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37C1B0C-0383-6F79-10FC-DE060396D5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OVp113 Mezinárodní vztahy-seminář</a:t>
            </a:r>
            <a:endParaRPr 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3DAAA07-EF36-44B4-53E4-F6EF242E38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11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1B69D54-1D9D-8D0C-8FAC-BD39578DA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Autofit/>
          </a:bodyPr>
          <a:lstStyle/>
          <a:p>
            <a:r>
              <a:rPr lang="cs-CZ" dirty="0"/>
              <a:t>Členské státy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FC61CE4D-57CD-3514-F029-7A01B3814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802" y="578048"/>
            <a:ext cx="4535198" cy="4920951"/>
          </a:xfrm>
          <a:prstGeom prst="rect">
            <a:avLst/>
          </a:prstGeom>
          <a:noFill/>
        </p:spPr>
      </p:pic>
      <p:pic>
        <p:nvPicPr>
          <p:cNvPr id="11" name="Obrázek 10" descr="Obsah obrázku stůl&#10;&#10;Popis byl vytvořen automaticky">
            <a:extLst>
              <a:ext uri="{FF2B5EF4-FFF2-40B4-BE49-F238E27FC236}">
                <a16:creationId xmlns:a16="http://schemas.microsoft.com/office/drawing/2014/main" id="{EA2D54F5-6752-91BC-37F2-194570EBF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02" y="1596197"/>
            <a:ext cx="5219998" cy="3902802"/>
          </a:xfrm>
          <a:prstGeom prst="rect">
            <a:avLst/>
          </a:prstGeom>
          <a:noFill/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129F0832-165C-C1CA-7CEB-65D3F332FE5D}"/>
              </a:ext>
            </a:extLst>
          </p:cNvPr>
          <p:cNvSpPr txBox="1"/>
          <p:nvPr/>
        </p:nvSpPr>
        <p:spPr>
          <a:xfrm>
            <a:off x="10153402" y="5640951"/>
            <a:ext cx="16638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400" dirty="0">
                <a:latin typeface="+mn-lt"/>
              </a:rPr>
              <a:t>Zdroj: Wikipedia </a:t>
            </a:r>
          </a:p>
        </p:txBody>
      </p:sp>
    </p:spTree>
    <p:extLst>
      <p:ext uri="{BB962C8B-B14F-4D97-AF65-F5344CB8AC3E}">
        <p14:creationId xmlns:p14="http://schemas.microsoft.com/office/powerpoint/2010/main" val="992888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2AE0BF3-1211-1C0E-3693-D42C940C1F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8D26120-FB08-1989-8C49-DFAD4F00A1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27D79EB-CF8E-450E-D954-A4E40EF70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38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D4728CC-3DBE-C66B-E1F4-6DBEE84ED0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377" y="5886421"/>
            <a:ext cx="7772400" cy="467579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475D2D95-2965-4AAC-4532-681FF570C013}"/>
              </a:ext>
            </a:extLst>
          </p:cNvPr>
          <p:cNvSpPr txBox="1"/>
          <p:nvPr/>
        </p:nvSpPr>
        <p:spPr>
          <a:xfrm>
            <a:off x="6898138" y="6305371"/>
            <a:ext cx="416823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050" dirty="0">
                <a:latin typeface="+mn-lt"/>
              </a:rPr>
              <a:t>Autor: </a:t>
            </a:r>
            <a:r>
              <a:rPr lang="cs-CZ" sz="1050" dirty="0" err="1">
                <a:latin typeface="+mn-lt"/>
              </a:rPr>
              <a:t>Emilfaro</a:t>
            </a:r>
            <a:r>
              <a:rPr lang="cs-CZ" sz="1050" dirty="0">
                <a:latin typeface="+mn-lt"/>
              </a:rPr>
              <a:t> – </a:t>
            </a:r>
            <a:r>
              <a:rPr lang="cs-CZ" sz="1050" dirty="0" err="1">
                <a:latin typeface="+mn-lt"/>
              </a:rPr>
              <a:t>Organisation</a:t>
            </a:r>
            <a:r>
              <a:rPr lang="cs-CZ" sz="1050" dirty="0">
                <a:latin typeface="+mn-lt"/>
              </a:rPr>
              <a:t> </a:t>
            </a:r>
            <a:r>
              <a:rPr lang="cs-CZ" sz="1050" dirty="0" err="1">
                <a:latin typeface="+mn-lt"/>
              </a:rPr>
              <a:t>for</a:t>
            </a:r>
            <a:r>
              <a:rPr lang="cs-CZ" sz="1050" dirty="0">
                <a:latin typeface="+mn-lt"/>
              </a:rPr>
              <a:t> </a:t>
            </a:r>
            <a:r>
              <a:rPr lang="cs-CZ" sz="1050" dirty="0" err="1">
                <a:latin typeface="+mn-lt"/>
              </a:rPr>
              <a:t>Economic</a:t>
            </a:r>
            <a:r>
              <a:rPr lang="cs-CZ" sz="1050" dirty="0">
                <a:latin typeface="+mn-lt"/>
              </a:rPr>
              <a:t> Co-</a:t>
            </a:r>
            <a:r>
              <a:rPr lang="cs-CZ" sz="1050" dirty="0" err="1">
                <a:latin typeface="+mn-lt"/>
              </a:rPr>
              <a:t>operation</a:t>
            </a:r>
            <a:r>
              <a:rPr lang="cs-CZ" sz="1050" dirty="0">
                <a:latin typeface="+mn-lt"/>
              </a:rPr>
              <a:t> and Development, Volné dílo, https://</a:t>
            </a:r>
            <a:r>
              <a:rPr lang="cs-CZ" sz="1050" dirty="0" err="1">
                <a:latin typeface="+mn-lt"/>
              </a:rPr>
              <a:t>commons.wikimedia.org</a:t>
            </a:r>
            <a:r>
              <a:rPr lang="cs-CZ" sz="1050" dirty="0">
                <a:latin typeface="+mn-lt"/>
              </a:rPr>
              <a:t>/</a:t>
            </a:r>
            <a:r>
              <a:rPr lang="cs-CZ" sz="1050" dirty="0" err="1">
                <a:latin typeface="+mn-lt"/>
              </a:rPr>
              <a:t>w</a:t>
            </a:r>
            <a:r>
              <a:rPr lang="cs-CZ" sz="1050" dirty="0">
                <a:latin typeface="+mn-lt"/>
              </a:rPr>
              <a:t>/</a:t>
            </a:r>
            <a:r>
              <a:rPr lang="cs-CZ" sz="1050" dirty="0" err="1">
                <a:latin typeface="+mn-lt"/>
              </a:rPr>
              <a:t>index.php?curid</a:t>
            </a:r>
            <a:r>
              <a:rPr lang="cs-CZ" sz="1050" dirty="0">
                <a:latin typeface="+mn-lt"/>
              </a:rPr>
              <a:t>=6602585</a:t>
            </a:r>
          </a:p>
        </p:txBody>
      </p:sp>
    </p:spTree>
    <p:extLst>
      <p:ext uri="{BB962C8B-B14F-4D97-AF65-F5344CB8AC3E}">
        <p14:creationId xmlns:p14="http://schemas.microsoft.com/office/powerpoint/2010/main" val="2414262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4101D7F-005A-1540-A3D4-82B0BDC84A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OVp113 Mezinárodní vztahy-seminář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95D1B36-B06F-77E7-5420-E3DD6F71B0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AAFA754-D1F5-6472-1CF7-F360A76BA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Současnost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338FB05-A92C-FA32-F472-E11FDFA6B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Rusko?</a:t>
            </a:r>
          </a:p>
          <a:p>
            <a:pPr lvl="1"/>
            <a:r>
              <a:rPr lang="cs-CZ" dirty="0"/>
              <a:t>2014 - pozastaveny přístupová jednání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sz="1800" dirty="0"/>
              <a:t>anexe Krymu Ruskou federací</a:t>
            </a:r>
          </a:p>
          <a:p>
            <a:pPr lvl="2"/>
            <a:endParaRPr lang="cs-CZ" dirty="0"/>
          </a:p>
          <a:p>
            <a:pPr marL="709200" indent="-457200"/>
            <a:r>
              <a:rPr lang="cs-CZ" dirty="0"/>
              <a:t>únor 2022 – ukončena přístupová jednání</a:t>
            </a:r>
          </a:p>
          <a:p>
            <a:pPr marL="961200" lvl="1" indent="-457200"/>
            <a:r>
              <a:rPr lang="cs-CZ" dirty="0"/>
              <a:t>kvůli agresi na Ukrajině</a:t>
            </a:r>
          </a:p>
        </p:txBody>
      </p:sp>
    </p:spTree>
    <p:extLst>
      <p:ext uri="{BB962C8B-B14F-4D97-AF65-F5344CB8AC3E}">
        <p14:creationId xmlns:p14="http://schemas.microsoft.com/office/powerpoint/2010/main" val="763800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9A92EAD-059A-E3E8-E1B4-7F68D0F037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14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3540337-EEC9-9C61-D135-8ACBE5F43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349304"/>
            <a:ext cx="5246518" cy="1079695"/>
          </a:xfrm>
        </p:spPr>
        <p:txBody>
          <a:bodyPr anchor="t">
            <a:normAutofit fontScale="90000"/>
          </a:bodyPr>
          <a:lstStyle/>
          <a:p>
            <a:r>
              <a:rPr lang="cs-CZ" dirty="0"/>
              <a:t>Zajímavost nakonec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110C284-CE03-D918-7AF2-75512DD453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700" y="3836726"/>
            <a:ext cx="5608810" cy="1983546"/>
          </a:xfrm>
        </p:spPr>
        <p:txBody>
          <a:bodyPr anchor="t">
            <a:normAutofit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  <a:latin typeface="+mn-lt"/>
              </a:rPr>
              <a:t>Stálý představitel ČR u OECD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		</a:t>
            </a:r>
            <a:r>
              <a:rPr lang="cs-CZ" sz="2400" dirty="0">
                <a:solidFill>
                  <a:schemeClr val="tx1"/>
                </a:solidFill>
              </a:rPr>
              <a:t>od července 2022 </a:t>
            </a:r>
            <a:r>
              <a:rPr lang="cs-CZ" sz="2400" dirty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b="1" dirty="0">
                <a:solidFill>
                  <a:schemeClr val="tx1"/>
                </a:solidFill>
              </a:rPr>
              <a:t>Aleš Chmelař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</a:rPr>
              <a:t>dříve náměstek ministra zahraničí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manžel Jany Maláčové</a:t>
            </a:r>
            <a:endParaRPr lang="cs-CZ" sz="2400" dirty="0">
              <a:solidFill>
                <a:schemeClr val="tx1"/>
              </a:solidFill>
            </a:endParaRPr>
          </a:p>
          <a:p>
            <a:pPr lvl="1" algn="l">
              <a:lnSpc>
                <a:spcPct val="90000"/>
              </a:lnSpc>
              <a:spcAft>
                <a:spcPts val="600"/>
              </a:spcAft>
            </a:pPr>
            <a:endParaRPr lang="cs-CZ" sz="2400" dirty="0"/>
          </a:p>
        </p:txBody>
      </p:sp>
      <p:pic>
        <p:nvPicPr>
          <p:cNvPr id="1026" name="Picture 2" descr="Aleš Chmelař, státní tajemník pro evropské záležitosti - Aktuálně.cz">
            <a:extLst>
              <a:ext uri="{FF2B5EF4-FFF2-40B4-BE49-F238E27FC236}">
                <a16:creationId xmlns:a16="http://schemas.microsoft.com/office/drawing/2014/main" id="{BA97C748-C919-F11D-111B-2C552CC2DE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4" r="16832" b="-1"/>
          <a:stretch/>
        </p:blipFill>
        <p:spPr bwMode="auto">
          <a:xfrm>
            <a:off x="6096000" y="10"/>
            <a:ext cx="6096000" cy="685798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786EB5B-862F-8E9D-9942-888DDEC27C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</p:spTree>
    <p:extLst>
      <p:ext uri="{BB962C8B-B14F-4D97-AF65-F5344CB8AC3E}">
        <p14:creationId xmlns:p14="http://schemas.microsoft.com/office/powerpoint/2010/main" val="1447684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597260F-FFE9-E714-EF15-9F237D1D66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OVp113 Mezinárodní vztahy-seminář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CB0F76E-1996-64C2-8371-4A81D6B6E7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DDA6FAD-65BA-6DA9-17A2-8D2A8C26D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174E7D6-5666-1B82-EEE7-CD9348309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11072197" cy="4139998"/>
          </a:xfrm>
        </p:spPr>
        <p:txBody>
          <a:bodyPr/>
          <a:lstStyle/>
          <a:p>
            <a:r>
              <a:rPr lang="cs-CZ" dirty="0"/>
              <a:t>Internetové</a:t>
            </a:r>
          </a:p>
          <a:p>
            <a:pPr lvl="1"/>
            <a:r>
              <a:rPr lang="cs-CZ" b="0" i="1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OECD</a:t>
            </a:r>
            <a:r>
              <a:rPr lang="cs-CZ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. (2022, </a:t>
            </a:r>
            <a:r>
              <a:rPr lang="cs-CZ" b="0" i="0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January</a:t>
            </a:r>
            <a:r>
              <a:rPr lang="cs-CZ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20). Wikipedia: </a:t>
            </a:r>
            <a:r>
              <a:rPr lang="cs-CZ" b="0" i="0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the</a:t>
            </a:r>
            <a:r>
              <a:rPr lang="cs-CZ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free </a:t>
            </a:r>
            <a:r>
              <a:rPr lang="cs-CZ" b="0" i="0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encyclopedia</a:t>
            </a:r>
            <a:r>
              <a:rPr lang="cs-CZ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cs-CZ" b="0" i="0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Retrieved</a:t>
            </a:r>
            <a:r>
              <a:rPr lang="cs-CZ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cs-CZ" b="0" i="0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September</a:t>
            </a:r>
            <a:r>
              <a:rPr lang="cs-CZ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26, 2022, </a:t>
            </a:r>
            <a:r>
              <a:rPr lang="cs-CZ" b="0" i="0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from</a:t>
            </a:r>
            <a:r>
              <a:rPr lang="cs-CZ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cs-CZ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  <a:hlinkClick r:id="rId2"/>
              </a:rPr>
              <a:t>https://cs.wikipedia.org/wiki/Organizace_pro_hospod%C3%A1%C5%99skou_spolupr%C3%A1ci_a_rozvoj</a:t>
            </a:r>
            <a:endParaRPr lang="cs-CZ" b="0" i="0" dirty="0">
              <a:solidFill>
                <a:srgbClr val="212529"/>
              </a:solidFill>
              <a:effectLst/>
              <a:latin typeface="Open Sans" panose="020B0606030504020204" pitchFamily="34" charset="0"/>
            </a:endParaRPr>
          </a:p>
          <a:p>
            <a:pPr lvl="1"/>
            <a:r>
              <a:rPr lang="cs-CZ" b="0" i="1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Základní informace o OECD</a:t>
            </a:r>
            <a:r>
              <a:rPr lang="cs-CZ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cs-CZ" b="0" i="0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Retrieved</a:t>
            </a:r>
            <a:r>
              <a:rPr lang="cs-CZ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cs-CZ" b="0" i="0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September</a:t>
            </a:r>
            <a:r>
              <a:rPr lang="cs-CZ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29, 2022, </a:t>
            </a:r>
            <a:r>
              <a:rPr lang="cs-CZ" b="0" i="0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from</a:t>
            </a:r>
            <a:r>
              <a:rPr lang="cs-CZ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cs-CZ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  <a:hlinkClick r:id="rId3"/>
              </a:rPr>
              <a:t>https://www.mpsv.cz/zakladni-informace-o-oecd</a:t>
            </a:r>
            <a:r>
              <a:rPr lang="cs-CZ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</a:t>
            </a:r>
          </a:p>
          <a:p>
            <a:pPr lvl="1"/>
            <a:r>
              <a:rPr lang="cs-CZ" b="0" i="1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OECD</a:t>
            </a:r>
            <a:r>
              <a:rPr lang="cs-CZ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cs-CZ" b="0" i="0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Retrieved</a:t>
            </a:r>
            <a:r>
              <a:rPr lang="cs-CZ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cs-CZ" b="0" i="0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September</a:t>
            </a:r>
            <a:r>
              <a:rPr lang="cs-CZ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29, 2022, </a:t>
            </a:r>
            <a:r>
              <a:rPr lang="cs-CZ" b="0" i="0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from</a:t>
            </a:r>
            <a:r>
              <a:rPr lang="cs-CZ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cs-CZ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  <a:hlinkClick r:id="rId4"/>
              </a:rPr>
              <a:t>https://www.oecd.org/czech/</a:t>
            </a:r>
            <a:r>
              <a:rPr lang="cs-CZ" dirty="0">
                <a:solidFill>
                  <a:srgbClr val="212529"/>
                </a:solidFill>
                <a:latin typeface="Open Sans" panose="020B0606030504020204" pitchFamily="34" charset="0"/>
              </a:rPr>
              <a:t> </a:t>
            </a:r>
            <a:endParaRPr lang="cs-CZ" b="0" i="0" dirty="0">
              <a:solidFill>
                <a:srgbClr val="212529"/>
              </a:solidFill>
              <a:effectLst/>
              <a:latin typeface="Open Sans" panose="020B0606030504020204" pitchFamily="34" charset="0"/>
            </a:endParaRPr>
          </a:p>
          <a:p>
            <a:pPr lvl="1"/>
            <a:endParaRPr lang="cs-CZ" dirty="0">
              <a:solidFill>
                <a:srgbClr val="212529"/>
              </a:solidFill>
              <a:latin typeface="Open Sans" panose="020B0606030504020204" pitchFamily="34" charset="0"/>
            </a:endParaRPr>
          </a:p>
          <a:p>
            <a:r>
              <a:rPr lang="cs-CZ" dirty="0"/>
              <a:t>Knižní</a:t>
            </a:r>
          </a:p>
          <a:p>
            <a:pPr lvl="1"/>
            <a:r>
              <a:rPr lang="cs-CZ" dirty="0">
                <a:solidFill>
                  <a:srgbClr val="212529"/>
                </a:solidFill>
                <a:latin typeface="Open Sans" panose="020B0606030504020204" pitchFamily="34" charset="0"/>
              </a:rPr>
              <a:t>.</a:t>
            </a:r>
          </a:p>
          <a:p>
            <a:r>
              <a:rPr lang="cs-CZ" b="0" i="0" dirty="0">
                <a:solidFill>
                  <a:srgbClr val="212529"/>
                </a:solidFill>
                <a:effectLst/>
                <a:latin typeface="+mj-lt"/>
              </a:rPr>
              <a:t>Obrázky</a:t>
            </a:r>
          </a:p>
          <a:p>
            <a:pPr lvl="1"/>
            <a:r>
              <a:rPr lang="cs-CZ" dirty="0">
                <a:solidFill>
                  <a:srgbClr val="212529"/>
                </a:solidFill>
                <a:latin typeface="Open Sans" panose="020B0606030504020204" pitchFamily="34" charset="0"/>
              </a:rPr>
              <a:t>Zdrojem obrázků jsou Google obrázky, pokud není uvedeno jinak</a:t>
            </a:r>
            <a:endParaRPr lang="cs-CZ" b="0" i="0" dirty="0">
              <a:solidFill>
                <a:srgbClr val="212529"/>
              </a:solidFill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851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E33141F-3DF6-27A4-7E28-0D2744A4FC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16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72E9960-13D3-7CC1-D590-4CE49F562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>
            <a:normAutofit/>
          </a:bodyPr>
          <a:lstStyle/>
          <a:p>
            <a:pPr algn="ctr"/>
            <a:r>
              <a:rPr lang="cs-CZ" dirty="0"/>
              <a:t>Děkuji za pozornost!</a:t>
            </a:r>
          </a:p>
        </p:txBody>
      </p:sp>
      <p:pic>
        <p:nvPicPr>
          <p:cNvPr id="2050" name="Picture 2" descr="Smajlík slaví narozeniny: Už se na nás směje půl století! | Ahaonline.cz">
            <a:extLst>
              <a:ext uri="{FF2B5EF4-FFF2-40B4-BE49-F238E27FC236}">
                <a16:creationId xmlns:a16="http://schemas.microsoft.com/office/drawing/2014/main" id="{35F377CF-8A5C-97CA-1726-7708FA3AA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1150619"/>
            <a:ext cx="6096000" cy="455676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8C0BA1B-F5E4-8644-0993-E3763C49C2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OVp113 Mezinárodní vztahy-seminář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1621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65B4A4E-3365-6B51-0CBD-37B0A697F8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OVp113 Mezinárodní vztahy-seminář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DB88BAD-B1E7-A9F6-34B5-736DFF3E6F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7B86FA-52B4-EEDB-F628-8DC42690F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informace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8E70249-48E6-BBC3-6309-4EE7E14CC7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Název</a:t>
            </a:r>
          </a:p>
          <a:p>
            <a:pPr lvl="1"/>
            <a:r>
              <a:rPr lang="en-GB" dirty="0"/>
              <a:t>Organisation for Economic Co-operation and Development</a:t>
            </a:r>
          </a:p>
          <a:p>
            <a:pPr lvl="1"/>
            <a:r>
              <a:rPr lang="cs-CZ" dirty="0"/>
              <a:t>Organizace pro hospodářskou spolupráci a rozvoj</a:t>
            </a:r>
          </a:p>
          <a:p>
            <a:r>
              <a:rPr lang="cs-CZ" dirty="0"/>
              <a:t>Založení</a:t>
            </a:r>
          </a:p>
          <a:p>
            <a:pPr lvl="1"/>
            <a:r>
              <a:rPr lang="cs-CZ" dirty="0"/>
              <a:t>září 1961</a:t>
            </a:r>
          </a:p>
          <a:p>
            <a:r>
              <a:rPr lang="cs-CZ" dirty="0"/>
              <a:t>Sídlo</a:t>
            </a:r>
          </a:p>
          <a:p>
            <a:pPr lvl="1"/>
            <a:r>
              <a:rPr lang="fr-FR" dirty="0"/>
              <a:t>Château de la Muette</a:t>
            </a:r>
            <a:r>
              <a:rPr lang="cs-CZ" dirty="0"/>
              <a:t>, Francie</a:t>
            </a:r>
          </a:p>
          <a:p>
            <a:r>
              <a:rPr lang="cs-CZ" dirty="0"/>
              <a:t>Motto</a:t>
            </a:r>
          </a:p>
          <a:p>
            <a:pPr lvl="1"/>
            <a:r>
              <a:rPr lang="cs-CZ" sz="2400" b="1" dirty="0"/>
              <a:t>„Lepší politiky pro lepší životy“</a:t>
            </a:r>
          </a:p>
          <a:p>
            <a:pPr lvl="1"/>
            <a:endParaRPr lang="cs-CZ" dirty="0"/>
          </a:p>
          <a:p>
            <a:endParaRPr lang="cs-CZ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C8BFD7D-899E-00B5-94E5-5A6764A57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849" y="248125"/>
            <a:ext cx="6096000" cy="155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431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DA5DF96-7852-2298-E15C-2F2D7A3F21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OVp113 Mezinárodní vztahy-seminář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1A13607-3952-9A1E-FDAF-FA66E55FDA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EFDE541-5591-1DBE-55AD-041794B94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 organizace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1763CFE-16E0-4F3E-2A6F-D3EBE07BF6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Předchůdce </a:t>
            </a:r>
            <a:r>
              <a:rPr lang="cs-CZ" dirty="0">
                <a:sym typeface="Wingdings" pitchFamily="2" charset="2"/>
              </a:rPr>
              <a:t>Organizace pro Evropskou hospodářskou spolupráci (</a:t>
            </a:r>
            <a:r>
              <a:rPr lang="en-GB" dirty="0">
                <a:sym typeface="Wingdings" pitchFamily="2" charset="2"/>
              </a:rPr>
              <a:t>Organisation for European Economic Cooperation</a:t>
            </a:r>
            <a:r>
              <a:rPr lang="cs-CZ" dirty="0">
                <a:sym typeface="Wingdings" pitchFamily="2" charset="2"/>
              </a:rPr>
              <a:t>, OEEC)</a:t>
            </a:r>
          </a:p>
          <a:p>
            <a:pPr lvl="1"/>
            <a:r>
              <a:rPr lang="cs-CZ" dirty="0">
                <a:sym typeface="Wingdings" pitchFamily="2" charset="2"/>
              </a:rPr>
              <a:t>založena 17. dubna 1948</a:t>
            </a:r>
          </a:p>
          <a:p>
            <a:r>
              <a:rPr lang="cs-CZ" dirty="0">
                <a:sym typeface="Wingdings" pitchFamily="2" charset="2"/>
              </a:rPr>
              <a:t>rozdělování prostředků Marshallova plánu, hospodářská a měnová spolupráce, odstraňování obchodních překážek atd.</a:t>
            </a:r>
          </a:p>
          <a:p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17 západoevropských států a tři německé okupační zóny</a:t>
            </a:r>
            <a:endParaRPr lang="cs-CZ" dirty="0">
              <a:sym typeface="Wingdings" pitchFamily="2" charset="2"/>
            </a:endParaRPr>
          </a:p>
          <a:p>
            <a:endParaRPr lang="cs-CZ" dirty="0">
              <a:sym typeface="Wingdings" pitchFamily="2" charset="2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0202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2BE746F-CE00-DAC6-9EA8-3C8ACB2AC4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OVp113 Mezinárodní vztahy-seminář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2C801E7-5369-DB3D-C8D9-FF403BACA3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A37CE2B-90E1-751B-E6D6-E0AC02CE6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Poslání OECD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BE4F05C-13EE-4F3A-DC2A-495BA21086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OECD na mezinárodním poli podporuje politická opatření s cílem:</a:t>
            </a:r>
          </a:p>
          <a:p>
            <a:pPr lvl="1"/>
            <a:r>
              <a:rPr lang="cs-CZ" dirty="0"/>
              <a:t>„dosáhnout co nejvyššího trvale udržitelného ekonomického růstu, zaměstnanosti a životní úrovně v členských zemích, udržovat přitom finanční stabilitu, a přispět tak k rozvoji světového hospodářství, </a:t>
            </a:r>
          </a:p>
          <a:p>
            <a:pPr lvl="1"/>
            <a:r>
              <a:rPr lang="cs-CZ" dirty="0"/>
              <a:t>přispět ke zdravé ekonomické expanzi v členských i nečlenských zemích v procesu hospodářského rozvoje,</a:t>
            </a:r>
          </a:p>
          <a:p>
            <a:pPr lvl="1"/>
            <a:r>
              <a:rPr lang="cs-CZ" dirty="0"/>
              <a:t>přispět k rozvoji světového obchodu na mnohostranné nediskriminační základně v souladu s mezinárodními závazky“</a:t>
            </a:r>
          </a:p>
          <a:p>
            <a:pPr lvl="1"/>
            <a:endParaRPr lang="cs-CZ" dirty="0"/>
          </a:p>
          <a:p>
            <a:r>
              <a:rPr lang="cs-CZ" dirty="0"/>
              <a:t>dle článku 1 Úmluvy o OECD</a:t>
            </a:r>
          </a:p>
        </p:txBody>
      </p:sp>
    </p:spTree>
    <p:extLst>
      <p:ext uri="{BB962C8B-B14F-4D97-AF65-F5344CB8AC3E}">
        <p14:creationId xmlns:p14="http://schemas.microsoft.com/office/powerpoint/2010/main" val="1610117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6480F09-173E-574A-A96F-C5CDAB57D7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5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ACA0FA-56EE-E3A5-BA72-DCC4E92CC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2471060"/>
            <a:ext cx="4003621" cy="642945"/>
          </a:xfrm>
        </p:spPr>
        <p:txBody>
          <a:bodyPr anchor="t">
            <a:normAutofit fontScale="90000"/>
          </a:bodyPr>
          <a:lstStyle/>
          <a:p>
            <a:r>
              <a:rPr lang="cs-CZ" sz="3400" dirty="0"/>
              <a:t>Sídlo OECD</a:t>
            </a:r>
            <a:br>
              <a:rPr lang="cs-CZ" sz="3400" dirty="0"/>
            </a:br>
            <a:br>
              <a:rPr lang="cs-CZ" sz="3400" dirty="0"/>
            </a:br>
            <a:r>
              <a:rPr lang="cs-CZ" sz="3400" b="0" dirty="0" err="1"/>
              <a:t>Château</a:t>
            </a:r>
            <a:r>
              <a:rPr lang="cs-CZ" sz="3400" b="0" dirty="0"/>
              <a:t> de la </a:t>
            </a:r>
            <a:r>
              <a:rPr lang="cs-CZ" sz="3400" b="0" dirty="0" err="1"/>
              <a:t>Muette</a:t>
            </a:r>
            <a:r>
              <a:rPr lang="cs-CZ" sz="3400" b="0" dirty="0"/>
              <a:t>, </a:t>
            </a:r>
            <a:br>
              <a:rPr lang="cs-CZ" sz="3400" b="0" dirty="0"/>
            </a:br>
            <a:r>
              <a:rPr lang="cs-CZ" sz="3400" b="0" dirty="0"/>
              <a:t>Paříž, Francie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2CBAE3A-7C05-FCDF-CEA4-882F1356E1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888" t="-1" r="11423" b="-1"/>
          <a:stretch/>
        </p:blipFill>
        <p:spPr>
          <a:xfrm>
            <a:off x="4037428" y="-106878"/>
            <a:ext cx="9397217" cy="7053943"/>
          </a:xfrm>
          <a:prstGeom prst="rect">
            <a:avLst/>
          </a:prstGeom>
          <a:noFill/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A2CE1E7-A86D-A579-0772-27349ED481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 wrap="square" anchor="ctr">
            <a:normAutofit/>
          </a:bodyPr>
          <a:lstStyle/>
          <a:p>
            <a:r>
              <a:rPr lang="cs-CZ" dirty="0"/>
              <a:t>OVp113 Mezinárodní vztahy-seminář</a:t>
            </a:r>
          </a:p>
        </p:txBody>
      </p:sp>
    </p:spTree>
    <p:extLst>
      <p:ext uri="{BB962C8B-B14F-4D97-AF65-F5344CB8AC3E}">
        <p14:creationId xmlns:p14="http://schemas.microsoft.com/office/powerpoint/2010/main" val="1311664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DC8B7A0-8E3D-7DFF-7420-401F359921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OVp113 Mezinárodní vztahy-seminář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5EF72AB-D9F6-B033-C16A-C33B5AA37E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F606804-C2AE-BB8E-13C7-3C9CD5AF2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struktura organizace 1/2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DE2FED2-4154-6A4C-8B1D-2CB78B4D23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86350" indent="-514350">
              <a:buFont typeface="+mj-lt"/>
              <a:buAutoNum type="arabicPeriod"/>
            </a:pPr>
            <a:r>
              <a:rPr lang="cs-CZ" dirty="0"/>
              <a:t>Rada</a:t>
            </a:r>
          </a:p>
          <a:p>
            <a:pPr lvl="1"/>
            <a:r>
              <a:rPr lang="cs-CZ" dirty="0"/>
              <a:t>nejvyšší orgán, jedna země = jeden představitel</a:t>
            </a:r>
          </a:p>
          <a:p>
            <a:pPr lvl="1"/>
            <a:r>
              <a:rPr lang="cs-CZ" dirty="0"/>
              <a:t>ministři 1x ročně, stálí představitelé 2x ročně</a:t>
            </a:r>
          </a:p>
          <a:p>
            <a:pPr lvl="1"/>
            <a:r>
              <a:rPr lang="cs-CZ" dirty="0"/>
              <a:t>rada schvaluje všechny akty OECD</a:t>
            </a:r>
          </a:p>
          <a:p>
            <a:pPr lvl="1"/>
            <a:r>
              <a:rPr lang="cs-CZ" dirty="0"/>
              <a:t>závěr jednání rady </a:t>
            </a:r>
            <a:r>
              <a:rPr lang="cs-CZ" dirty="0">
                <a:sym typeface="Wingdings" pitchFamily="2" charset="2"/>
              </a:rPr>
              <a:t> </a:t>
            </a:r>
            <a:r>
              <a:rPr lang="cs-CZ" i="1" dirty="0">
                <a:sym typeface="Wingdings" pitchFamily="2" charset="2"/>
              </a:rPr>
              <a:t>komuniké </a:t>
            </a:r>
            <a:r>
              <a:rPr lang="cs-CZ" b="1" i="1" dirty="0">
                <a:sym typeface="Wingdings" pitchFamily="2" charset="2"/>
              </a:rPr>
              <a:t>=  </a:t>
            </a:r>
            <a:r>
              <a:rPr lang="cs-CZ" dirty="0">
                <a:sym typeface="Wingdings" pitchFamily="2" charset="2"/>
              </a:rPr>
              <a:t>program a směřování v dalším roce</a:t>
            </a:r>
          </a:p>
          <a:p>
            <a:pPr lvl="1"/>
            <a:r>
              <a:rPr lang="cs-CZ" dirty="0">
                <a:sym typeface="Wingdings" pitchFamily="2" charset="2"/>
              </a:rPr>
              <a:t>různé poradní orgány např.: Výkonný výbor, Rozpočtový výbor apod.</a:t>
            </a:r>
            <a:endParaRPr lang="cs-CZ" dirty="0"/>
          </a:p>
          <a:p>
            <a:pPr marL="586350" indent="-514350">
              <a:buFont typeface="+mj-lt"/>
              <a:buAutoNum type="arabicPeriod"/>
            </a:pPr>
            <a:r>
              <a:rPr lang="cs-CZ" dirty="0"/>
              <a:t>Sekretariát</a:t>
            </a:r>
          </a:p>
          <a:p>
            <a:pPr lvl="1"/>
            <a:r>
              <a:rPr lang="cs-CZ" dirty="0"/>
              <a:t>sídlí v Paříži</a:t>
            </a:r>
          </a:p>
          <a:p>
            <a:pPr lvl="1"/>
            <a:r>
              <a:rPr lang="cs-CZ" dirty="0"/>
              <a:t>v čele </a:t>
            </a:r>
            <a:r>
              <a:rPr lang="cs-CZ" b="1" dirty="0"/>
              <a:t> generální tajemník - Mathias </a:t>
            </a:r>
            <a:r>
              <a:rPr lang="cs-CZ" b="1" dirty="0" err="1"/>
              <a:t>Cormann</a:t>
            </a:r>
            <a:endParaRPr lang="cs-CZ" dirty="0"/>
          </a:p>
          <a:p>
            <a:pPr lvl="1"/>
            <a:r>
              <a:rPr lang="cs-CZ" dirty="0"/>
              <a:t>mnoho samostatných útvarů pro různé agendy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8201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CB20FAD-D229-B7F8-7D9C-B4B7A8FEFF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OVp113 Mezinárodní vztahy-seminář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D039B0E-EA4D-35FF-8F7A-75AF448F8A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F495686-BB8E-06DA-C8F3-1F2EBA568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struktura organizace  2/2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D6B51D2-6523-8E82-DC90-5B5E9F1FA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86350" indent="-514350">
              <a:buAutoNum type="arabicPeriod" startAt="3"/>
            </a:pPr>
            <a:r>
              <a:rPr lang="cs-CZ" dirty="0"/>
              <a:t>Odborné útvary</a:t>
            </a:r>
          </a:p>
          <a:p>
            <a:pPr lvl="1"/>
            <a:r>
              <a:rPr lang="cs-CZ" dirty="0"/>
              <a:t>OECD má zhruba 200 </a:t>
            </a:r>
            <a:r>
              <a:rPr lang="cs-CZ" b="1" dirty="0"/>
              <a:t>výborů </a:t>
            </a:r>
            <a:r>
              <a:rPr lang="cs-CZ" dirty="0"/>
              <a:t>a </a:t>
            </a:r>
            <a:r>
              <a:rPr lang="cs-CZ" b="1" dirty="0"/>
              <a:t>pracovních skupin</a:t>
            </a:r>
          </a:p>
          <a:p>
            <a:pPr lvl="1"/>
            <a:r>
              <a:rPr lang="cs-CZ" dirty="0"/>
              <a:t>výbory dělíme na </a:t>
            </a:r>
            <a:r>
              <a:rPr lang="cs-CZ" b="1" dirty="0"/>
              <a:t>řídící </a:t>
            </a:r>
            <a:r>
              <a:rPr lang="cs-CZ" dirty="0"/>
              <a:t> a </a:t>
            </a:r>
            <a:r>
              <a:rPr lang="cs-CZ" b="1" dirty="0"/>
              <a:t>odborné</a:t>
            </a:r>
            <a:endParaRPr lang="cs-CZ" dirty="0"/>
          </a:p>
          <a:p>
            <a:pPr lvl="1"/>
            <a:r>
              <a:rPr lang="cs-CZ" b="1" dirty="0"/>
              <a:t>Řídící</a:t>
            </a:r>
          </a:p>
          <a:p>
            <a:pPr marL="789750" lvl="1" indent="-285750">
              <a:buFont typeface="Arial" panose="020B0604020202020204" pitchFamily="34" charset="0"/>
              <a:buChar char="•"/>
            </a:pPr>
            <a:r>
              <a:rPr lang="cs-CZ" dirty="0"/>
              <a:t>Výkonný výbor, Rozpočtový výbor, Výbor pro spolupráci s nečleny a Výbor pro vztahy s veřejností</a:t>
            </a:r>
          </a:p>
          <a:p>
            <a:pPr marL="324000" lvl="1" indent="0">
              <a:buNone/>
            </a:pPr>
            <a:endParaRPr lang="cs-CZ" dirty="0"/>
          </a:p>
          <a:p>
            <a:pPr lvl="1"/>
            <a:r>
              <a:rPr lang="cs-CZ" b="1" dirty="0"/>
              <a:t>Odborné</a:t>
            </a:r>
          </a:p>
          <a:p>
            <a:pPr marL="789750" lvl="1" indent="-285750">
              <a:buFont typeface="Arial" panose="020B0604020202020204" pitchFamily="34" charset="0"/>
              <a:buChar char="•"/>
            </a:pPr>
            <a:r>
              <a:rPr lang="cs-CZ" dirty="0"/>
              <a:t>v zásadě kopírují strukturu ministerstev v členských zemích</a:t>
            </a:r>
          </a:p>
          <a:p>
            <a:pPr marL="789750" lvl="1" indent="-285750">
              <a:buFont typeface="Arial" panose="020B0604020202020204" pitchFamily="34" charset="0"/>
              <a:buChar char="•"/>
            </a:pPr>
            <a:r>
              <a:rPr lang="cs-CZ" dirty="0"/>
              <a:t>jednání se zúčastňují odborníci z ministerstev či úřadů vlád členských zemí </a:t>
            </a:r>
          </a:p>
          <a:p>
            <a:pPr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3915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F990602-5753-B7F2-4026-5B9BF7D201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OVp113 Mezinárodní vztahy-seminář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43839B4-F19D-62E0-3063-23D87F2C4E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FBD7889-6D20-0D26-950F-83CBC748F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Aktivity OECD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CB2C277-1859-3B30-6459-D47FACD945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škála je velmi široká </a:t>
            </a:r>
          </a:p>
          <a:p>
            <a:r>
              <a:rPr lang="cs-CZ" dirty="0"/>
              <a:t>angažuje se v oblastech zabývající se:</a:t>
            </a:r>
          </a:p>
          <a:p>
            <a:pPr lvl="1"/>
            <a:r>
              <a:rPr lang="cs-CZ" dirty="0"/>
              <a:t>„hospodářskou politikou a zaměstnaností, </a:t>
            </a:r>
          </a:p>
          <a:p>
            <a:pPr lvl="1"/>
            <a:r>
              <a:rPr lang="cs-CZ" dirty="0"/>
              <a:t>investicemi, financemi, </a:t>
            </a:r>
          </a:p>
          <a:p>
            <a:pPr lvl="1"/>
            <a:r>
              <a:rPr lang="cs-CZ" dirty="0"/>
              <a:t>hospodářskou soutěží a podnikatelskými záležitostmi, </a:t>
            </a:r>
          </a:p>
          <a:p>
            <a:pPr lvl="1"/>
            <a:r>
              <a:rPr lang="cs-CZ" dirty="0"/>
              <a:t>energetikou, životním prostředím,</a:t>
            </a:r>
          </a:p>
          <a:p>
            <a:pPr lvl="1"/>
            <a:r>
              <a:rPr lang="cs-CZ" dirty="0"/>
              <a:t>potraviny, zemědělství, životní úrovní, </a:t>
            </a:r>
          </a:p>
          <a:p>
            <a:pPr lvl="1"/>
            <a:r>
              <a:rPr lang="cs-CZ" dirty="0"/>
              <a:t>vědu, školství, vzdělávání a veřejnými výdaji, </a:t>
            </a:r>
          </a:p>
          <a:p>
            <a:pPr lvl="1"/>
            <a:r>
              <a:rPr lang="cs-CZ" dirty="0"/>
              <a:t>až po otázky mezinárodní migrace, vztahy k nečlenským zemím atd.“</a:t>
            </a:r>
          </a:p>
        </p:txBody>
      </p:sp>
    </p:spTree>
    <p:extLst>
      <p:ext uri="{BB962C8B-B14F-4D97-AF65-F5344CB8AC3E}">
        <p14:creationId xmlns:p14="http://schemas.microsoft.com/office/powerpoint/2010/main" val="3617959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DC71D2C-95EF-CDDA-0A28-E8801525FE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OVp113 Mezinárodní vztahy-seminář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EAEE408-340B-FEBB-C513-D2349A809B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9A2C252-634D-27B4-26EC-7E161EFE5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Formy rozhodování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17D8CD8-AF5B-70F5-04D7-05904B5A0C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určuje jakási „pravidla hry“ pro členské státy</a:t>
            </a:r>
          </a:p>
          <a:p>
            <a:r>
              <a:rPr lang="cs-CZ" dirty="0"/>
              <a:t>v zajmu společné kooperace</a:t>
            </a:r>
          </a:p>
          <a:p>
            <a:r>
              <a:rPr lang="cs-CZ" dirty="0"/>
              <a:t>Typy:</a:t>
            </a:r>
          </a:p>
          <a:p>
            <a:pPr marL="781200" lvl="1" indent="-457200">
              <a:buFont typeface="+mj-lt"/>
              <a:buAutoNum type="arabicPeriod"/>
            </a:pPr>
            <a:r>
              <a:rPr lang="cs-CZ" b="1" dirty="0"/>
              <a:t>rozhodnutí</a:t>
            </a:r>
            <a:r>
              <a:rPr lang="cs-CZ" dirty="0"/>
              <a:t>, která jsou závazná pro všechny členské země;</a:t>
            </a:r>
          </a:p>
          <a:p>
            <a:pPr marL="781200" lvl="1" indent="-457200">
              <a:buFont typeface="+mj-lt"/>
              <a:buAutoNum type="arabicPeriod"/>
            </a:pPr>
            <a:r>
              <a:rPr lang="cs-CZ" b="1" dirty="0"/>
              <a:t>doporučení</a:t>
            </a:r>
            <a:r>
              <a:rPr lang="cs-CZ" dirty="0"/>
              <a:t>;</a:t>
            </a:r>
          </a:p>
          <a:p>
            <a:pPr marL="781200" lvl="1" indent="-457200">
              <a:buFont typeface="+mj-lt"/>
              <a:buAutoNum type="arabicPeriod"/>
            </a:pPr>
            <a:r>
              <a:rPr lang="cs-CZ" b="1" dirty="0"/>
              <a:t>prohlášení</a:t>
            </a:r>
            <a:r>
              <a:rPr lang="cs-CZ" dirty="0"/>
              <a:t>, která jsou z hlediska závaznosti nejvolnější.</a:t>
            </a:r>
          </a:p>
        </p:txBody>
      </p:sp>
    </p:spTree>
    <p:extLst>
      <p:ext uri="{BB962C8B-B14F-4D97-AF65-F5344CB8AC3E}">
        <p14:creationId xmlns:p14="http://schemas.microsoft.com/office/powerpoint/2010/main" val="3976304289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ped-prezentace-16-9-cz-v11.potx" id="{BF980F82-0351-4C4C-85E7-AC1CF4DBE477}" vid="{193BAAB5-9875-4D70-AE35-2537A0D5A484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8824</TotalTime>
  <Words>727</Words>
  <Application>Microsoft Macintosh PowerPoint</Application>
  <PresentationFormat>Širokoúhlá obrazovka</PresentationFormat>
  <Paragraphs>130</Paragraphs>
  <Slides>16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Open Sans</vt:lpstr>
      <vt:lpstr>Tahoma</vt:lpstr>
      <vt:lpstr>Wingdings</vt:lpstr>
      <vt:lpstr>Prezentace_MU_CZ</vt:lpstr>
      <vt:lpstr>OECD</vt:lpstr>
      <vt:lpstr>Základní informace</vt:lpstr>
      <vt:lpstr>Historie organizace</vt:lpstr>
      <vt:lpstr>Poslání OECD</vt:lpstr>
      <vt:lpstr>Sídlo OECD  Château de la Muette,  Paříž, Francie</vt:lpstr>
      <vt:lpstr>Základní struktura organizace 1/2</vt:lpstr>
      <vt:lpstr>Základní struktura organizace  2/2</vt:lpstr>
      <vt:lpstr>Aktivity OECD</vt:lpstr>
      <vt:lpstr>Formy rozhodování</vt:lpstr>
      <vt:lpstr>Financování organizace</vt:lpstr>
      <vt:lpstr>Členské státy</vt:lpstr>
      <vt:lpstr>Prezentace aplikace PowerPoint</vt:lpstr>
      <vt:lpstr>Současnost</vt:lpstr>
      <vt:lpstr>Zajímavost nakonec</vt:lpstr>
      <vt:lpstr>Zdroje</vt:lpstr>
      <vt:lpstr>Děkuji za pozornost!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OECD</dc:title>
  <dc:creator>Michal Bezůšek</dc:creator>
  <cp:lastModifiedBy>Michal Bezůšek</cp:lastModifiedBy>
  <cp:revision>3</cp:revision>
  <cp:lastPrinted>1601-01-01T00:00:00Z</cp:lastPrinted>
  <dcterms:created xsi:type="dcterms:W3CDTF">2022-09-26T10:36:14Z</dcterms:created>
  <dcterms:modified xsi:type="dcterms:W3CDTF">2022-11-03T06:31:09Z</dcterms:modified>
</cp:coreProperties>
</file>