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cs/web/about-us/achievements" TargetMode="External"/><Relationship Id="rId2" Type="http://schemas.openxmlformats.org/officeDocument/2006/relationships/hyperlink" Target="http://www.radaevropy.cz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mpsv.cz/" TargetMode="External"/><Relationship Id="rId4" Type="http://schemas.openxmlformats.org/officeDocument/2006/relationships/hyperlink" Target="https://www.centrumlidskaprava.cz/blog/novy-komisar-pro-lidska-prava-aneb-maji-male-zeme-sanci-na-uspec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59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Rectangle 61"/>
          <p:cNvSpPr/>
          <p:nvPr/>
        </p:nvSpPr>
        <p:spPr>
          <a:xfrm rot="10800000" flipH="1">
            <a:off x="-360" y="1440"/>
            <a:ext cx="6094440" cy="6856560"/>
          </a:xfrm>
          <a:prstGeom prst="rect">
            <a:avLst/>
          </a:prstGeom>
          <a:gradFill rotWithShape="0">
            <a:gsLst>
              <a:gs pos="8000">
                <a:srgbClr val="000000">
                  <a:alpha val="94117"/>
                </a:srgbClr>
              </a:gs>
              <a:gs pos="100000">
                <a:srgbClr val="4472C4"/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Rectangle 63"/>
          <p:cNvSpPr/>
          <p:nvPr/>
        </p:nvSpPr>
        <p:spPr>
          <a:xfrm rot="16200000" flipH="1">
            <a:off x="-151560" y="608400"/>
            <a:ext cx="6856560" cy="5637240"/>
          </a:xfrm>
          <a:prstGeom prst="rect">
            <a:avLst/>
          </a:prstGeom>
          <a:gradFill rotWithShape="0">
            <a:gsLst>
              <a:gs pos="0">
                <a:srgbClr val="4472C4">
                  <a:alpha val="23137"/>
                </a:srgbClr>
              </a:gs>
              <a:gs pos="100000">
                <a:srgbClr val="203864">
                  <a:alpha val="0"/>
                </a:srgbClr>
              </a:gs>
            </a:gsLst>
            <a:lin ang="13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Rectangle 65"/>
          <p:cNvSpPr/>
          <p:nvPr/>
        </p:nvSpPr>
        <p:spPr>
          <a:xfrm rot="10800000" flipH="1">
            <a:off x="-7560" y="2219400"/>
            <a:ext cx="6102000" cy="4638600"/>
          </a:xfrm>
          <a:prstGeom prst="rect">
            <a:avLst/>
          </a:prstGeom>
          <a:gradFill rotWithShape="0">
            <a:gsLst>
              <a:gs pos="28000">
                <a:srgbClr val="000000">
                  <a:alpha val="21176"/>
                </a:srgbClr>
              </a:gs>
              <a:gs pos="100000">
                <a:srgbClr val="4472C4">
                  <a:alpha val="0"/>
                </a:srgbClr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Oval 67"/>
          <p:cNvSpPr/>
          <p:nvPr/>
        </p:nvSpPr>
        <p:spPr>
          <a:xfrm rot="4137600">
            <a:off x="565560" y="1210320"/>
            <a:ext cx="4638960" cy="4638960"/>
          </a:xfrm>
          <a:prstGeom prst="ellipse">
            <a:avLst/>
          </a:prstGeom>
          <a:gradFill rotWithShape="0">
            <a:gsLst>
              <a:gs pos="53000">
                <a:srgbClr val="4472C4">
                  <a:alpha val="0"/>
                </a:srgbClr>
              </a:gs>
              <a:gs pos="100000">
                <a:srgbClr val="B4C7E7">
                  <a:alpha val="15294"/>
                </a:srgbClr>
              </a:gs>
            </a:gsLst>
            <a:lin ang="20934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Rectangle 69"/>
          <p:cNvSpPr/>
          <p:nvPr/>
        </p:nvSpPr>
        <p:spPr>
          <a:xfrm rot="10800000" flipH="1">
            <a:off x="8640" y="1080"/>
            <a:ext cx="6102000" cy="6869160"/>
          </a:xfrm>
          <a:prstGeom prst="rect">
            <a:avLst/>
          </a:prstGeom>
          <a:gradFill rotWithShape="0">
            <a:gsLst>
              <a:gs pos="24000">
                <a:srgbClr val="4472C4">
                  <a:alpha val="0"/>
                </a:srgbClr>
              </a:gs>
              <a:gs pos="100000">
                <a:srgbClr val="000000">
                  <a:alpha val="71372"/>
                </a:srgbClr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992160" y="1699920"/>
            <a:ext cx="4566240" cy="321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r">
              <a:lnSpc>
                <a:spcPct val="90000"/>
              </a:lnSpc>
            </a:pPr>
            <a:br/>
            <a:br/>
            <a:r>
              <a:rPr lang="cs-CZ" sz="4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Rada Evropy</a:t>
            </a:r>
            <a:br/>
            <a:endParaRPr lang="cs-CZ" sz="48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7824960" y="5517360"/>
            <a:ext cx="4137120" cy="111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2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2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200" b="0" strike="noStrike" spc="-1">
              <a:latin typeface="Arial"/>
            </a:endParaRPr>
          </a:p>
          <a:p>
            <a:pPr marL="228600" indent="-228600" algn="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Martina Nedvědická, Lucie Vítová</a:t>
            </a:r>
            <a:endParaRPr lang="cs-CZ" sz="1600" b="0" strike="noStrike" spc="-1">
              <a:latin typeface="Arial"/>
            </a:endParaRPr>
          </a:p>
        </p:txBody>
      </p:sp>
      <p:pic>
        <p:nvPicPr>
          <p:cNvPr id="122" name="Obrázek 6"/>
          <p:cNvPicPr/>
          <p:nvPr/>
        </p:nvPicPr>
        <p:blipFill>
          <a:blip r:embed="rId2"/>
          <a:srcRect l="25481" r="25481"/>
          <a:stretch/>
        </p:blipFill>
        <p:spPr>
          <a:xfrm>
            <a:off x="6553080" y="457200"/>
            <a:ext cx="5180040" cy="5942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Hlavní cíle RE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Chránit lidská práva, právní stát, pluralitní demokracii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Podporovat rozvoj evropské kulturní identity a různorodost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Hledat řešení problémů evropské společnosti (ochrana životního prostředí, diskriminace, terorismus aj.)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Upevňovat demokratickou stabilitu v Evropě za pomoci politických, legislativních a ústavních reforem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Působnost RE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Zabývá se také důležitými otázkami v oblastech: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Lidská práva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Zdravotnictví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Vzdělávání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Kultura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Sociální a ekonomické otázky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Životní prostředí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Sport aj.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Vojenskou obranou Evropy se zabývá NATO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Instituce Rady Evropy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Výbor ministrů (Committee of Ministers) 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složen z ministrů zahraničních věcí nebo zástupců členských států při RE, každý člen má jeden hlas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Parlamentní shromáždění (Parliamentary Assembly)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Poradní funkce, 306 členů parlamentů 46 členských zemí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Volí generálního tajemníka, komisaře pro lidská práva a soudce Evropského soudu pro lidská práva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Kongres místních a regionálních orgánů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Poradní orgán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 komory, 3 výbory, 612 volených představitelů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Komisař pro lidská práva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Sekretariát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Řídí činnost RE, v čele generální tajemník, reprezentace RE navenek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Evropský soud pro lidská práva – Štrasburk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Smlouvy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„Úmluva o ochraně lidských práv a základních svobod („European Convention on Human Rights“)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Podepsána v Římě 4. listopadu 1950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Definuje lidská práva a svobody, svobodu projevu, právo uzavírat manželství, zakazuje mučení, zakazuje diskriminaci, zakazuje trest smrti, zakazuje otroctví aj.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Roku 1959 vznikl Evropský soud pro lidská práva (Štrasburk)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Zabývá se porušením této smlouvy (zaručuje její vymahatelnost)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23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Rectangle 25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Rectangle 27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Rectangle 29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Rectangle 31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Logo Rady Evropy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Nápis na logu Rady Evropy je dvojjazyčný – napsán dvěma oficiálními jazyky Rady Evropy – angličtinou a francouzštinou.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</p:txBody>
      </p:sp>
      <p:pic>
        <p:nvPicPr>
          <p:cNvPr id="219" name="Obrázek 4"/>
          <p:cNvPicPr/>
          <p:nvPr/>
        </p:nvPicPr>
        <p:blipFill>
          <a:blip r:embed="rId2"/>
          <a:stretch/>
        </p:blipFill>
        <p:spPr>
          <a:xfrm>
            <a:off x="7296120" y="4159080"/>
            <a:ext cx="4561200" cy="2561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Rectangle 7"/>
          <p:cNvSpPr/>
          <p:nvPr/>
        </p:nvSpPr>
        <p:spPr>
          <a:xfrm>
            <a:off x="0" y="0"/>
            <a:ext cx="12191040" cy="68569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3600" y="766080"/>
            <a:ext cx="10514160" cy="1051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Věděli jste, že…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222" name="Rectangle 9"/>
          <p:cNvSpPr/>
          <p:nvPr/>
        </p:nvSpPr>
        <p:spPr>
          <a:xfrm rot="10800000" flipH="1">
            <a:off x="360" y="6401880"/>
            <a:ext cx="12191040" cy="455760"/>
          </a:xfrm>
          <a:prstGeom prst="rect">
            <a:avLst/>
          </a:prstGeom>
          <a:gradFill rotWithShape="0">
            <a:gsLst>
              <a:gs pos="0">
                <a:srgbClr val="4472C4"/>
              </a:gs>
              <a:gs pos="100000">
                <a:srgbClr val="203864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11"/>
          <p:cNvSpPr/>
          <p:nvPr/>
        </p:nvSpPr>
        <p:spPr>
          <a:xfrm flipH="1">
            <a:off x="4037040" y="6400800"/>
            <a:ext cx="8152200" cy="455760"/>
          </a:xfrm>
          <a:prstGeom prst="rect">
            <a:avLst/>
          </a:prstGeom>
          <a:gradFill rotWithShape="0">
            <a:gsLst>
              <a:gs pos="0">
                <a:srgbClr val="000000">
                  <a:alpha val="76078"/>
                </a:srgbClr>
              </a:gs>
              <a:gs pos="100000">
                <a:srgbClr val="4472C4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PlaceHolder 2"/>
          <p:cNvSpPr>
            <a:spLocks noGrp="1"/>
          </p:cNvSpPr>
          <p:nvPr>
            <p:ph type="subTitle"/>
          </p:nvPr>
        </p:nvSpPr>
        <p:spPr>
          <a:xfrm>
            <a:off x="657000" y="1544760"/>
            <a:ext cx="10514160" cy="434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Od roku 1985 je zrušení trestu smrti podmínkou pro členství v Radě Evropy.</a:t>
            </a:r>
            <a:endParaRPr lang="cs-CZ" sz="2400" b="0" strike="noStrike" spc="-1">
              <a:latin typeface="Arial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roce 1964 vyhlásil Výbor ministrů Rady Evropy 5. květen Dnem Evropy.</a:t>
            </a:r>
            <a:endParaRPr lang="cs-CZ" sz="2400" b="0" strike="noStrike" spc="-1">
              <a:latin typeface="Arial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Od roku 1972 je evropskou hymnou úryvek z předehry Ódy na radost z Beethovenovy 9. symfonie.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53,1)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16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Rectangle 18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Rectangle 20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Rectangle 22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Rectangle 24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Zdroje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KÖNIG, Petr, Lubor LACINA a Jan PŘENOSIL. </a:t>
            </a:r>
            <a:r>
              <a:rPr lang="cs-CZ" sz="2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Učebnice evropské integrace</a:t>
            </a: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 2., aktualiz. vyd. Brno: Barrister &amp; Principal, 2007. Studium. ISBN 978-80-7364-044-6.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LACINA, Lubor, Petr STREJČEK a Petr BLÍŽKOVSKÝ. </a:t>
            </a:r>
            <a:r>
              <a:rPr lang="cs-CZ" sz="2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Učebnice evropské integrace</a:t>
            </a: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 4. přepracované a aktualizované vydání. Brno: Barrister &amp; Principal, 2016. ISBN 978-80-7485-104-9.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563C1"/>
                </a:solidFill>
                <a:uFillTx/>
                <a:latin typeface="Times New Roman"/>
                <a:ea typeface="DejaVu Sans"/>
                <a:hlinkClick r:id="rId2"/>
              </a:rPr>
              <a:t>http://www.radaevropy.cz</a:t>
            </a: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563C1"/>
                </a:solidFill>
                <a:uFillTx/>
                <a:latin typeface="Times New Roman"/>
                <a:ea typeface="DejaVu Sans"/>
                <a:hlinkClick r:id="rId3"/>
              </a:rPr>
              <a:t>https://www.coe.int/cs/web/about-us/achievements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563C1"/>
                </a:solidFill>
                <a:uFillTx/>
                <a:latin typeface="Times New Roman"/>
                <a:ea typeface="DejaVu Sans"/>
                <a:hlinkClick r:id="rId4"/>
              </a:rPr>
              <a:t>https://www.centrumlidskaprava.cz/blog/novy-komisar-pro-lidska-prava-aneb-maji-male-zeme-sanci-na-uspech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563C1"/>
                </a:solidFill>
                <a:uFillTx/>
                <a:latin typeface="Times New Roman"/>
                <a:ea typeface="DejaVu Sans"/>
                <a:hlinkClick r:id="rId5"/>
              </a:rPr>
              <a:t>https://www.mpsv.cz/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6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Rectangle 18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Rectangle 20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Rectangle 22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Rectangle 24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Vznik Rady Evropy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459360" y="188460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založena 5. května 1949 tzv. „Londýnskou smlouvou“ („Treaty of London“, „the Statue of the Council of Europe“)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podpis 10 evropských zemí – Belgie, Dánsko, Francie, Irsko, Itálie, Lucembursko, Nizozemsko, Norsko, Švédsko, Spojené království Velké Británie a Severního Irska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vznikla především zásluhou Winstona Churchilla (premiér Spojeného království 1940-1945)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roce 1943 zmínka o RE v proslovu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1946 na curyšské univerzitě volal po něčem „podobném Spojeným státům evropským“ a po vytvoření RE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snaha o vytvoření společného demokratického a právního prostoru, který zaručuje dodržování lidských práv, demokracii a respektování zákonů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Podoba a fungování RE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jedná se o celoevropskou mezinárodní organizaci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sídlí ve Štrasburku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roce 1948 v Haagu v Nizozemsku projednání o podobě a fungování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zvažovaly se 2 hlavní podoby RE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klasická mezinárodní organizace, zástupci vlád členských států</a:t>
            </a:r>
            <a:endParaRPr lang="cs-CZ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politické fórum s poslanci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došlo ke kombinaci těchto variant – model klasické mezinárodní organizace reprezentuje Výbor ministrů, model politického fóra nalezneme v Parlamentním shromáždění</a:t>
            </a:r>
            <a:endParaRPr lang="cs-CZ" sz="20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tento model nalezneme i u Evropského společenství, NATO či u Organizace pro bezpečnost a spolupráci v Evropě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28"/>
          <p:cNvSpPr/>
          <p:nvPr/>
        </p:nvSpPr>
        <p:spPr>
          <a:xfrm>
            <a:off x="0" y="0"/>
            <a:ext cx="12191040" cy="68569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Rectangle 30"/>
          <p:cNvSpPr/>
          <p:nvPr/>
        </p:nvSpPr>
        <p:spPr>
          <a:xfrm rot="10800000" flipH="1">
            <a:off x="360" y="1080"/>
            <a:ext cx="12191040" cy="1575000"/>
          </a:xfrm>
          <a:prstGeom prst="rect">
            <a:avLst/>
          </a:prstGeom>
          <a:gradFill rotWithShape="0">
            <a:gsLst>
              <a:gs pos="0">
                <a:srgbClr val="000000">
                  <a:alpha val="96078"/>
                </a:srgbClr>
              </a:gs>
              <a:gs pos="100000">
                <a:srgbClr val="2F5597"/>
              </a:gs>
            </a:gsLst>
            <a:lin ang="156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Rectangle 32"/>
          <p:cNvSpPr/>
          <p:nvPr/>
        </p:nvSpPr>
        <p:spPr>
          <a:xfrm>
            <a:off x="0" y="0"/>
            <a:ext cx="8127720" cy="1574280"/>
          </a:xfrm>
          <a:prstGeom prst="rect">
            <a:avLst/>
          </a:prstGeom>
          <a:gradFill rotWithShape="0">
            <a:gsLst>
              <a:gs pos="26000">
                <a:srgbClr val="8FAADC">
                  <a:alpha val="0"/>
                </a:srgbClr>
              </a:gs>
              <a:gs pos="100000">
                <a:srgbClr val="4472C4">
                  <a:alpha val="4117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Rectangle 34"/>
          <p:cNvSpPr/>
          <p:nvPr/>
        </p:nvSpPr>
        <p:spPr>
          <a:xfrm flipH="1">
            <a:off x="-720" y="0"/>
            <a:ext cx="12191040" cy="1573200"/>
          </a:xfrm>
          <a:prstGeom prst="rect">
            <a:avLst/>
          </a:prstGeom>
          <a:gradFill rotWithShape="0">
            <a:gsLst>
              <a:gs pos="22000">
                <a:srgbClr val="4472C4">
                  <a:alpha val="15294"/>
                </a:srgbClr>
              </a:gs>
              <a:gs pos="100000">
                <a:srgbClr val="000000">
                  <a:alpha val="63137"/>
                </a:srgbClr>
              </a:gs>
            </a:gsLst>
            <a:lin ang="6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99840" y="248040"/>
            <a:ext cx="7062480" cy="11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Palác Evropy (Palais de l'Europe)</a:t>
            </a:r>
            <a:br/>
            <a:endParaRPr lang="cs-CZ" sz="3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subTitle"/>
          </p:nvPr>
        </p:nvSpPr>
        <p:spPr>
          <a:xfrm>
            <a:off x="8572320" y="390960"/>
            <a:ext cx="3232440" cy="87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  <p:pic>
        <p:nvPicPr>
          <p:cNvPr id="143" name="Obrázek 4" descr="Obsah obrázku tráva, exteriér, vlajka&#10;&#10;Popis byl vytvořen automaticky"/>
          <p:cNvPicPr/>
          <p:nvPr/>
        </p:nvPicPr>
        <p:blipFill>
          <a:blip r:embed="rId2"/>
          <a:stretch/>
        </p:blipFill>
        <p:spPr>
          <a:xfrm>
            <a:off x="2138400" y="1965240"/>
            <a:ext cx="7913880" cy="4451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55"/>
          <p:cNvSpPr/>
          <p:nvPr/>
        </p:nvSpPr>
        <p:spPr>
          <a:xfrm>
            <a:off x="0" y="0"/>
            <a:ext cx="12191040" cy="68569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Rectangle 157"/>
          <p:cNvSpPr/>
          <p:nvPr/>
        </p:nvSpPr>
        <p:spPr>
          <a:xfrm flipH="1">
            <a:off x="-720" y="360"/>
            <a:ext cx="12191040" cy="1575000"/>
          </a:xfrm>
          <a:prstGeom prst="rect">
            <a:avLst/>
          </a:prstGeom>
          <a:gradFill rotWithShape="0">
            <a:gsLst>
              <a:gs pos="0">
                <a:srgbClr val="203864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Rectangle 159"/>
          <p:cNvSpPr/>
          <p:nvPr/>
        </p:nvSpPr>
        <p:spPr>
          <a:xfrm rot="10800000" flipH="1">
            <a:off x="8129160" y="1080"/>
            <a:ext cx="4062240" cy="1575360"/>
          </a:xfrm>
          <a:prstGeom prst="rect">
            <a:avLst/>
          </a:prstGeom>
          <a:gradFill rotWithShape="0">
            <a:gsLst>
              <a:gs pos="19000">
                <a:srgbClr val="203864">
                  <a:alpha val="68235"/>
                </a:srgbClr>
              </a:gs>
              <a:gs pos="100000">
                <a:srgbClr val="4472C4">
                  <a:alpha val="79215"/>
                </a:srgbClr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Rectangle 161"/>
          <p:cNvSpPr/>
          <p:nvPr/>
        </p:nvSpPr>
        <p:spPr>
          <a:xfrm rot="5400000">
            <a:off x="5308920" y="-5307840"/>
            <a:ext cx="1575360" cy="12191040"/>
          </a:xfrm>
          <a:prstGeom prst="rect">
            <a:avLst/>
          </a:prstGeom>
          <a:gradFill rotWithShape="0"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87058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Rectangle 163"/>
          <p:cNvSpPr/>
          <p:nvPr/>
        </p:nvSpPr>
        <p:spPr>
          <a:xfrm>
            <a:off x="3825360" y="1080"/>
            <a:ext cx="4302360" cy="1574280"/>
          </a:xfrm>
          <a:prstGeom prst="rect">
            <a:avLst/>
          </a:prstGeom>
          <a:gradFill rotWithShape="0">
            <a:gsLst>
              <a:gs pos="26000">
                <a:srgbClr val="203864">
                  <a:alpha val="0"/>
                </a:srgbClr>
              </a:gs>
              <a:gs pos="100000">
                <a:srgbClr val="4472C4">
                  <a:alpha val="17254"/>
                </a:srgbClr>
              </a:gs>
            </a:gsLst>
            <a:lin ang="36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99840" y="353160"/>
            <a:ext cx="7090200" cy="89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77000"/>
          </a:bodyPr>
          <a:lstStyle/>
          <a:p>
            <a:pPr>
              <a:lnSpc>
                <a:spcPct val="90000"/>
              </a:lnSpc>
            </a:pPr>
            <a:r>
              <a:rPr lang="en-US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Palác Evropy (Palais de l'Europe)</a:t>
            </a:r>
            <a:br/>
            <a:endParaRPr lang="cs-CZ" sz="40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8571600" y="387360"/>
            <a:ext cx="3290760" cy="829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  <p:pic>
        <p:nvPicPr>
          <p:cNvPr id="151" name="Obrázek 6" descr="Obsah obrázku okno, interiér, osoba, skupina&#10;&#10;Popis byl vytvořen automaticky"/>
          <p:cNvPicPr/>
          <p:nvPr/>
        </p:nvPicPr>
        <p:blipFill>
          <a:blip r:embed="rId2"/>
          <a:srcRect r="4" b="11032"/>
          <a:stretch/>
        </p:blipFill>
        <p:spPr>
          <a:xfrm>
            <a:off x="466560" y="2299320"/>
            <a:ext cx="5628240" cy="3329640"/>
          </a:xfrm>
          <a:prstGeom prst="rect">
            <a:avLst/>
          </a:prstGeom>
          <a:ln w="0">
            <a:noFill/>
          </a:ln>
        </p:spPr>
      </p:pic>
      <p:pic>
        <p:nvPicPr>
          <p:cNvPr id="152" name="Obrázek 4" descr="Obsah obrázku interiér, strop&#10;&#10;Popis byl vytvořen automaticky"/>
          <p:cNvPicPr/>
          <p:nvPr/>
        </p:nvPicPr>
        <p:blipFill>
          <a:blip r:embed="rId3"/>
          <a:srcRect t="17153"/>
          <a:stretch/>
        </p:blipFill>
        <p:spPr>
          <a:xfrm>
            <a:off x="6228360" y="2299320"/>
            <a:ext cx="6044760" cy="332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6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Rectangle 18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Rectangle 20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Rectangle 22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Rectangle 24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Členové RE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členství je otevřené všem evropským zemím, které akceptují a zaručují právní stát, základní lidská práva a svobodu pro své občany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z těchto důvodů není členem například Bělorusko 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 zakládajícím státům RE se později připojilo Řecko, Turecko, Island a Německo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postupně přibývaly další členské země 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koncem 20. století došlo k připojení mnoha států a to zejména díky demokratizaci Evropy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21. ledna 1991 se přidalo Československo, které ale RE opustilo 31. prosince 1992 kvůli rozpadu Československa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30. června 1993 se připojila k RE Česká republika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posledním členem, který se připojil v roce 2007, je Černá Hora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nyní má RE 46 členů, z toho 27 je členy EU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000" b="0" strike="noStrike" spc="-1" dirty="0">
              <a:latin typeface="Arial"/>
            </a:endParaRPr>
          </a:p>
        </p:txBody>
      </p:sp>
      <p:pic>
        <p:nvPicPr>
          <p:cNvPr id="160" name="Obrázek 2" descr="Obsah obrázku obloha, exteriér, vlajka, barevné&#10;&#10;Popis byl vytvořen automaticky"/>
          <p:cNvPicPr/>
          <p:nvPr/>
        </p:nvPicPr>
        <p:blipFill>
          <a:blip r:embed="rId2"/>
          <a:stretch/>
        </p:blipFill>
        <p:spPr>
          <a:xfrm>
            <a:off x="8592840" y="4641840"/>
            <a:ext cx="3118320" cy="2079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1260000" y="180000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2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členem není: Bělorusko, Kazachstán, Vatikán a sporné evropské státy (Abcházie, Jižní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Osetie</a:t>
            </a: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Kosovo, Náhorní Karabach, Podněstří, Severní Kypr)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USA a Japonsko – uzákoněný trest smrti, přesto členy RE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financování RE – převážně z příspěvků členských zemí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výše příspěvku – dle velikosti populace a HDP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20"/>
          <p:cNvSpPr/>
          <p:nvPr/>
        </p:nvSpPr>
        <p:spPr>
          <a:xfrm>
            <a:off x="0" y="0"/>
            <a:ext cx="12187800" cy="68569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Rectangle 22"/>
          <p:cNvSpPr/>
          <p:nvPr/>
        </p:nvSpPr>
        <p:spPr>
          <a:xfrm rot="5400000" flipH="1">
            <a:off x="-1411560" y="1411200"/>
            <a:ext cx="6856920" cy="4036680"/>
          </a:xfrm>
          <a:prstGeom prst="rect">
            <a:avLst/>
          </a:prstGeom>
          <a:gradFill rotWithShape="0">
            <a:gsLst>
              <a:gs pos="8000">
                <a:srgbClr val="000000"/>
              </a:gs>
              <a:gs pos="100000">
                <a:srgbClr val="2F5597"/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Rectangle 24"/>
          <p:cNvSpPr/>
          <p:nvPr/>
        </p:nvSpPr>
        <p:spPr>
          <a:xfrm rot="5400000" flipH="1">
            <a:off x="-1411560" y="1421280"/>
            <a:ext cx="6856920" cy="4036680"/>
          </a:xfrm>
          <a:prstGeom prst="rect">
            <a:avLst/>
          </a:prstGeom>
          <a:gradFill rotWithShape="0">
            <a:gsLst>
              <a:gs pos="1000">
                <a:srgbClr val="4472C4">
                  <a:alpha val="46274"/>
                </a:srgbClr>
              </a:gs>
              <a:gs pos="100000">
                <a:srgbClr val="000000">
                  <a:alpha val="0"/>
                </a:srgbClr>
              </a:gs>
            </a:gsLst>
            <a:lin ang="14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Rectangle 26"/>
          <p:cNvSpPr/>
          <p:nvPr/>
        </p:nvSpPr>
        <p:spPr>
          <a:xfrm rot="5400000" flipH="1">
            <a:off x="765360" y="3589200"/>
            <a:ext cx="2500920" cy="4036680"/>
          </a:xfrm>
          <a:prstGeom prst="rect">
            <a:avLst/>
          </a:prstGeom>
          <a:gradFill rotWithShape="0">
            <a:gsLst>
              <a:gs pos="2000">
                <a:srgbClr val="4472C4">
                  <a:alpha val="29019"/>
                </a:srgbClr>
              </a:gs>
              <a:gs pos="100000">
                <a:srgbClr val="000000">
                  <a:alpha val="30196"/>
                </a:srgbClr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Freeform: Shape 28"/>
          <p:cNvSpPr/>
          <p:nvPr/>
        </p:nvSpPr>
        <p:spPr>
          <a:xfrm rot="20635800">
            <a:off x="-501480" y="969480"/>
            <a:ext cx="3899160" cy="4177800"/>
          </a:xfrm>
          <a:custGeom>
            <a:avLst/>
            <a:gdLst/>
            <a:ahLst/>
            <a:cxnLst/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 rotWithShape="0">
            <a:gsLst>
              <a:gs pos="29000">
                <a:srgbClr val="000000">
                  <a:alpha val="0"/>
                </a:srgbClr>
              </a:gs>
              <a:gs pos="100000">
                <a:srgbClr val="4472C4">
                  <a:alpha val="43137"/>
                </a:srgbClr>
              </a:gs>
            </a:gsLst>
            <a:lin ang="834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Rectangle 30"/>
          <p:cNvSpPr/>
          <p:nvPr/>
        </p:nvSpPr>
        <p:spPr>
          <a:xfrm rot="5400000" flipH="1">
            <a:off x="-1411560" y="1401120"/>
            <a:ext cx="6856920" cy="4036680"/>
          </a:xfrm>
          <a:prstGeom prst="rect">
            <a:avLst/>
          </a:prstGeom>
          <a:gradFill rotWithShape="0">
            <a:gsLst>
              <a:gs pos="1000">
                <a:srgbClr val="8FAADC">
                  <a:alpha val="11372"/>
                </a:srgbClr>
              </a:gs>
              <a:gs pos="100000">
                <a:srgbClr val="000000">
                  <a:alpha val="0"/>
                </a:srgbClr>
              </a:gs>
            </a:gsLst>
            <a:lin ang="9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66560" y="586800"/>
            <a:ext cx="3200400" cy="3386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Rozpočet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363560" y="286200"/>
            <a:ext cx="5575320" cy="55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rozpočet RE na rok 2022 činí €477M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</a:pPr>
            <a:endParaRPr lang="cs-CZ" sz="2000" b="0" strike="noStrike" spc="-1">
              <a:latin typeface="Arial"/>
            </a:endParaRPr>
          </a:p>
        </p:txBody>
      </p:sp>
      <p:pic>
        <p:nvPicPr>
          <p:cNvPr id="176" name="Obrázek 4"/>
          <p:cNvPicPr/>
          <p:nvPr/>
        </p:nvPicPr>
        <p:blipFill>
          <a:blip r:embed="rId2"/>
          <a:stretch/>
        </p:blipFill>
        <p:spPr>
          <a:xfrm>
            <a:off x="4689000" y="1005840"/>
            <a:ext cx="5575320" cy="5338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7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Rectangle 9"/>
          <p:cNvSpPr/>
          <p:nvPr/>
        </p:nvSpPr>
        <p:spPr>
          <a:xfrm flipH="1">
            <a:off x="-1440" y="0"/>
            <a:ext cx="12190680" cy="158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Rectangle 11"/>
          <p:cNvSpPr/>
          <p:nvPr/>
        </p:nvSpPr>
        <p:spPr>
          <a:xfrm rot="10800000" flipH="1">
            <a:off x="0" y="1440"/>
            <a:ext cx="8114040" cy="158940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3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Rectangle 13"/>
          <p:cNvSpPr/>
          <p:nvPr/>
        </p:nvSpPr>
        <p:spPr>
          <a:xfrm flipH="1">
            <a:off x="8113680" y="0"/>
            <a:ext cx="4075200" cy="158940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3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Rectangle 15"/>
          <p:cNvSpPr/>
          <p:nvPr/>
        </p:nvSpPr>
        <p:spPr>
          <a:xfrm>
            <a:off x="459360" y="0"/>
            <a:ext cx="11731320" cy="159588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1371600" y="294480"/>
            <a:ext cx="9894600" cy="1032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Mise a cíl RE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1371600" y="2318040"/>
            <a:ext cx="9722520" cy="368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„Cíl Rady Evropy je dosáhnout větší jednotnosti mezi členskými státy za účelem ochrany a realizace ideálů a zásad, které jsou jejich společným dědictvím, a usnadňování jejich hospodářského a sociálního pokroku.“ </a:t>
            </a:r>
            <a:endParaRPr lang="cs-CZ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Kapitola I, článek 1(a) </a:t>
            </a:r>
            <a:r>
              <a:rPr lang="cs-CZ" sz="2000" spc="-1" dirty="0">
                <a:solidFill>
                  <a:srgbClr val="000000"/>
                </a:solidFill>
                <a:latin typeface="Times New Roman"/>
                <a:ea typeface="DejaVu Sans"/>
              </a:rPr>
              <a:t>Statut</a:t>
            </a:r>
            <a:r>
              <a:rPr lang="cs-CZ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o Radě Evropy (Londýnská smlouva)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886</Words>
  <Application>Microsoft Office PowerPoint</Application>
  <PresentationFormat>Širokoúhlá obrazovka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  Rada Evropy </vt:lpstr>
      <vt:lpstr>Vznik Rady Evropy</vt:lpstr>
      <vt:lpstr>Podoba a fungování RE</vt:lpstr>
      <vt:lpstr>Palác Evropy (Palais de l'Europe) </vt:lpstr>
      <vt:lpstr>Palác Evropy (Palais de l'Europe) </vt:lpstr>
      <vt:lpstr>Členové RE</vt:lpstr>
      <vt:lpstr>Prezentace aplikace PowerPoint</vt:lpstr>
      <vt:lpstr>Rozpočet</vt:lpstr>
      <vt:lpstr>Mise a cíl RE</vt:lpstr>
      <vt:lpstr>Hlavní cíle RE</vt:lpstr>
      <vt:lpstr>Působnost RE</vt:lpstr>
      <vt:lpstr>Instituce Rady Evropy</vt:lpstr>
      <vt:lpstr>Smlouvy</vt:lpstr>
      <vt:lpstr>Logo Rady Evropy</vt:lpstr>
      <vt:lpstr>Věděli jste, že…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Rada Evropy </dc:title>
  <dc:subject/>
  <dc:creator>Martina Nedvědická</dc:creator>
  <dc:description/>
  <cp:lastModifiedBy>lektor</cp:lastModifiedBy>
  <cp:revision>11</cp:revision>
  <dcterms:created xsi:type="dcterms:W3CDTF">2020-11-14T17:55:07Z</dcterms:created>
  <dcterms:modified xsi:type="dcterms:W3CDTF">2022-11-03T07:59:56Z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</vt:i4>
  </property>
  <property fmtid="{D5CDD505-2E9C-101B-9397-08002B2CF9AE}" pid="3" name="PresentationFormat">
    <vt:lpwstr>Širokoúhlá obrazovka</vt:lpwstr>
  </property>
  <property fmtid="{D5CDD505-2E9C-101B-9397-08002B2CF9AE}" pid="4" name="Slides">
    <vt:i4>17</vt:i4>
  </property>
</Properties>
</file>