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69" r:id="rId6"/>
    <p:sldId id="258" r:id="rId7"/>
    <p:sldId id="259" r:id="rId8"/>
    <p:sldId id="267" r:id="rId9"/>
    <p:sldId id="260" r:id="rId10"/>
    <p:sldId id="268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650"/>
  </p:normalViewPr>
  <p:slideViewPr>
    <p:cSldViewPr snapToGrid="0">
      <p:cViewPr varScale="1">
        <p:scale>
          <a:sx n="75" d="100"/>
          <a:sy n="75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4ED9-D6B1-7565-1D7A-2CD6E2A81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37186C-F848-2F79-2291-A70B88106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90B73F-0D76-CD1C-B8EA-CA91231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81FBF0-558F-7441-950E-122FEA6C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8B992-5EFA-4387-5B80-9086CF70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8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AB8A7-7F75-523F-965D-5C7D849D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451308-BCDC-B7E4-30D8-C03A31E0E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B8CB8D-05F0-823D-8AB9-C7EA2EC1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41F3C-A7B5-2EB2-1F14-4A438556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86EC9B-3BA2-04F0-31D5-4002EBEC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96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F9AE7B-CDC8-A5CC-E1AA-7B451B1F0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709666-4428-3663-2DB9-0510F6670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072B74-D49F-A65A-199F-90337205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5093F8-B501-DA41-6BBE-D30F1EEE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7DDA3B-9FDC-C998-7662-A34C9945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5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A1FB1-428B-15AB-AEF4-E6BE30D3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471E4-9FEC-52E2-4DFC-09579406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B95626-60BE-7DF5-8098-DF88F5C8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26E1B-C0B5-E92F-8C9A-9E9AF942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5A5BFE-AE8B-0876-1B58-E778B141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27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53292-BA3C-464C-A346-253B3015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C9686C-EFD0-F871-E539-50056AC91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9B8D76-C469-770F-EF88-35051C3F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66E040-F650-2052-790C-9F87B928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A0C33-6C58-91E4-0303-659012A5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81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65950-0B40-64DE-9DF0-F42EDFF5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06AC2-17F4-B182-BFEA-9EA4C3138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D83004-5817-82EC-1FD7-73828B794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4DF040-EEE3-A3ED-A4EA-C3332B22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EAB50E-2A9F-D4D0-44B9-286F7BE7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D0BD43-75AF-BC0E-8415-C3094039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25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31F4B-D267-9B82-A0D7-39AF70EA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4F7A83-4C6A-6F36-8E96-1309D2C0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F4128C-F64E-8479-69A2-ED859D0DF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B2182B-60EB-CC2E-F433-326A7711D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BCD790-537D-C3D5-35A3-ECDF4EBB4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BBF45E-2BAD-3E50-8DA9-9224EBA7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73BD21-80DF-51E2-6FBE-D497C525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7E8EAA-34CC-95E4-8FA5-3FBF78BC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0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CB9F6-7273-1EE4-39FC-70E53178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F67B40-41FA-54BA-5ADB-A78BBD59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3AD80E-CA8D-EB3F-35FA-ECE59EDB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6F775-E05F-4D5A-0CDC-7A4F322B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E89947-4998-FE37-C8D7-356DC281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F58215-58DA-A4F7-7606-C3FC8585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CB99E9-E35B-C2BF-F258-79EFC767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1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AFC4B-E4E9-D997-B0E7-F98AE9A6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5C28A-8855-EAAC-6CC2-14C17EAD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93F69C-AA42-FDC3-03B7-364FED913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D662EC-C870-FC36-8E89-AEAD46B9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8DC387-B31E-9FA8-CF94-6650AA1B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BE2ED9-040F-499C-BCDD-DB14709B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8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984A4-555B-666B-F8C0-1873FAAE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274F8B-6108-B840-CE88-AFB4E8103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45F0D4-D6ED-2607-CD0E-191B0203C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08F9D7-D764-D4D8-CD7E-5E2E0729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C19474-C507-B7D2-66DF-1800F966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314A7C-61B4-DC08-E860-ED4B069A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54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3F95CC-305D-1F44-DA5E-2A8AF061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D8A3CC-E013-F149-A183-16E65573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2B6D9F-A9AF-F143-F6DC-46DF303A0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BFE6-BEBF-1F47-BCA6-61B815161AB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4C630-33A7-D6AD-EA09-9B221A934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E2C694-CC7D-8708-6576-7C2D3CAA4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1C9C-92A1-074E-9C25-18E754B174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5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ecuritycouncil/" TargetMode="External"/><Relationship Id="rId2" Type="http://schemas.openxmlformats.org/officeDocument/2006/relationships/hyperlink" Target="https://www.un.org/securitycouncil/content/presid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plusjednicka.cz/modre-prilby-v-akci-jak-funguji-mirove-mise-osn-1" TargetMode="External"/><Relationship Id="rId5" Type="http://schemas.openxmlformats.org/officeDocument/2006/relationships/hyperlink" Target="https://www.osn.cz/osn/clenstvi/rada-bezpecnosti/" TargetMode="External"/><Relationship Id="rId4" Type="http://schemas.openxmlformats.org/officeDocument/2006/relationships/hyperlink" Target="https://www.mzv.cz/jnp/cz/zahranicni_vztahy/cr_v_mezinarodnich_organizacich/osn/uvod_do_osn/rada_bezpecnosti_osn_un_security_council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da bezpečnosti – OSN Česká republika">
            <a:extLst>
              <a:ext uri="{FF2B5EF4-FFF2-40B4-BE49-F238E27FC236}">
                <a16:creationId xmlns:a16="http://schemas.microsoft.com/office/drawing/2014/main" id="{99A8ADA6-E496-E78C-6F80-7609EB560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3" r="6" b="129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4A47A7-7977-48D8-916F-E9761076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cs-CZ" sz="5400" b="1"/>
              <a:t>Rada bezpečnosti OSN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527A02-EB8B-3F4A-0CA4-4CB1F1C82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cs-CZ" dirty="0"/>
              <a:t>Radim a Radim 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38CDD-02A5-C548-E7D1-2C626DD1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9C3F58-CE37-F3BB-37E9-699195AD6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451" y="1191756"/>
            <a:ext cx="6953693" cy="4818456"/>
          </a:xfrm>
        </p:spPr>
      </p:pic>
    </p:spTree>
    <p:extLst>
      <p:ext uri="{BB962C8B-B14F-4D97-AF65-F5344CB8AC3E}">
        <p14:creationId xmlns:p14="http://schemas.microsoft.com/office/powerpoint/2010/main" val="426052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F3457-2C02-4F78-5E0A-335D7204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ČR v Radě 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4CA5E-B798-CE30-F94A-3F2B7C17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Republika v RB byla naposledy v 1994 – 1995</a:t>
            </a:r>
          </a:p>
          <a:p>
            <a:r>
              <a:rPr lang="cs-CZ" dirty="0"/>
              <a:t>ČR předsedala sankčnímu výboru RB vůči </a:t>
            </a:r>
            <a:r>
              <a:rPr lang="cs-CZ" dirty="0" err="1"/>
              <a:t>Líbyi</a:t>
            </a:r>
            <a:r>
              <a:rPr lang="cs-CZ" dirty="0"/>
              <a:t> </a:t>
            </a:r>
          </a:p>
          <a:p>
            <a:r>
              <a:rPr lang="cs-CZ" dirty="0"/>
              <a:t>Soustředila se na situaci v Jugoslávii (bývalé), </a:t>
            </a:r>
            <a:r>
              <a:rPr lang="cs-CZ" dirty="0" err="1"/>
              <a:t>Íráku</a:t>
            </a:r>
            <a:r>
              <a:rPr lang="cs-CZ" dirty="0"/>
              <a:t>…</a:t>
            </a:r>
          </a:p>
          <a:p>
            <a:r>
              <a:rPr lang="cs-CZ" dirty="0"/>
              <a:t>Nestálý člen</a:t>
            </a:r>
          </a:p>
          <a:p>
            <a:r>
              <a:rPr lang="cs-CZ" dirty="0"/>
              <a:t>2008 – 2009 pokus o další členství v RB (Chorvatsko)</a:t>
            </a:r>
          </a:p>
        </p:txBody>
      </p:sp>
    </p:spTree>
    <p:extLst>
      <p:ext uri="{BB962C8B-B14F-4D97-AF65-F5344CB8AC3E}">
        <p14:creationId xmlns:p14="http://schemas.microsoft.com/office/powerpoint/2010/main" val="134877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4B307-BF85-C776-0F08-B9ABF636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Aktuální dění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71560-E4FD-B326-F8E3-8CC8C8FE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Momentálně probíhá 1 613 mírových operací pod mandátem RB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1B55E8-A5AC-4D58-4F86-F3424770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140" y="4544304"/>
            <a:ext cx="4255008" cy="22670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5A7EF1-60F3-828B-4F59-8BA7B4C4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760837"/>
            <a:ext cx="5559552" cy="19273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EE1AECC-5A84-203C-6D90-03647CD3C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66238"/>
            <a:ext cx="7772400" cy="13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1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AF7D0-9108-D9CB-F8C3-9DADAEDE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649B8-1E51-C2F0-D6AF-A56353C1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https://www.un.org/securitycouncil/content/presidency</a:t>
            </a:r>
            <a:endParaRPr lang="cs-CZ" dirty="0"/>
          </a:p>
          <a:p>
            <a:r>
              <a:rPr lang="cs-CZ" dirty="0">
                <a:hlinkClick r:id="rId3"/>
              </a:rPr>
              <a:t>https://www.un.org/securitycouncil/</a:t>
            </a:r>
            <a:endParaRPr lang="cs-CZ" dirty="0"/>
          </a:p>
          <a:p>
            <a:r>
              <a:rPr lang="cs-CZ" dirty="0">
                <a:hlinkClick r:id="rId4"/>
              </a:rPr>
              <a:t>https://www.mzv.cz/jnp/cz/zahranicni_vztahy/cr_v_mezinarodnich_organizacich/osn/uvod_do_osn/rada_bezpecnosti_osn_un_security_council.html</a:t>
            </a:r>
            <a:endParaRPr lang="cs-CZ" dirty="0"/>
          </a:p>
          <a:p>
            <a:r>
              <a:rPr lang="cs-CZ" dirty="0">
                <a:hlinkClick r:id="rId5"/>
              </a:rPr>
              <a:t>https://www.osn.cz/osn/clenstvi/rada-bezpecnosti/</a:t>
            </a:r>
            <a:endParaRPr lang="cs-CZ" dirty="0"/>
          </a:p>
          <a:p>
            <a:r>
              <a:rPr lang="cs-CZ" dirty="0">
                <a:hlinkClick r:id="rId6"/>
              </a:rPr>
              <a:t>https://www.stoplusjednicka.cz/modre-prilby-v-akci-jak-funguji-mirove-mise-osn-1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21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4E4ED-9DB9-9DF4-E0EB-33237E8AC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E891FF4-C1EC-7814-23D0-466A5290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406" y="5514181"/>
            <a:ext cx="10515600" cy="1325563"/>
          </a:xfrm>
        </p:spPr>
        <p:txBody>
          <a:bodyPr/>
          <a:lstStyle/>
          <a:p>
            <a:r>
              <a:rPr lang="cs-CZ" b="1" dirty="0"/>
              <a:t>Děkujeme za pozornost!</a:t>
            </a:r>
          </a:p>
        </p:txBody>
      </p:sp>
      <p:pic>
        <p:nvPicPr>
          <p:cNvPr id="2050" name="Picture 2" descr="I don't always use democracy but when i do, i veto the u.n. security  council - Dos Equis man - quickmeme">
            <a:extLst>
              <a:ext uri="{FF2B5EF4-FFF2-40B4-BE49-F238E27FC236}">
                <a16:creationId xmlns:a16="http://schemas.microsoft.com/office/drawing/2014/main" id="{8508847E-8A9B-72D0-F8DA-AF67CFEA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" y="352163"/>
            <a:ext cx="4020672" cy="50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best united nations memes :) Memedroid">
            <a:extLst>
              <a:ext uri="{FF2B5EF4-FFF2-40B4-BE49-F238E27FC236}">
                <a16:creationId xmlns:a16="http://schemas.microsoft.com/office/drawing/2014/main" id="{BCAB9250-A1D7-A379-91C0-C7DA82F9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83" y="235456"/>
            <a:ext cx="4937217" cy="51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17B78-39BA-DA87-E123-42C5453A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4C9E4-7D4F-F41F-1270-5939E661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997"/>
            <a:ext cx="10515600" cy="4351338"/>
          </a:xfrm>
        </p:spPr>
        <p:txBody>
          <a:bodyPr/>
          <a:lstStyle/>
          <a:p>
            <a:r>
              <a:rPr lang="cs-CZ" dirty="0"/>
              <a:t>Vznik: 24. říjen 1945</a:t>
            </a:r>
          </a:p>
          <a:p>
            <a:r>
              <a:rPr lang="cs-CZ" dirty="0"/>
              <a:t>Sídlo: Budova organizace spojených národů, USA, NY</a:t>
            </a:r>
          </a:p>
          <a:p>
            <a:r>
              <a:rPr lang="cs-CZ" dirty="0"/>
              <a:t>Členové – 5 stálých a 10 nestálých </a:t>
            </a:r>
          </a:p>
        </p:txBody>
      </p:sp>
      <p:pic>
        <p:nvPicPr>
          <p:cNvPr id="1028" name="Picture 4" descr="12 Eiffel Tower Facts: History, Science, and Secrets in Paris">
            <a:extLst>
              <a:ext uri="{FF2B5EF4-FFF2-40B4-BE49-F238E27FC236}">
                <a16:creationId xmlns:a16="http://schemas.microsoft.com/office/drawing/2014/main" id="{F39536BE-FC66-9179-A01B-BD990134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3" y="3177988"/>
            <a:ext cx="2757544" cy="1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7E0BFB8-B086-8CA1-51CC-EEC5FF5D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6723">
            <a:off x="3523174" y="4238660"/>
            <a:ext cx="1799187" cy="344768"/>
          </a:xfrm>
          <a:prstGeom prst="rect">
            <a:avLst/>
          </a:prstGeom>
        </p:spPr>
      </p:pic>
      <p:pic>
        <p:nvPicPr>
          <p:cNvPr id="1034" name="Picture 10" descr="Čaj o páté: anglická tradice proslulá po celém světě | Magazín  Radynacestu.cz">
            <a:extLst>
              <a:ext uri="{FF2B5EF4-FFF2-40B4-BE49-F238E27FC236}">
                <a16:creationId xmlns:a16="http://schemas.microsoft.com/office/drawing/2014/main" id="{37B9F1EC-DDA3-0239-3047-2421081B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73" y="3191462"/>
            <a:ext cx="2585199" cy="16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SA Travel Guide: What You Need to Know About Visiting the USA">
            <a:extLst>
              <a:ext uri="{FF2B5EF4-FFF2-40B4-BE49-F238E27FC236}">
                <a16:creationId xmlns:a16="http://schemas.microsoft.com/office/drawing/2014/main" id="{8B5E808D-5BE4-D234-709F-CF5AD3A9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09" y="3162353"/>
            <a:ext cx="3151479" cy="1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857ADB4-3A9F-DE12-5D67-6B999ECE5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5621" y="2935576"/>
            <a:ext cx="1869173" cy="480507"/>
          </a:xfrm>
          <a:prstGeom prst="rect">
            <a:avLst/>
          </a:prstGeom>
        </p:spPr>
      </p:pic>
      <p:pic>
        <p:nvPicPr>
          <p:cNvPr id="1038" name="Picture 14" descr="Düsseldorf: Karneval - Umzugswagen mit Putin-Karikatur rollt durch Stadt">
            <a:extLst>
              <a:ext uri="{FF2B5EF4-FFF2-40B4-BE49-F238E27FC236}">
                <a16:creationId xmlns:a16="http://schemas.microsoft.com/office/drawing/2014/main" id="{40CEF544-0C60-0B4F-84FB-60900E87B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01" y="5022980"/>
            <a:ext cx="2757544" cy="18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2C9CC94-5B5E-E37A-D5A6-AA9F9ADC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9" y="3191462"/>
            <a:ext cx="2253332" cy="16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EF6BA-B889-8E8B-D8EC-BB14A2AC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Dnes v OSN | Stálá mise České republiky při OSN v New Yorku">
            <a:extLst>
              <a:ext uri="{FF2B5EF4-FFF2-40B4-BE49-F238E27FC236}">
                <a16:creationId xmlns:a16="http://schemas.microsoft.com/office/drawing/2014/main" id="{7481C983-2DAC-2546-6CEC-C68F4EBA6E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28" y="444103"/>
            <a:ext cx="8556800" cy="59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2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D5229-E7EA-AC25-F3E5-274DE7B7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/>
              <a:t>Členství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6C26A-AED6-CF08-37E7-3E0D25C2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Každý měsíc předsedá jiný stát, který je členem RB (Gabon)</a:t>
            </a:r>
          </a:p>
          <a:p>
            <a:r>
              <a:rPr lang="cs-CZ"/>
              <a:t>Valné shromáždění -&gt; 10 nestálých členů každé 2 roky</a:t>
            </a:r>
          </a:p>
          <a:p>
            <a:r>
              <a:rPr lang="cs-CZ"/>
              <a:t>10 nestálých členů v roce 2022: </a:t>
            </a:r>
          </a:p>
          <a:p>
            <a:r>
              <a:rPr lang="cs-CZ"/>
              <a:t>Albánie (2023), Brazílie (2023), Gabon (2023), Ghana (2023), Indie (2022), Irsko (2022), Keňa (2022), Mexiko (2022), Norsko (2022) a Spojené arabské emiráty (2023).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06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5B531-1B76-084F-0EE0-A700F8AA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E100A7-5938-19E6-995B-742D6D66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C47992-AC00-C33A-1264-58A727D4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54000"/>
            <a:ext cx="889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1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D7F7C-B5B8-FF59-4338-0D6259BD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6B4FCB-3380-A14F-FDF9-E34389311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Společnost národů </a:t>
            </a:r>
          </a:p>
          <a:p>
            <a:r>
              <a:rPr lang="cs-CZ" dirty="0"/>
              <a:t>Charta OSN -&gt; vznik Rady bezpečnosti</a:t>
            </a:r>
          </a:p>
          <a:p>
            <a:r>
              <a:rPr lang="cs-CZ" dirty="0"/>
              <a:t>První zásah RB 1948 na Blízkém východě</a:t>
            </a:r>
          </a:p>
          <a:p>
            <a:r>
              <a:rPr lang="cs-CZ" dirty="0"/>
              <a:t>Reformy RB</a:t>
            </a:r>
          </a:p>
          <a:p>
            <a:r>
              <a:rPr lang="cs-CZ" dirty="0"/>
              <a:t>Snaha o rozšíření počtu stálých členů</a:t>
            </a:r>
          </a:p>
          <a:p>
            <a:r>
              <a:rPr lang="cs-CZ" dirty="0"/>
              <a:t>Dočkáme se změn (?)</a:t>
            </a:r>
          </a:p>
        </p:txBody>
      </p:sp>
      <p:pic>
        <p:nvPicPr>
          <p:cNvPr id="9218" name="Picture 2" descr="1945 – podepsání Charty Spojených národů • mujRozhlas">
            <a:extLst>
              <a:ext uri="{FF2B5EF4-FFF2-40B4-BE49-F238E27FC236}">
                <a16:creationId xmlns:a16="http://schemas.microsoft.com/office/drawing/2014/main" id="{B30B7024-7C2C-DDF3-5C86-29BF09C4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27" y="2051431"/>
            <a:ext cx="4905973" cy="27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4CEAE-A476-FE74-7881-6071A201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Účel Rady bezpečnosti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45F46-E1C1-88C0-6642-3AFFAA13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hlavním výkonným orgánem OSN</a:t>
            </a:r>
          </a:p>
          <a:p>
            <a:r>
              <a:rPr lang="cs-CZ" dirty="0"/>
              <a:t>Vydává rezoluce (Ostatní orgány pouze doporučení)</a:t>
            </a:r>
          </a:p>
          <a:p>
            <a:r>
              <a:rPr lang="cs-CZ" dirty="0"/>
              <a:t>Zachování míru ve světě</a:t>
            </a:r>
          </a:p>
          <a:p>
            <a:r>
              <a:rPr lang="cs-CZ" dirty="0"/>
              <a:t>Řešení sporů</a:t>
            </a:r>
          </a:p>
          <a:p>
            <a:r>
              <a:rPr lang="cs-CZ" dirty="0"/>
              <a:t>Úprava zbrojení</a:t>
            </a:r>
          </a:p>
          <a:p>
            <a:r>
              <a:rPr lang="cs-CZ" dirty="0"/>
              <a:t>Používání sankcí </a:t>
            </a:r>
          </a:p>
          <a:p>
            <a:r>
              <a:rPr lang="cs-CZ" dirty="0"/>
              <a:t>Vojenské akce proti agresorovi</a:t>
            </a:r>
          </a:p>
          <a:p>
            <a:endParaRPr lang="cs-CZ" dirty="0"/>
          </a:p>
        </p:txBody>
      </p:sp>
      <p:pic>
        <p:nvPicPr>
          <p:cNvPr id="8194" name="Picture 2" descr="Rada bezpečnosti OSN – Wikipedie">
            <a:extLst>
              <a:ext uri="{FF2B5EF4-FFF2-40B4-BE49-F238E27FC236}">
                <a16:creationId xmlns:a16="http://schemas.microsoft.com/office/drawing/2014/main" id="{6C946CAD-BB94-BC2D-B35F-5CB0D427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12" y="3026664"/>
            <a:ext cx="50800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CFC20-279D-10E8-615B-DFF4AB25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Účel Rady bezpečnosti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57A30-0495-5FA4-5543-AF392D12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Navrhuje kandidáta na generálního tajemníka</a:t>
            </a:r>
          </a:p>
          <a:p>
            <a:r>
              <a:rPr lang="cs-CZ" dirty="0"/>
              <a:t>Volí soudce mezinárodního soudního dvora (spolu s valným shromážděním)</a:t>
            </a:r>
          </a:p>
          <a:p>
            <a:r>
              <a:rPr lang="cs-CZ" dirty="0"/>
              <a:t>RB může nařídit použití síly při ohrožení míru (jediný orgán)</a:t>
            </a:r>
          </a:p>
        </p:txBody>
      </p:sp>
      <p:pic>
        <p:nvPicPr>
          <p:cNvPr id="7170" name="Picture 2" descr="&lt;p&gt;Mnohonárodnostní jednotky OSN při příležitosti vojenské přehlídky konané ke Dni Bastily, 2008&lt;/p&gt;">
            <a:extLst>
              <a:ext uri="{FF2B5EF4-FFF2-40B4-BE49-F238E27FC236}">
                <a16:creationId xmlns:a16="http://schemas.microsoft.com/office/drawing/2014/main" id="{D8533B1A-1D49-E0DA-227F-A7EA1CFA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55" y="3794326"/>
            <a:ext cx="4645153" cy="30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2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F719B-CB34-132C-5330-FED8C997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Klady a zápory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52447-479A-1A00-E27F-FBDE8FBF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Vydává rezoluce</a:t>
            </a:r>
          </a:p>
          <a:p>
            <a:r>
              <a:rPr lang="cs-CZ" dirty="0"/>
              <a:t>Možnost vojenské intervence</a:t>
            </a:r>
          </a:p>
          <a:p>
            <a:r>
              <a:rPr lang="cs-CZ" dirty="0"/>
              <a:t>Usiluje o mír</a:t>
            </a:r>
          </a:p>
          <a:p>
            <a:endParaRPr lang="cs-CZ" dirty="0"/>
          </a:p>
          <a:p>
            <a:r>
              <a:rPr lang="cs-CZ" dirty="0"/>
              <a:t>Veto!!</a:t>
            </a:r>
          </a:p>
          <a:p>
            <a:r>
              <a:rPr lang="cs-CZ" dirty="0"/>
              <a:t>Armáda nemá velké kompetence</a:t>
            </a:r>
          </a:p>
          <a:p>
            <a:r>
              <a:rPr lang="cs-CZ" dirty="0"/>
              <a:t>Veto!!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4FF942-5B42-C881-FEAD-E2EBB3D2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39" y="3704851"/>
            <a:ext cx="3899361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ote or veto - quickmeme">
            <a:extLst>
              <a:ext uri="{FF2B5EF4-FFF2-40B4-BE49-F238E27FC236}">
                <a16:creationId xmlns:a16="http://schemas.microsoft.com/office/drawing/2014/main" id="{5BB18775-0280-BB03-0197-2A930AB6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38" y="468182"/>
            <a:ext cx="3899361" cy="29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3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365</Words>
  <Application>Microsoft Office PowerPoint</Application>
  <PresentationFormat>Širokoúhlá obrazovka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Rada bezpečnosti OSN</vt:lpstr>
      <vt:lpstr>Základní informace</vt:lpstr>
      <vt:lpstr>Prezentace aplikace PowerPoint</vt:lpstr>
      <vt:lpstr>Členství</vt:lpstr>
      <vt:lpstr>Prezentace aplikace PowerPoint</vt:lpstr>
      <vt:lpstr>Historie</vt:lpstr>
      <vt:lpstr>Účel Rady bezpečnosti</vt:lpstr>
      <vt:lpstr>Účel Rady bezpečnosti</vt:lpstr>
      <vt:lpstr>Klady a zápory</vt:lpstr>
      <vt:lpstr>Prezentace aplikace PowerPoint</vt:lpstr>
      <vt:lpstr>ČR v Radě bezpečnosti</vt:lpstr>
      <vt:lpstr>Aktuální dění</vt:lpstr>
      <vt:lpstr>Zdroje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bezpečnosti OSN</dc:title>
  <dc:creator>Radim Otrusiník</dc:creator>
  <cp:lastModifiedBy>Radim Pouč</cp:lastModifiedBy>
  <cp:revision>21</cp:revision>
  <dcterms:created xsi:type="dcterms:W3CDTF">2022-10-19T14:06:26Z</dcterms:created>
  <dcterms:modified xsi:type="dcterms:W3CDTF">2022-10-19T18:23:39Z</dcterms:modified>
</cp:coreProperties>
</file>