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8" r:id="rId10"/>
    <p:sldId id="264" r:id="rId11"/>
    <p:sldId id="265" r:id="rId12"/>
    <p:sldId id="266" r:id="rId13"/>
    <p:sldId id="271" r:id="rId14"/>
    <p:sldId id="267" r:id="rId15"/>
    <p:sldId id="269" r:id="rId16"/>
    <p:sldId id="270" r:id="rId17"/>
    <p:sldId id="272" r:id="rId18"/>
    <p:sldId id="273" r:id="rId19"/>
    <p:sldId id="274" r:id="rId20"/>
    <p:sldId id="278" r:id="rId21"/>
    <p:sldId id="275" r:id="rId22"/>
    <p:sldId id="276"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10/20/2022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2A54C80-263E-416B-A8E0-580EDEADCBDC}" type="datetimeFigureOut">
              <a:rPr lang="en-US" dirty="0"/>
              <a:t>10/20/2022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10/20/2022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10/20/2022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CF3273-BF55-4816-9198-DB71AF6EBD04}"/>
              </a:ext>
            </a:extLst>
          </p:cNvPr>
          <p:cNvSpPr>
            <a:spLocks noGrp="1"/>
          </p:cNvSpPr>
          <p:nvPr>
            <p:ph type="ctrTitle"/>
          </p:nvPr>
        </p:nvSpPr>
        <p:spPr/>
        <p:txBody>
          <a:bodyPr/>
          <a:lstStyle/>
          <a:p>
            <a:r>
              <a:rPr lang="cs-CZ" dirty="0"/>
              <a:t>Světová obchodní organizace (WTO)</a:t>
            </a:r>
          </a:p>
        </p:txBody>
      </p:sp>
      <p:sp>
        <p:nvSpPr>
          <p:cNvPr id="3" name="Podnadpis 2">
            <a:extLst>
              <a:ext uri="{FF2B5EF4-FFF2-40B4-BE49-F238E27FC236}">
                <a16:creationId xmlns:a16="http://schemas.microsoft.com/office/drawing/2014/main" id="{0E3A4476-8B98-4D2F-A92A-1B642C9001C4}"/>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121237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B01AE5-A5CB-4D81-A720-4A8B6A9F7ED8}"/>
              </a:ext>
            </a:extLst>
          </p:cNvPr>
          <p:cNvSpPr>
            <a:spLocks noGrp="1"/>
          </p:cNvSpPr>
          <p:nvPr>
            <p:ph type="title"/>
          </p:nvPr>
        </p:nvSpPr>
        <p:spPr/>
        <p:txBody>
          <a:bodyPr/>
          <a:lstStyle/>
          <a:p>
            <a:r>
              <a:rPr lang="cs-CZ" dirty="0"/>
              <a:t>Historie a okolnosti vzniku</a:t>
            </a:r>
          </a:p>
        </p:txBody>
      </p:sp>
      <p:sp>
        <p:nvSpPr>
          <p:cNvPr id="3" name="Zástupný obsah 2">
            <a:extLst>
              <a:ext uri="{FF2B5EF4-FFF2-40B4-BE49-F238E27FC236}">
                <a16:creationId xmlns:a16="http://schemas.microsoft.com/office/drawing/2014/main" id="{8B928B9B-44C7-4C58-BFD6-8400A18E102C}"/>
              </a:ext>
            </a:extLst>
          </p:cNvPr>
          <p:cNvSpPr>
            <a:spLocks noGrp="1"/>
          </p:cNvSpPr>
          <p:nvPr>
            <p:ph idx="1"/>
          </p:nvPr>
        </p:nvSpPr>
        <p:spPr/>
        <p:txBody>
          <a:bodyPr>
            <a:normAutofit fontScale="92500" lnSpcReduction="20000"/>
          </a:bodyPr>
          <a:lstStyle/>
          <a:p>
            <a:r>
              <a:rPr lang="cs-CZ" dirty="0" err="1"/>
              <a:t>Brettonwoodská</a:t>
            </a:r>
            <a:r>
              <a:rPr lang="cs-CZ" dirty="0"/>
              <a:t> konference r. 1944</a:t>
            </a:r>
          </a:p>
          <a:p>
            <a:pPr marL="0" indent="0">
              <a:buNone/>
            </a:pPr>
            <a:r>
              <a:rPr lang="cs-CZ" dirty="0"/>
              <a:t>	→ Mezinárodní měnový fond</a:t>
            </a:r>
          </a:p>
          <a:p>
            <a:pPr marL="0" indent="0">
              <a:buNone/>
            </a:pPr>
            <a:r>
              <a:rPr lang="cs-CZ" dirty="0"/>
              <a:t>	→ Světová banka</a:t>
            </a:r>
          </a:p>
          <a:p>
            <a:pPr marL="0" indent="0">
              <a:buNone/>
            </a:pPr>
            <a:endParaRPr lang="cs-CZ" dirty="0"/>
          </a:p>
          <a:p>
            <a:r>
              <a:rPr lang="cs-CZ" dirty="0"/>
              <a:t>Nově vzniklá OSN tou dobou usiluje o vznik Mezinárodní měnové organizace (International </a:t>
            </a:r>
            <a:r>
              <a:rPr lang="cs-CZ" dirty="0" err="1"/>
              <a:t>Trade</a:t>
            </a:r>
            <a:r>
              <a:rPr lang="cs-CZ" dirty="0"/>
              <a:t> </a:t>
            </a:r>
            <a:r>
              <a:rPr lang="cs-CZ" dirty="0" err="1"/>
              <a:t>Organization</a:t>
            </a:r>
            <a:r>
              <a:rPr lang="cs-CZ" dirty="0"/>
              <a:t>, ITO), k jejímu vzniku však kvůli neshodám při vyjednávání nikdy nedojde</a:t>
            </a:r>
          </a:p>
          <a:p>
            <a:endParaRPr lang="cs-CZ" dirty="0"/>
          </a:p>
          <a:p>
            <a:r>
              <a:rPr lang="cs-CZ" dirty="0"/>
              <a:t> R. 1948 namísto ITO vchází v platnost mezinárodní </a:t>
            </a:r>
            <a:r>
              <a:rPr lang="pl-PL" b="1" dirty="0"/>
              <a:t>Všeobecná dohoda o clech a obchodu (GATT) </a:t>
            </a:r>
            <a:r>
              <a:rPr lang="pl-PL" dirty="0"/>
              <a:t>– smluvní předchůdce WTO</a:t>
            </a:r>
          </a:p>
          <a:p>
            <a:endParaRPr lang="pl-PL" dirty="0"/>
          </a:p>
          <a:p>
            <a:r>
              <a:rPr lang="cs-CZ" dirty="0"/>
              <a:t>Druhá polovina 20. stol. ve znamení vyjednávání o volném globálním obchodu, tzv. „vyjednávacích kol“</a:t>
            </a:r>
          </a:p>
          <a:p>
            <a:endParaRPr lang="cs-CZ" b="1" dirty="0"/>
          </a:p>
        </p:txBody>
      </p:sp>
    </p:spTree>
    <p:extLst>
      <p:ext uri="{BB962C8B-B14F-4D97-AF65-F5344CB8AC3E}">
        <p14:creationId xmlns:p14="http://schemas.microsoft.com/office/powerpoint/2010/main" val="2633626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0BFA8C-07C1-403F-A82C-631395DEFA6E}"/>
              </a:ext>
            </a:extLst>
          </p:cNvPr>
          <p:cNvSpPr>
            <a:spLocks noGrp="1"/>
          </p:cNvSpPr>
          <p:nvPr>
            <p:ph type="title"/>
          </p:nvPr>
        </p:nvSpPr>
        <p:spPr/>
        <p:txBody>
          <a:bodyPr/>
          <a:lstStyle/>
          <a:p>
            <a:r>
              <a:rPr lang="cs-CZ" dirty="0"/>
              <a:t>Historie a okolnosti vzniku</a:t>
            </a:r>
          </a:p>
        </p:txBody>
      </p:sp>
      <p:sp>
        <p:nvSpPr>
          <p:cNvPr id="3" name="Zástupný obsah 2">
            <a:extLst>
              <a:ext uri="{FF2B5EF4-FFF2-40B4-BE49-F238E27FC236}">
                <a16:creationId xmlns:a16="http://schemas.microsoft.com/office/drawing/2014/main" id="{D39F1E4C-D68B-4A48-A742-FC74DF7657D6}"/>
              </a:ext>
            </a:extLst>
          </p:cNvPr>
          <p:cNvSpPr>
            <a:spLocks noGrp="1"/>
          </p:cNvSpPr>
          <p:nvPr>
            <p:ph idx="1"/>
          </p:nvPr>
        </p:nvSpPr>
        <p:spPr/>
        <p:txBody>
          <a:bodyPr/>
          <a:lstStyle/>
          <a:p>
            <a:r>
              <a:rPr lang="cs-CZ" dirty="0"/>
              <a:t>Uruguayské kolo (1986 – 1994):</a:t>
            </a:r>
          </a:p>
          <a:p>
            <a:pPr marL="0" indent="0">
              <a:buNone/>
            </a:pPr>
            <a:r>
              <a:rPr lang="cs-CZ" dirty="0"/>
              <a:t>	- Shoda na potřebě liberalizace mezinárodního trhu a minimalizace 	protekcionismu</a:t>
            </a:r>
          </a:p>
          <a:p>
            <a:pPr marL="0" indent="0">
              <a:buNone/>
            </a:pPr>
            <a:r>
              <a:rPr lang="cs-CZ" dirty="0"/>
              <a:t>	- Nalezení mezinárodní shody na vytvoření Světové obchodní organizace</a:t>
            </a:r>
          </a:p>
          <a:p>
            <a:pPr marL="0" indent="0">
              <a:buNone/>
            </a:pPr>
            <a:r>
              <a:rPr lang="cs-CZ" dirty="0"/>
              <a:t>	- Summit v </a:t>
            </a:r>
            <a:r>
              <a:rPr lang="cs-CZ" dirty="0" err="1"/>
              <a:t>Marrakéši</a:t>
            </a:r>
            <a:r>
              <a:rPr lang="cs-CZ" dirty="0"/>
              <a:t> (1994) → Dohoda o zřízení Světové obchodní 	organizace </a:t>
            </a:r>
          </a:p>
          <a:p>
            <a:pPr marL="0" indent="0">
              <a:buNone/>
            </a:pPr>
            <a:r>
              <a:rPr lang="cs-CZ" dirty="0"/>
              <a:t>	- Jsou přijaty první cíle WTO: globální snížení nezaměstnanosti, zvýšení 	produkce, zlepšení životní úrovně, dosažení co nejefektivnějšího nastavení 	nabídky a poptávky na světovém trhu</a:t>
            </a:r>
          </a:p>
          <a:p>
            <a:pPr marL="0" indent="0">
              <a:buNone/>
            </a:pPr>
            <a:r>
              <a:rPr lang="cs-CZ" dirty="0"/>
              <a:t>	- Smlouva GATT dodnes zůstává integrální součástí právního řádu WTO</a:t>
            </a:r>
          </a:p>
          <a:p>
            <a:pPr marL="0" indent="0">
              <a:buNone/>
            </a:pPr>
            <a:endParaRPr lang="cs-CZ" dirty="0"/>
          </a:p>
          <a:p>
            <a:pPr marL="0" indent="0">
              <a:buNone/>
            </a:pPr>
            <a:endParaRPr lang="cs-CZ" dirty="0"/>
          </a:p>
          <a:p>
            <a:endParaRPr lang="cs-CZ" dirty="0"/>
          </a:p>
        </p:txBody>
      </p:sp>
    </p:spTree>
    <p:extLst>
      <p:ext uri="{BB962C8B-B14F-4D97-AF65-F5344CB8AC3E}">
        <p14:creationId xmlns:p14="http://schemas.microsoft.com/office/powerpoint/2010/main" val="3583280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FACB1D-4204-46A0-BF5E-C860CA9607F5}"/>
              </a:ext>
            </a:extLst>
          </p:cNvPr>
          <p:cNvSpPr>
            <a:spLocks noGrp="1"/>
          </p:cNvSpPr>
          <p:nvPr>
            <p:ph type="title"/>
          </p:nvPr>
        </p:nvSpPr>
        <p:spPr/>
        <p:txBody>
          <a:bodyPr/>
          <a:lstStyle/>
          <a:p>
            <a:r>
              <a:rPr lang="cs-CZ" dirty="0"/>
              <a:t>Historie a okolnosti vzniku</a:t>
            </a:r>
          </a:p>
        </p:txBody>
      </p:sp>
      <p:sp>
        <p:nvSpPr>
          <p:cNvPr id="3" name="Zástupný obsah 2">
            <a:extLst>
              <a:ext uri="{FF2B5EF4-FFF2-40B4-BE49-F238E27FC236}">
                <a16:creationId xmlns:a16="http://schemas.microsoft.com/office/drawing/2014/main" id="{E54ACF9C-2979-4B60-B67C-4D4F9F79C9C3}"/>
              </a:ext>
            </a:extLst>
          </p:cNvPr>
          <p:cNvSpPr>
            <a:spLocks noGrp="1"/>
          </p:cNvSpPr>
          <p:nvPr>
            <p:ph idx="1"/>
          </p:nvPr>
        </p:nvSpPr>
        <p:spPr/>
        <p:txBody>
          <a:bodyPr>
            <a:normAutofit lnSpcReduction="10000"/>
          </a:bodyPr>
          <a:lstStyle/>
          <a:p>
            <a:r>
              <a:rPr lang="cs-CZ" dirty="0"/>
              <a:t>Současné Katarské kolo (Rozvojová agenda z Dauhá, 2001 →)</a:t>
            </a:r>
          </a:p>
          <a:p>
            <a:endParaRPr lang="cs-CZ" dirty="0"/>
          </a:p>
          <a:p>
            <a:pPr marL="0" indent="0">
              <a:buNone/>
            </a:pPr>
            <a:r>
              <a:rPr lang="cs-CZ" dirty="0"/>
              <a:t>	- hlavní cíl: eliminace obchodních bariér a větší zapojení rozvojových 	(zejména asijských) ekonomik do mezinárodního obchodu</a:t>
            </a:r>
          </a:p>
          <a:p>
            <a:pPr marL="0" indent="0">
              <a:buNone/>
            </a:pPr>
            <a:endParaRPr lang="cs-CZ" dirty="0"/>
          </a:p>
          <a:p>
            <a:pPr marL="0" indent="0">
              <a:buNone/>
            </a:pPr>
            <a:r>
              <a:rPr lang="cs-CZ" dirty="0"/>
              <a:t>	- R. 2001 se členem WTO stává Čína – zlomový okamžik v historii světového 	trhu a globalizace, rychlý vzestup čínského hospodářství na úkor USA</a:t>
            </a:r>
          </a:p>
          <a:p>
            <a:pPr marL="0" indent="0">
              <a:buNone/>
            </a:pPr>
            <a:endParaRPr lang="cs-CZ" dirty="0"/>
          </a:p>
          <a:p>
            <a:pPr marL="0" indent="0">
              <a:buNone/>
            </a:pPr>
            <a:r>
              <a:rPr lang="cs-CZ" dirty="0"/>
              <a:t>	- R. 2013 je přijat tzv. balíček z Bali → Dohoda o usnadnění obchodu, tj. 	první multilaterální dohoda v rámci fungování WTO, zaměřuje se především 	na omezení domácích subvencí v zemědělství a potravinářství a pomoc 	rozvíjejícím se členským ekonomikám</a:t>
            </a:r>
          </a:p>
          <a:p>
            <a:pPr marL="0" indent="0">
              <a:buNone/>
            </a:pPr>
            <a:endParaRPr lang="cs-CZ" dirty="0"/>
          </a:p>
        </p:txBody>
      </p:sp>
    </p:spTree>
    <p:extLst>
      <p:ext uri="{BB962C8B-B14F-4D97-AF65-F5344CB8AC3E}">
        <p14:creationId xmlns:p14="http://schemas.microsoft.com/office/powerpoint/2010/main" val="2673189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D19C220B-5C18-4994-B877-D8E2369B5EEE}"/>
              </a:ext>
            </a:extLst>
          </p:cNvPr>
          <p:cNvPicPr>
            <a:picLocks noChangeAspect="1"/>
          </p:cNvPicPr>
          <p:nvPr/>
        </p:nvPicPr>
        <p:blipFill>
          <a:blip r:embed="rId2"/>
          <a:stretch>
            <a:fillRect/>
          </a:stretch>
        </p:blipFill>
        <p:spPr>
          <a:xfrm>
            <a:off x="3298047" y="0"/>
            <a:ext cx="5595905" cy="6858000"/>
          </a:xfrm>
          <a:prstGeom prst="rect">
            <a:avLst/>
          </a:prstGeom>
        </p:spPr>
      </p:pic>
    </p:spTree>
    <p:extLst>
      <p:ext uri="{BB962C8B-B14F-4D97-AF65-F5344CB8AC3E}">
        <p14:creationId xmlns:p14="http://schemas.microsoft.com/office/powerpoint/2010/main" val="3116844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6976B1-094E-463B-92A7-500A88BE7975}"/>
              </a:ext>
            </a:extLst>
          </p:cNvPr>
          <p:cNvSpPr>
            <a:spLocks noGrp="1"/>
          </p:cNvSpPr>
          <p:nvPr>
            <p:ph type="title"/>
          </p:nvPr>
        </p:nvSpPr>
        <p:spPr/>
        <p:txBody>
          <a:bodyPr/>
          <a:lstStyle/>
          <a:p>
            <a:r>
              <a:rPr lang="cs-CZ" dirty="0"/>
              <a:t>Struktura WTO</a:t>
            </a:r>
          </a:p>
        </p:txBody>
      </p:sp>
      <p:sp>
        <p:nvSpPr>
          <p:cNvPr id="3" name="Zástupný obsah 2">
            <a:extLst>
              <a:ext uri="{FF2B5EF4-FFF2-40B4-BE49-F238E27FC236}">
                <a16:creationId xmlns:a16="http://schemas.microsoft.com/office/drawing/2014/main" id="{B4CF95D9-354B-4F11-87B5-CA1419247637}"/>
              </a:ext>
            </a:extLst>
          </p:cNvPr>
          <p:cNvSpPr>
            <a:spLocks noGrp="1"/>
          </p:cNvSpPr>
          <p:nvPr>
            <p:ph idx="1"/>
          </p:nvPr>
        </p:nvSpPr>
        <p:spPr/>
        <p:txBody>
          <a:bodyPr>
            <a:normAutofit lnSpcReduction="10000"/>
          </a:bodyPr>
          <a:lstStyle/>
          <a:p>
            <a:r>
              <a:rPr lang="cs-CZ" dirty="0"/>
              <a:t>Základem je Dohoda o ustavení WTO</a:t>
            </a:r>
          </a:p>
          <a:p>
            <a:pPr marL="0" indent="0">
              <a:buNone/>
            </a:pPr>
            <a:endParaRPr lang="cs-CZ" dirty="0"/>
          </a:p>
          <a:p>
            <a:r>
              <a:rPr lang="cs-CZ" dirty="0"/>
              <a:t>3 smluvní pilíře WTO:</a:t>
            </a:r>
          </a:p>
          <a:p>
            <a:pPr marL="0" indent="0">
              <a:buNone/>
            </a:pPr>
            <a:r>
              <a:rPr lang="cs-CZ" dirty="0"/>
              <a:t>	1. Dohoda GATT: pokrývá oblast obchodu se zbožím</a:t>
            </a:r>
          </a:p>
          <a:p>
            <a:pPr marL="0" indent="0">
              <a:buNone/>
            </a:pPr>
            <a:r>
              <a:rPr lang="cs-CZ" dirty="0"/>
              <a:t>	2. Dohoda GATS: pokrývá oblast obchodu se službami</a:t>
            </a:r>
          </a:p>
          <a:p>
            <a:pPr marL="0" indent="0">
              <a:buNone/>
            </a:pPr>
            <a:r>
              <a:rPr lang="cs-CZ" dirty="0"/>
              <a:t>	3. Dohoda TRIPS: pokrývá otázky práv duševního vlastnictví</a:t>
            </a:r>
          </a:p>
          <a:p>
            <a:endParaRPr lang="cs-CZ" dirty="0"/>
          </a:p>
          <a:p>
            <a:r>
              <a:rPr lang="cs-CZ" dirty="0"/>
              <a:t>Dále:</a:t>
            </a:r>
          </a:p>
          <a:p>
            <a:pPr marL="0" indent="0">
              <a:buNone/>
            </a:pPr>
            <a:r>
              <a:rPr lang="cs-CZ" dirty="0"/>
              <a:t>	- Ujednání o řešení sporů</a:t>
            </a:r>
          </a:p>
          <a:p>
            <a:pPr marL="0" indent="0">
              <a:buNone/>
            </a:pPr>
            <a:r>
              <a:rPr lang="cs-CZ" dirty="0"/>
              <a:t>	- Mechanismus přezkumu obchodních praktik členů WTO</a:t>
            </a:r>
          </a:p>
        </p:txBody>
      </p:sp>
    </p:spTree>
    <p:extLst>
      <p:ext uri="{BB962C8B-B14F-4D97-AF65-F5344CB8AC3E}">
        <p14:creationId xmlns:p14="http://schemas.microsoft.com/office/powerpoint/2010/main" val="1271643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64E0C6-118B-41FC-87CE-95B2F94B3BAF}"/>
              </a:ext>
            </a:extLst>
          </p:cNvPr>
          <p:cNvSpPr>
            <a:spLocks noGrp="1"/>
          </p:cNvSpPr>
          <p:nvPr>
            <p:ph type="title"/>
          </p:nvPr>
        </p:nvSpPr>
        <p:spPr/>
        <p:txBody>
          <a:bodyPr/>
          <a:lstStyle/>
          <a:p>
            <a:r>
              <a:rPr lang="cs-CZ" dirty="0"/>
              <a:t>Základní principy jednání ve WTO</a:t>
            </a:r>
          </a:p>
        </p:txBody>
      </p:sp>
      <p:sp>
        <p:nvSpPr>
          <p:cNvPr id="3" name="Zástupný obsah 2">
            <a:extLst>
              <a:ext uri="{FF2B5EF4-FFF2-40B4-BE49-F238E27FC236}">
                <a16:creationId xmlns:a16="http://schemas.microsoft.com/office/drawing/2014/main" id="{7F15B251-AD22-4101-8CE4-956EE5C40E4E}"/>
              </a:ext>
            </a:extLst>
          </p:cNvPr>
          <p:cNvSpPr>
            <a:spLocks noGrp="1"/>
          </p:cNvSpPr>
          <p:nvPr>
            <p:ph idx="1"/>
          </p:nvPr>
        </p:nvSpPr>
        <p:spPr/>
        <p:txBody>
          <a:bodyPr>
            <a:normAutofit lnSpcReduction="10000"/>
          </a:bodyPr>
          <a:lstStyle/>
          <a:p>
            <a:r>
              <a:rPr lang="cs-CZ" dirty="0"/>
              <a:t>Zásady nediskriminace</a:t>
            </a:r>
          </a:p>
          <a:p>
            <a:pPr marL="0" indent="0">
              <a:buNone/>
            </a:pPr>
            <a:r>
              <a:rPr lang="cs-CZ" dirty="0"/>
              <a:t>	- princip doložky nejvyšších výhod → se všemi členy WTO je zacházeno 	stejně</a:t>
            </a:r>
          </a:p>
          <a:p>
            <a:pPr marL="0" indent="0">
              <a:buNone/>
            </a:pPr>
            <a:r>
              <a:rPr lang="cs-CZ" dirty="0"/>
              <a:t>	- princip národního zacházení → v přístupu na trh není činěn rozdíl mezi 	domácími a zahraničními dodavateli</a:t>
            </a:r>
          </a:p>
          <a:p>
            <a:pPr marL="0" indent="0">
              <a:buNone/>
            </a:pPr>
            <a:endParaRPr lang="cs-CZ" dirty="0"/>
          </a:p>
          <a:p>
            <a:r>
              <a:rPr lang="cs-CZ" dirty="0"/>
              <a:t>Zásady předvídatelnosti, stability a transparentnosti → obchodní partneři se mohou spolehnout na právní závaznost a dlouhodobou neměnnost obchodních pravidel</a:t>
            </a:r>
          </a:p>
          <a:p>
            <a:endParaRPr lang="cs-CZ" dirty="0"/>
          </a:p>
          <a:p>
            <a:r>
              <a:rPr lang="cs-CZ" dirty="0"/>
              <a:t>Rozvojový princip → podpora rozvoje a ekonomických reforem (především s ohledem na méně rozvinuté členské státy)</a:t>
            </a:r>
          </a:p>
        </p:txBody>
      </p:sp>
    </p:spTree>
    <p:extLst>
      <p:ext uri="{BB962C8B-B14F-4D97-AF65-F5344CB8AC3E}">
        <p14:creationId xmlns:p14="http://schemas.microsoft.com/office/powerpoint/2010/main" val="1830450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7F30D8-9AD6-4BBE-8E36-FFCEE7BBA39B}"/>
              </a:ext>
            </a:extLst>
          </p:cNvPr>
          <p:cNvSpPr>
            <a:spLocks noGrp="1"/>
          </p:cNvSpPr>
          <p:nvPr>
            <p:ph type="title"/>
          </p:nvPr>
        </p:nvSpPr>
        <p:spPr/>
        <p:txBody>
          <a:bodyPr/>
          <a:lstStyle/>
          <a:p>
            <a:r>
              <a:rPr lang="cs-CZ" dirty="0"/>
              <a:t>Dohody v rámci WTO</a:t>
            </a:r>
          </a:p>
        </p:txBody>
      </p:sp>
      <p:sp>
        <p:nvSpPr>
          <p:cNvPr id="3" name="Zástupný obsah 2">
            <a:extLst>
              <a:ext uri="{FF2B5EF4-FFF2-40B4-BE49-F238E27FC236}">
                <a16:creationId xmlns:a16="http://schemas.microsoft.com/office/drawing/2014/main" id="{CFEEC3C1-4603-4B99-BF40-4C242DDAEF3E}"/>
              </a:ext>
            </a:extLst>
          </p:cNvPr>
          <p:cNvSpPr>
            <a:spLocks noGrp="1"/>
          </p:cNvSpPr>
          <p:nvPr>
            <p:ph idx="1"/>
          </p:nvPr>
        </p:nvSpPr>
        <p:spPr/>
        <p:txBody>
          <a:bodyPr/>
          <a:lstStyle/>
          <a:p>
            <a:r>
              <a:rPr lang="cs-CZ" dirty="0"/>
              <a:t>Mnohostranné dohody – právní texty závazné pro všechny členy WTO</a:t>
            </a:r>
          </a:p>
          <a:p>
            <a:endParaRPr lang="cs-CZ" dirty="0"/>
          </a:p>
          <a:p>
            <a:r>
              <a:rPr lang="cs-CZ" dirty="0"/>
              <a:t>Vícestranné dohody – právní texty závazné jen pro některé členy WTO</a:t>
            </a:r>
          </a:p>
          <a:p>
            <a:endParaRPr lang="cs-CZ" dirty="0"/>
          </a:p>
          <a:p>
            <a:r>
              <a:rPr lang="cs-CZ" dirty="0"/>
              <a:t>Listiny koncesí – závazné podmínky pro přístup na trh každého člena WTO</a:t>
            </a:r>
          </a:p>
        </p:txBody>
      </p:sp>
    </p:spTree>
    <p:extLst>
      <p:ext uri="{BB962C8B-B14F-4D97-AF65-F5344CB8AC3E}">
        <p14:creationId xmlns:p14="http://schemas.microsoft.com/office/powerpoint/2010/main" val="2958540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548F54-686C-45F7-9418-4F3F271E1226}"/>
              </a:ext>
            </a:extLst>
          </p:cNvPr>
          <p:cNvSpPr>
            <a:spLocks noGrp="1"/>
          </p:cNvSpPr>
          <p:nvPr>
            <p:ph type="title"/>
          </p:nvPr>
        </p:nvSpPr>
        <p:spPr/>
        <p:txBody>
          <a:bodyPr/>
          <a:lstStyle/>
          <a:p>
            <a:r>
              <a:rPr lang="cs-CZ" dirty="0"/>
              <a:t>Orgány WTO</a:t>
            </a:r>
          </a:p>
        </p:txBody>
      </p:sp>
      <p:sp>
        <p:nvSpPr>
          <p:cNvPr id="3" name="Zástupný obsah 2">
            <a:extLst>
              <a:ext uri="{FF2B5EF4-FFF2-40B4-BE49-F238E27FC236}">
                <a16:creationId xmlns:a16="http://schemas.microsoft.com/office/drawing/2014/main" id="{12FC941C-0EFA-4DC2-B74F-E315A003575C}"/>
              </a:ext>
            </a:extLst>
          </p:cNvPr>
          <p:cNvSpPr>
            <a:spLocks noGrp="1"/>
          </p:cNvSpPr>
          <p:nvPr>
            <p:ph idx="1"/>
          </p:nvPr>
        </p:nvSpPr>
        <p:spPr/>
        <p:txBody>
          <a:bodyPr/>
          <a:lstStyle/>
          <a:p>
            <a:r>
              <a:rPr lang="cs-CZ" dirty="0"/>
              <a:t>Konference ministrů</a:t>
            </a:r>
          </a:p>
          <a:p>
            <a:pPr marL="0" indent="0">
              <a:buNone/>
            </a:pPr>
            <a:r>
              <a:rPr lang="cs-CZ" dirty="0"/>
              <a:t>	- nejvyšší orgán WTO</a:t>
            </a:r>
          </a:p>
          <a:p>
            <a:pPr marL="0" indent="0">
              <a:buNone/>
            </a:pPr>
            <a:r>
              <a:rPr lang="cs-CZ" dirty="0"/>
              <a:t>	- skládá se ze zástupců členských zemí při WTO, každý stát zde má jednoho 	zástupce, který má hlasovací právo (kromě států EU)</a:t>
            </a:r>
          </a:p>
          <a:p>
            <a:pPr marL="0" indent="0">
              <a:buNone/>
            </a:pPr>
            <a:r>
              <a:rPr lang="cs-CZ" dirty="0"/>
              <a:t>	- hlasování probíhá na principu konsenzu, nikoliv na základě formálního 	hlasování</a:t>
            </a:r>
          </a:p>
          <a:p>
            <a:pPr marL="0" indent="0">
              <a:buNone/>
            </a:pPr>
            <a:r>
              <a:rPr lang="cs-CZ" dirty="0"/>
              <a:t>	- schází se jednou za dva roky</a:t>
            </a:r>
          </a:p>
          <a:p>
            <a:pPr marL="0" indent="0">
              <a:buNone/>
            </a:pPr>
            <a:r>
              <a:rPr lang="cs-CZ" dirty="0"/>
              <a:t>	- rozhoduje o otázkách týkajících se mnohostranných obchodních dohod</a:t>
            </a:r>
          </a:p>
          <a:p>
            <a:pPr marL="0" indent="0">
              <a:buNone/>
            </a:pPr>
            <a:endParaRPr lang="cs-CZ" dirty="0"/>
          </a:p>
        </p:txBody>
      </p:sp>
    </p:spTree>
    <p:extLst>
      <p:ext uri="{BB962C8B-B14F-4D97-AF65-F5344CB8AC3E}">
        <p14:creationId xmlns:p14="http://schemas.microsoft.com/office/powerpoint/2010/main" val="3559015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3A8B82-E038-437E-90B2-9DDB76D674ED}"/>
              </a:ext>
            </a:extLst>
          </p:cNvPr>
          <p:cNvSpPr>
            <a:spLocks noGrp="1"/>
          </p:cNvSpPr>
          <p:nvPr>
            <p:ph type="title"/>
          </p:nvPr>
        </p:nvSpPr>
        <p:spPr/>
        <p:txBody>
          <a:bodyPr/>
          <a:lstStyle/>
          <a:p>
            <a:r>
              <a:rPr lang="cs-CZ" dirty="0"/>
              <a:t>Orgány WTO</a:t>
            </a:r>
          </a:p>
        </p:txBody>
      </p:sp>
      <p:sp>
        <p:nvSpPr>
          <p:cNvPr id="3" name="Zástupný obsah 2">
            <a:extLst>
              <a:ext uri="{FF2B5EF4-FFF2-40B4-BE49-F238E27FC236}">
                <a16:creationId xmlns:a16="http://schemas.microsoft.com/office/drawing/2014/main" id="{7748EA8D-4C72-4304-9B8A-74DCF1369E06}"/>
              </a:ext>
            </a:extLst>
          </p:cNvPr>
          <p:cNvSpPr>
            <a:spLocks noGrp="1"/>
          </p:cNvSpPr>
          <p:nvPr>
            <p:ph idx="1"/>
          </p:nvPr>
        </p:nvSpPr>
        <p:spPr/>
        <p:txBody>
          <a:bodyPr/>
          <a:lstStyle/>
          <a:p>
            <a:r>
              <a:rPr lang="cs-CZ" dirty="0"/>
              <a:t>Generální rada WTO</a:t>
            </a:r>
          </a:p>
          <a:p>
            <a:pPr marL="0" indent="0">
              <a:buNone/>
            </a:pPr>
            <a:r>
              <a:rPr lang="cs-CZ" dirty="0"/>
              <a:t>	- druhý nejvyšší orgán WTO</a:t>
            </a:r>
          </a:p>
          <a:p>
            <a:pPr marL="0" indent="0">
              <a:buNone/>
            </a:pPr>
            <a:r>
              <a:rPr lang="cs-CZ" dirty="0"/>
              <a:t>	- zajišťuje činnost v organizace v době, kdy nezasedá Rada ministrů</a:t>
            </a:r>
          </a:p>
          <a:p>
            <a:pPr marL="0" indent="0">
              <a:buNone/>
            </a:pPr>
            <a:r>
              <a:rPr lang="cs-CZ" dirty="0"/>
              <a:t>	- má stejné pravomoci jako RM</a:t>
            </a:r>
          </a:p>
          <a:p>
            <a:pPr marL="0" indent="0">
              <a:buNone/>
            </a:pPr>
            <a:r>
              <a:rPr lang="cs-CZ" dirty="0"/>
              <a:t>	- i zde má každý členský stát svého jednoho zástupce</a:t>
            </a:r>
          </a:p>
          <a:p>
            <a:pPr marL="0" indent="0">
              <a:buNone/>
            </a:pPr>
            <a:endParaRPr lang="cs-CZ" dirty="0"/>
          </a:p>
          <a:p>
            <a:r>
              <a:rPr lang="cs-CZ" dirty="0"/>
              <a:t>Green </a:t>
            </a:r>
            <a:r>
              <a:rPr lang="cs-CZ" dirty="0" err="1"/>
              <a:t>Room</a:t>
            </a:r>
            <a:r>
              <a:rPr lang="cs-CZ" dirty="0"/>
              <a:t> (Zelený pokoj)</a:t>
            </a:r>
          </a:p>
          <a:p>
            <a:pPr marL="0" indent="0">
              <a:buNone/>
            </a:pPr>
            <a:r>
              <a:rPr lang="cs-CZ" dirty="0"/>
              <a:t>	- nahrazuje Generální radu, pakliže v jejím rámci nedochází k zasedání 	zástupců všech, ale jen některých členských zemí</a:t>
            </a:r>
          </a:p>
        </p:txBody>
      </p:sp>
    </p:spTree>
    <p:extLst>
      <p:ext uri="{BB962C8B-B14F-4D97-AF65-F5344CB8AC3E}">
        <p14:creationId xmlns:p14="http://schemas.microsoft.com/office/powerpoint/2010/main" val="183178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1E736C-9C23-4DFE-8845-B60F4740D4AF}"/>
              </a:ext>
            </a:extLst>
          </p:cNvPr>
          <p:cNvSpPr>
            <a:spLocks noGrp="1"/>
          </p:cNvSpPr>
          <p:nvPr>
            <p:ph type="title"/>
          </p:nvPr>
        </p:nvSpPr>
        <p:spPr/>
        <p:txBody>
          <a:bodyPr/>
          <a:lstStyle/>
          <a:p>
            <a:r>
              <a:rPr lang="cs-CZ" dirty="0"/>
              <a:t>Orgány WTO</a:t>
            </a:r>
          </a:p>
        </p:txBody>
      </p:sp>
      <p:sp>
        <p:nvSpPr>
          <p:cNvPr id="3" name="Zástupný obsah 2">
            <a:extLst>
              <a:ext uri="{FF2B5EF4-FFF2-40B4-BE49-F238E27FC236}">
                <a16:creationId xmlns:a16="http://schemas.microsoft.com/office/drawing/2014/main" id="{AE52E8CB-9535-4EDB-940F-093F12BB9113}"/>
              </a:ext>
            </a:extLst>
          </p:cNvPr>
          <p:cNvSpPr>
            <a:spLocks noGrp="1"/>
          </p:cNvSpPr>
          <p:nvPr>
            <p:ph idx="1"/>
          </p:nvPr>
        </p:nvSpPr>
        <p:spPr/>
        <p:txBody>
          <a:bodyPr/>
          <a:lstStyle/>
          <a:p>
            <a:r>
              <a:rPr lang="cs-CZ" dirty="0"/>
              <a:t>Pracovní orgány v rámci Generální rady – jednotlivé výbory a pracovní skupiny, které se zabývají jednotlivými oblastmi obchodu (např. Rada pro obchod se zbožím)</a:t>
            </a:r>
          </a:p>
          <a:p>
            <a:r>
              <a:rPr lang="cs-CZ" dirty="0"/>
              <a:t>Sekretariát WTO – poskytuje administrativní a technické zázemí pro jednotlivé orgány, v čele sekretariátu stojí generální ředitel WHO</a:t>
            </a:r>
          </a:p>
          <a:p>
            <a:r>
              <a:rPr lang="cs-CZ" dirty="0"/>
              <a:t>Těleso a Mechanismus pro řešení obchodních sporů mezi členskými státy</a:t>
            </a:r>
          </a:p>
        </p:txBody>
      </p:sp>
    </p:spTree>
    <p:extLst>
      <p:ext uri="{BB962C8B-B14F-4D97-AF65-F5344CB8AC3E}">
        <p14:creationId xmlns:p14="http://schemas.microsoft.com/office/powerpoint/2010/main" val="313288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37880F3-29E8-4F7E-AF01-F1C2CAF85291}"/>
              </a:ext>
            </a:extLst>
          </p:cNvPr>
          <p:cNvSpPr>
            <a:spLocks noGrp="1"/>
          </p:cNvSpPr>
          <p:nvPr>
            <p:ph type="title"/>
          </p:nvPr>
        </p:nvSpPr>
        <p:spPr/>
        <p:txBody>
          <a:bodyPr/>
          <a:lstStyle/>
          <a:p>
            <a:r>
              <a:rPr lang="cs-CZ" dirty="0"/>
              <a:t>Úvod</a:t>
            </a:r>
          </a:p>
        </p:txBody>
      </p:sp>
      <p:sp>
        <p:nvSpPr>
          <p:cNvPr id="5" name="Zástupný obsah 4">
            <a:extLst>
              <a:ext uri="{FF2B5EF4-FFF2-40B4-BE49-F238E27FC236}">
                <a16:creationId xmlns:a16="http://schemas.microsoft.com/office/drawing/2014/main" id="{413112C6-46B2-4661-A721-491AC41E22F9}"/>
              </a:ext>
            </a:extLst>
          </p:cNvPr>
          <p:cNvSpPr>
            <a:spLocks noGrp="1"/>
          </p:cNvSpPr>
          <p:nvPr>
            <p:ph sz="half" idx="1"/>
          </p:nvPr>
        </p:nvSpPr>
        <p:spPr/>
        <p:txBody>
          <a:bodyPr>
            <a:normAutofit fontScale="92500"/>
          </a:bodyPr>
          <a:lstStyle/>
          <a:p>
            <a:r>
              <a:rPr lang="cs-CZ" dirty="0"/>
              <a:t>Největší globální hospodářská organizace</a:t>
            </a:r>
          </a:p>
          <a:p>
            <a:r>
              <a:rPr lang="cs-CZ" dirty="0"/>
              <a:t>Jediný nadnárodní mezivládní orgán, který řeší světovou obchodní politiku</a:t>
            </a:r>
          </a:p>
          <a:p>
            <a:r>
              <a:rPr lang="cs-CZ" dirty="0"/>
              <a:t>Jejím účelem je především:</a:t>
            </a:r>
          </a:p>
          <a:p>
            <a:pPr marL="0" indent="0">
              <a:buNone/>
            </a:pPr>
            <a:r>
              <a:rPr lang="cs-CZ" dirty="0"/>
              <a:t>	- regulace a rozvoj volného 	mezinárodního obchodu</a:t>
            </a:r>
          </a:p>
          <a:p>
            <a:pPr marL="0" indent="0">
              <a:buNone/>
            </a:pPr>
            <a:r>
              <a:rPr lang="cs-CZ" dirty="0"/>
              <a:t>	- rovnost v rámci otevřeného 	světového trhu</a:t>
            </a:r>
          </a:p>
          <a:p>
            <a:pPr marL="0" indent="0">
              <a:buNone/>
            </a:pPr>
            <a:r>
              <a:rPr lang="cs-CZ" dirty="0"/>
              <a:t>	- nestranné urovnávání obchodních 	sporů mezi členskými zeměmi</a:t>
            </a:r>
          </a:p>
          <a:p>
            <a:endParaRPr lang="cs-CZ" dirty="0"/>
          </a:p>
          <a:p>
            <a:endParaRPr lang="cs-CZ" dirty="0"/>
          </a:p>
        </p:txBody>
      </p:sp>
      <p:pic>
        <p:nvPicPr>
          <p:cNvPr id="8" name="Zástupný obsah 7">
            <a:extLst>
              <a:ext uri="{FF2B5EF4-FFF2-40B4-BE49-F238E27FC236}">
                <a16:creationId xmlns:a16="http://schemas.microsoft.com/office/drawing/2014/main" id="{40DCEF93-59F9-458C-AE96-20F96E193A4D}"/>
              </a:ext>
            </a:extLst>
          </p:cNvPr>
          <p:cNvPicPr>
            <a:picLocks noGrp="1" noChangeAspect="1"/>
          </p:cNvPicPr>
          <p:nvPr>
            <p:ph sz="half" idx="2"/>
          </p:nvPr>
        </p:nvPicPr>
        <p:blipFill>
          <a:blip r:embed="rId2"/>
          <a:stretch>
            <a:fillRect/>
          </a:stretch>
        </p:blipFill>
        <p:spPr>
          <a:xfrm>
            <a:off x="5089525" y="3374407"/>
            <a:ext cx="4184650" cy="1453798"/>
          </a:xfrm>
        </p:spPr>
      </p:pic>
    </p:spTree>
    <p:extLst>
      <p:ext uri="{BB962C8B-B14F-4D97-AF65-F5344CB8AC3E}">
        <p14:creationId xmlns:p14="http://schemas.microsoft.com/office/powerpoint/2010/main" val="784072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9EBBC8-C886-4ACD-8AF4-6D36AA874654}"/>
              </a:ext>
            </a:extLst>
          </p:cNvPr>
          <p:cNvSpPr>
            <a:spLocks noGrp="1"/>
          </p:cNvSpPr>
          <p:nvPr>
            <p:ph type="title"/>
          </p:nvPr>
        </p:nvSpPr>
        <p:spPr/>
        <p:txBody>
          <a:bodyPr/>
          <a:lstStyle/>
          <a:p>
            <a:r>
              <a:rPr lang="cs-CZ" dirty="0"/>
              <a:t>Řešení sporu v rámci Tělesa</a:t>
            </a:r>
          </a:p>
        </p:txBody>
      </p:sp>
      <p:sp>
        <p:nvSpPr>
          <p:cNvPr id="3" name="Zástupný obsah 2">
            <a:extLst>
              <a:ext uri="{FF2B5EF4-FFF2-40B4-BE49-F238E27FC236}">
                <a16:creationId xmlns:a16="http://schemas.microsoft.com/office/drawing/2014/main" id="{E032B427-C602-4C48-A041-EE1237181A0A}"/>
              </a:ext>
            </a:extLst>
          </p:cNvPr>
          <p:cNvSpPr>
            <a:spLocks noGrp="1"/>
          </p:cNvSpPr>
          <p:nvPr>
            <p:ph idx="1"/>
          </p:nvPr>
        </p:nvSpPr>
        <p:spPr/>
        <p:txBody>
          <a:bodyPr/>
          <a:lstStyle/>
          <a:p>
            <a:r>
              <a:rPr lang="cs-CZ" dirty="0"/>
              <a:t>4 fáze sporu: konzultace → panel → odvolání → realizace</a:t>
            </a:r>
          </a:p>
          <a:p>
            <a:r>
              <a:rPr lang="cs-CZ" dirty="0"/>
              <a:t>Od žalujícího státu se nejprve očekává iniciace bilaterální konzultace, kde je lhůta zpravidla 60 dní. Po uplynutí této lhůty je možno svolat panel na základě tzv. principu negativního konsenzu (tedy pokud nehlasují členové tělesa proti). V panelu nezasedají zástupci členských států, ale tvoří ho 3 až 5 odborníků z oblasti mezinárodního obchodu a diplomacie. Panel po řádném prozkoumání a konzultací se zúčastněnými stranami vytváří zprávu. Pro přijetí zprávy se opět používá princip negativního konsenzu. Strany mohou podat proti rozhodnutí panelu odvolání. Tím se pak podrobněji zabývají odborníci z Odvolacího tělesa. Odvolací těleso se skládá ze 7 členů, kteří jsou voleni na 4 roky.</a:t>
            </a:r>
          </a:p>
        </p:txBody>
      </p:sp>
    </p:spTree>
    <p:extLst>
      <p:ext uri="{BB962C8B-B14F-4D97-AF65-F5344CB8AC3E}">
        <p14:creationId xmlns:p14="http://schemas.microsoft.com/office/powerpoint/2010/main" val="3836386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55C1CE-EF3B-4C44-ACB1-E8CEAF83F177}"/>
              </a:ext>
            </a:extLst>
          </p:cNvPr>
          <p:cNvSpPr>
            <a:spLocks noGrp="1"/>
          </p:cNvSpPr>
          <p:nvPr>
            <p:ph type="title"/>
          </p:nvPr>
        </p:nvSpPr>
        <p:spPr/>
        <p:txBody>
          <a:bodyPr/>
          <a:lstStyle/>
          <a:p>
            <a:r>
              <a:rPr lang="cs-CZ" dirty="0"/>
              <a:t>Postavení ČR v rámci WTO</a:t>
            </a:r>
          </a:p>
        </p:txBody>
      </p:sp>
      <p:sp>
        <p:nvSpPr>
          <p:cNvPr id="3" name="Zástupný obsah 2">
            <a:extLst>
              <a:ext uri="{FF2B5EF4-FFF2-40B4-BE49-F238E27FC236}">
                <a16:creationId xmlns:a16="http://schemas.microsoft.com/office/drawing/2014/main" id="{0C466F9D-5777-4178-AFCA-99A5AD107064}"/>
              </a:ext>
            </a:extLst>
          </p:cNvPr>
          <p:cNvSpPr>
            <a:spLocks noGrp="1"/>
          </p:cNvSpPr>
          <p:nvPr>
            <p:ph idx="1"/>
          </p:nvPr>
        </p:nvSpPr>
        <p:spPr/>
        <p:txBody>
          <a:bodyPr>
            <a:normAutofit fontScale="92500"/>
          </a:bodyPr>
          <a:lstStyle/>
          <a:p>
            <a:r>
              <a:rPr lang="cs-CZ" dirty="0"/>
              <a:t>Československo je roku 1947 signatářem Všeobecné smlouvy o clech a obchodu (GATT), ČR je zakládajícím státem WTO</a:t>
            </a:r>
          </a:p>
          <a:p>
            <a:r>
              <a:rPr lang="cs-CZ" dirty="0"/>
              <a:t>Všechny členské země EU včetně ČR jsou u WTO reprezentovány jednotným zastoupením Evropské unie prostřednictvím Evropské komise</a:t>
            </a:r>
          </a:p>
          <a:p>
            <a:r>
              <a:rPr lang="cs-CZ" dirty="0"/>
              <a:t>Dohody a ujednání WTO představují hlavní základní smluvní rámec, v němž ČR realizuje svou obchodní politiku (přestože coby člen EU ČR v rámci WTO nevystupuje samostatně)</a:t>
            </a:r>
          </a:p>
          <a:p>
            <a:r>
              <a:rPr lang="cs-CZ" dirty="0"/>
              <a:t>Celá EU včetně ČR je v rámci WTO považována za jeden celní celek (celní unii)</a:t>
            </a:r>
          </a:p>
          <a:p>
            <a:r>
              <a:rPr lang="cs-CZ" dirty="0"/>
              <a:t>Jednání unijní reprezentace u WTO podléhá předchozí domluvě mezi členskými státy EU</a:t>
            </a:r>
          </a:p>
          <a:p>
            <a:r>
              <a:rPr lang="cs-CZ" dirty="0"/>
              <a:t>ČR jako taková hraje v rámci WTO roli jen nepřímo, co se týče našeho vlivu na společnou obchodní politiku EU</a:t>
            </a:r>
          </a:p>
        </p:txBody>
      </p:sp>
    </p:spTree>
    <p:extLst>
      <p:ext uri="{BB962C8B-B14F-4D97-AF65-F5344CB8AC3E}">
        <p14:creationId xmlns:p14="http://schemas.microsoft.com/office/powerpoint/2010/main" val="3008343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458E6D-1C00-4997-90C5-3683F7889F0D}"/>
              </a:ext>
            </a:extLst>
          </p:cNvPr>
          <p:cNvSpPr>
            <a:spLocks noGrp="1"/>
          </p:cNvSpPr>
          <p:nvPr>
            <p:ph type="title"/>
          </p:nvPr>
        </p:nvSpPr>
        <p:spPr/>
        <p:txBody>
          <a:bodyPr/>
          <a:lstStyle/>
          <a:p>
            <a:r>
              <a:rPr lang="cs-CZ" dirty="0"/>
              <a:t>Aktuální otázky v rámci WTO</a:t>
            </a:r>
          </a:p>
        </p:txBody>
      </p:sp>
      <p:sp>
        <p:nvSpPr>
          <p:cNvPr id="3" name="Zástupný obsah 2">
            <a:extLst>
              <a:ext uri="{FF2B5EF4-FFF2-40B4-BE49-F238E27FC236}">
                <a16:creationId xmlns:a16="http://schemas.microsoft.com/office/drawing/2014/main" id="{D013A177-0523-4170-B831-B99A27B19977}"/>
              </a:ext>
            </a:extLst>
          </p:cNvPr>
          <p:cNvSpPr>
            <a:spLocks noGrp="1"/>
          </p:cNvSpPr>
          <p:nvPr>
            <p:ph idx="1"/>
          </p:nvPr>
        </p:nvSpPr>
        <p:spPr/>
        <p:txBody>
          <a:bodyPr/>
          <a:lstStyle/>
          <a:p>
            <a:r>
              <a:rPr lang="cs-CZ" dirty="0"/>
              <a:t>Obchodní válka mezi USA, EU a ČLR (dědictví protekcionistické politiky USA za Donalda Trumpa)</a:t>
            </a:r>
          </a:p>
          <a:p>
            <a:r>
              <a:rPr lang="cs-CZ" dirty="0"/>
              <a:t>Prognostická role – odhady vývoje mezinárodního obchodu v závislosti na měnící se geopolitické situaci</a:t>
            </a:r>
          </a:p>
          <a:p>
            <a:r>
              <a:rPr lang="cs-CZ" dirty="0"/>
              <a:t>Debata o zrušení režimu nejvyšších výhod pro Rusko - vůči RF by ze strany EU mohlo dojít k uvalení částečného obchodního embarga a bojkotu </a:t>
            </a:r>
          </a:p>
          <a:p>
            <a:r>
              <a:rPr lang="cs-CZ" dirty="0"/>
              <a:t>Rusko se pod vlivem západních sankcí chystá po 10 letech vystoupit z WTO</a:t>
            </a:r>
          </a:p>
          <a:p>
            <a:r>
              <a:rPr lang="cs-CZ" dirty="0"/>
              <a:t>EU kvůli válce na Ukrajině blokuje jednání o vstupu Běloruska do WTO</a:t>
            </a:r>
          </a:p>
        </p:txBody>
      </p:sp>
    </p:spTree>
    <p:extLst>
      <p:ext uri="{BB962C8B-B14F-4D97-AF65-F5344CB8AC3E}">
        <p14:creationId xmlns:p14="http://schemas.microsoft.com/office/powerpoint/2010/main" val="2582263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A8DE5C-A734-4C49-9201-799164F26918}"/>
              </a:ext>
            </a:extLst>
          </p:cNvPr>
          <p:cNvSpPr>
            <a:spLocks noGrp="1"/>
          </p:cNvSpPr>
          <p:nvPr>
            <p:ph type="title"/>
          </p:nvPr>
        </p:nvSpPr>
        <p:spPr/>
        <p:txBody>
          <a:bodyPr/>
          <a:lstStyle/>
          <a:p>
            <a:r>
              <a:rPr lang="cs-CZ" dirty="0"/>
              <a:t>Kritika WTO</a:t>
            </a:r>
          </a:p>
        </p:txBody>
      </p:sp>
      <p:sp>
        <p:nvSpPr>
          <p:cNvPr id="3" name="Zástupný obsah 2">
            <a:extLst>
              <a:ext uri="{FF2B5EF4-FFF2-40B4-BE49-F238E27FC236}">
                <a16:creationId xmlns:a16="http://schemas.microsoft.com/office/drawing/2014/main" id="{B0A70C12-6D58-45A8-A072-6EFE8267302B}"/>
              </a:ext>
            </a:extLst>
          </p:cNvPr>
          <p:cNvSpPr>
            <a:spLocks noGrp="1"/>
          </p:cNvSpPr>
          <p:nvPr>
            <p:ph idx="1"/>
          </p:nvPr>
        </p:nvSpPr>
        <p:spPr/>
        <p:txBody>
          <a:bodyPr/>
          <a:lstStyle/>
          <a:p>
            <a:r>
              <a:rPr lang="cs-CZ" dirty="0"/>
              <a:t>Neslučitelnost hospodářských zájmů vyspělých a rozvojových ekonomik v rámci WTO</a:t>
            </a:r>
          </a:p>
          <a:p>
            <a:endParaRPr lang="cs-CZ" dirty="0"/>
          </a:p>
          <a:p>
            <a:r>
              <a:rPr lang="cs-CZ" dirty="0"/>
              <a:t>Rozevírání nůžek mezi bohatými a chudšími členskými státy</a:t>
            </a:r>
          </a:p>
          <a:p>
            <a:endParaRPr lang="cs-CZ" dirty="0"/>
          </a:p>
          <a:p>
            <a:r>
              <a:rPr lang="cs-CZ" dirty="0" err="1"/>
              <a:t>Offshoring</a:t>
            </a:r>
            <a:r>
              <a:rPr lang="cs-CZ" dirty="0"/>
              <a:t> – stěhování výrobních prostředků za levnou pracovní silou do</a:t>
            </a:r>
          </a:p>
          <a:p>
            <a:endParaRPr lang="cs-CZ" dirty="0"/>
          </a:p>
          <a:p>
            <a:r>
              <a:rPr lang="cs-CZ" dirty="0"/>
              <a:t>Devastace výrobního průmyslu v USA po vstupu Číny do WTO</a:t>
            </a:r>
          </a:p>
        </p:txBody>
      </p:sp>
    </p:spTree>
    <p:extLst>
      <p:ext uri="{BB962C8B-B14F-4D97-AF65-F5344CB8AC3E}">
        <p14:creationId xmlns:p14="http://schemas.microsoft.com/office/powerpoint/2010/main" val="611387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4B272F-B36F-4E81-8E69-ED2BD1AF3C68}"/>
              </a:ext>
            </a:extLst>
          </p:cNvPr>
          <p:cNvSpPr>
            <a:spLocks noGrp="1"/>
          </p:cNvSpPr>
          <p:nvPr>
            <p:ph type="title"/>
          </p:nvPr>
        </p:nvSpPr>
        <p:spPr/>
        <p:txBody>
          <a:bodyPr/>
          <a:lstStyle/>
          <a:p>
            <a:r>
              <a:rPr lang="cs-CZ" dirty="0"/>
              <a:t>Poslání WTO</a:t>
            </a:r>
          </a:p>
        </p:txBody>
      </p:sp>
      <p:sp>
        <p:nvSpPr>
          <p:cNvPr id="5" name="Zástupný obsah 4">
            <a:extLst>
              <a:ext uri="{FF2B5EF4-FFF2-40B4-BE49-F238E27FC236}">
                <a16:creationId xmlns:a16="http://schemas.microsoft.com/office/drawing/2014/main" id="{2E26E46E-FAEA-4881-91DA-30D110CC7195}"/>
              </a:ext>
            </a:extLst>
          </p:cNvPr>
          <p:cNvSpPr>
            <a:spLocks noGrp="1"/>
          </p:cNvSpPr>
          <p:nvPr>
            <p:ph idx="1"/>
          </p:nvPr>
        </p:nvSpPr>
        <p:spPr/>
        <p:txBody>
          <a:bodyPr/>
          <a:lstStyle/>
          <a:p>
            <a:r>
              <a:rPr lang="cs-CZ" dirty="0"/>
              <a:t>Poskytuje právní, politický a ekonomický mechanismus, kterým členské země redukují vzájemné obchodní bariéry</a:t>
            </a:r>
          </a:p>
          <a:p>
            <a:endParaRPr lang="cs-CZ" dirty="0"/>
          </a:p>
          <a:p>
            <a:r>
              <a:rPr lang="cs-CZ" dirty="0"/>
              <a:t>Spravuje obchodní dohody, které jsou v jejím legislativním portfoliu</a:t>
            </a:r>
          </a:p>
          <a:p>
            <a:endParaRPr lang="cs-CZ" dirty="0"/>
          </a:p>
          <a:p>
            <a:r>
              <a:rPr lang="cs-CZ" dirty="0"/>
              <a:t>Poskytuje platformu pro jednání o mezinárodní obchodní spolupráci</a:t>
            </a:r>
          </a:p>
          <a:p>
            <a:endParaRPr lang="cs-CZ" dirty="0"/>
          </a:p>
          <a:p>
            <a:r>
              <a:rPr lang="cs-CZ" dirty="0"/>
              <a:t>Monitoruje národní obchodní politiky členských zemí</a:t>
            </a:r>
          </a:p>
          <a:p>
            <a:endParaRPr lang="cs-CZ" dirty="0"/>
          </a:p>
          <a:p>
            <a:r>
              <a:rPr lang="cs-CZ" dirty="0"/>
              <a:t>Spolupracuje s dalšími mezinárodními organizacemi</a:t>
            </a:r>
          </a:p>
          <a:p>
            <a:endParaRPr lang="cs-CZ" dirty="0"/>
          </a:p>
          <a:p>
            <a:endParaRPr lang="cs-CZ" dirty="0"/>
          </a:p>
        </p:txBody>
      </p:sp>
    </p:spTree>
    <p:extLst>
      <p:ext uri="{BB962C8B-B14F-4D97-AF65-F5344CB8AC3E}">
        <p14:creationId xmlns:p14="http://schemas.microsoft.com/office/powerpoint/2010/main" val="3578043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1934A3-7A03-473C-8E8E-9079B624C6A6}"/>
              </a:ext>
            </a:extLst>
          </p:cNvPr>
          <p:cNvSpPr>
            <a:spLocks noGrp="1"/>
          </p:cNvSpPr>
          <p:nvPr>
            <p:ph type="title"/>
          </p:nvPr>
        </p:nvSpPr>
        <p:spPr/>
        <p:txBody>
          <a:bodyPr/>
          <a:lstStyle/>
          <a:p>
            <a:r>
              <a:rPr lang="cs-CZ" dirty="0"/>
              <a:t>Základní údaje</a:t>
            </a:r>
          </a:p>
        </p:txBody>
      </p:sp>
      <p:sp>
        <p:nvSpPr>
          <p:cNvPr id="3" name="Zástupný obsah 2">
            <a:extLst>
              <a:ext uri="{FF2B5EF4-FFF2-40B4-BE49-F238E27FC236}">
                <a16:creationId xmlns:a16="http://schemas.microsoft.com/office/drawing/2014/main" id="{110875E6-48F5-4E56-A184-894E577DA54C}"/>
              </a:ext>
            </a:extLst>
          </p:cNvPr>
          <p:cNvSpPr>
            <a:spLocks noGrp="1"/>
          </p:cNvSpPr>
          <p:nvPr>
            <p:ph idx="1"/>
          </p:nvPr>
        </p:nvSpPr>
        <p:spPr/>
        <p:txBody>
          <a:bodyPr>
            <a:normAutofit fontScale="77500" lnSpcReduction="20000"/>
          </a:bodyPr>
          <a:lstStyle/>
          <a:p>
            <a:r>
              <a:rPr lang="cs-CZ" dirty="0"/>
              <a:t>Vznik: 1. 1. 1995</a:t>
            </a:r>
          </a:p>
          <a:p>
            <a:endParaRPr lang="cs-CZ" dirty="0"/>
          </a:p>
          <a:p>
            <a:r>
              <a:rPr lang="cs-CZ" dirty="0"/>
              <a:t>Sídlo: Ženeva, Švýcarsko</a:t>
            </a:r>
          </a:p>
          <a:p>
            <a:endParaRPr lang="cs-CZ" dirty="0"/>
          </a:p>
          <a:p>
            <a:r>
              <a:rPr lang="cs-CZ" dirty="0"/>
              <a:t>Úřední jazyky: angličtina, francouzština, španělština, neformálně italština</a:t>
            </a:r>
          </a:p>
          <a:p>
            <a:endParaRPr lang="cs-CZ" dirty="0"/>
          </a:p>
          <a:p>
            <a:r>
              <a:rPr lang="cs-CZ" dirty="0"/>
              <a:t>Generální ředitelka: </a:t>
            </a:r>
            <a:r>
              <a:rPr lang="cs-CZ" dirty="0" err="1"/>
              <a:t>Ngozi</a:t>
            </a:r>
            <a:r>
              <a:rPr lang="cs-CZ" dirty="0"/>
              <a:t> </a:t>
            </a:r>
            <a:r>
              <a:rPr lang="cs-CZ" dirty="0" err="1"/>
              <a:t>Okonjo-Iwealová</a:t>
            </a:r>
            <a:endParaRPr lang="cs-CZ" dirty="0"/>
          </a:p>
          <a:p>
            <a:endParaRPr lang="cs-CZ" dirty="0"/>
          </a:p>
          <a:p>
            <a:r>
              <a:rPr lang="cs-CZ" dirty="0"/>
              <a:t>Počet zaměstnanců: 640 (2018)</a:t>
            </a:r>
          </a:p>
          <a:p>
            <a:endParaRPr lang="cs-CZ" dirty="0"/>
          </a:p>
          <a:p>
            <a:r>
              <a:rPr lang="cs-CZ" dirty="0"/>
              <a:t>Rozpočet: cca 200 mil. CHF (220 mil. USD)</a:t>
            </a:r>
          </a:p>
          <a:p>
            <a:endParaRPr lang="cs-CZ" dirty="0"/>
          </a:p>
          <a:p>
            <a:r>
              <a:rPr lang="cs-CZ" dirty="0"/>
              <a:t>Počet členských zemí: 164</a:t>
            </a:r>
          </a:p>
        </p:txBody>
      </p:sp>
    </p:spTree>
    <p:extLst>
      <p:ext uri="{BB962C8B-B14F-4D97-AF65-F5344CB8AC3E}">
        <p14:creationId xmlns:p14="http://schemas.microsoft.com/office/powerpoint/2010/main" val="1315694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a:extLst>
              <a:ext uri="{FF2B5EF4-FFF2-40B4-BE49-F238E27FC236}">
                <a16:creationId xmlns:a16="http://schemas.microsoft.com/office/drawing/2014/main" id="{950FD889-EAEC-4252-A3F5-9F8A0E01830D}"/>
              </a:ext>
            </a:extLst>
          </p:cNvPr>
          <p:cNvSpPr>
            <a:spLocks noGrp="1"/>
          </p:cNvSpPr>
          <p:nvPr>
            <p:ph type="title"/>
          </p:nvPr>
        </p:nvSpPr>
        <p:spPr/>
        <p:txBody>
          <a:bodyPr/>
          <a:lstStyle/>
          <a:p>
            <a:r>
              <a:rPr lang="cs-CZ" dirty="0"/>
              <a:t>Členské země WTO</a:t>
            </a:r>
          </a:p>
        </p:txBody>
      </p:sp>
      <p:pic>
        <p:nvPicPr>
          <p:cNvPr id="11" name="Zástupný obsah 10">
            <a:extLst>
              <a:ext uri="{FF2B5EF4-FFF2-40B4-BE49-F238E27FC236}">
                <a16:creationId xmlns:a16="http://schemas.microsoft.com/office/drawing/2014/main" id="{44D25038-851D-4955-86E5-606C057C5C0A}"/>
              </a:ext>
            </a:extLst>
          </p:cNvPr>
          <p:cNvPicPr>
            <a:picLocks noGrp="1" noChangeAspect="1"/>
          </p:cNvPicPr>
          <p:nvPr>
            <p:ph idx="1"/>
          </p:nvPr>
        </p:nvPicPr>
        <p:blipFill>
          <a:blip r:embed="rId2"/>
          <a:stretch>
            <a:fillRect/>
          </a:stretch>
        </p:blipFill>
        <p:spPr>
          <a:xfrm>
            <a:off x="677863" y="2202954"/>
            <a:ext cx="8596312" cy="3796704"/>
          </a:xfrm>
        </p:spPr>
      </p:pic>
    </p:spTree>
    <p:extLst>
      <p:ext uri="{BB962C8B-B14F-4D97-AF65-F5344CB8AC3E}">
        <p14:creationId xmlns:p14="http://schemas.microsoft.com/office/powerpoint/2010/main" val="3224130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ECDCF9-BC95-44E0-9C89-72BD34CA4169}"/>
              </a:ext>
            </a:extLst>
          </p:cNvPr>
          <p:cNvSpPr>
            <a:spLocks noGrp="1"/>
          </p:cNvSpPr>
          <p:nvPr>
            <p:ph type="title"/>
          </p:nvPr>
        </p:nvSpPr>
        <p:spPr/>
        <p:txBody>
          <a:bodyPr/>
          <a:lstStyle/>
          <a:p>
            <a:r>
              <a:rPr lang="cs-CZ" dirty="0"/>
              <a:t>Členské země WTO</a:t>
            </a:r>
          </a:p>
        </p:txBody>
      </p:sp>
      <p:pic>
        <p:nvPicPr>
          <p:cNvPr id="5" name="Zástupný obsah 4">
            <a:extLst>
              <a:ext uri="{FF2B5EF4-FFF2-40B4-BE49-F238E27FC236}">
                <a16:creationId xmlns:a16="http://schemas.microsoft.com/office/drawing/2014/main" id="{6C3C365E-4E71-47AE-BBF6-536EEF6CAC60}"/>
              </a:ext>
            </a:extLst>
          </p:cNvPr>
          <p:cNvPicPr>
            <a:picLocks noGrp="1" noChangeAspect="1"/>
          </p:cNvPicPr>
          <p:nvPr>
            <p:ph idx="1"/>
          </p:nvPr>
        </p:nvPicPr>
        <p:blipFill>
          <a:blip r:embed="rId2"/>
          <a:stretch>
            <a:fillRect/>
          </a:stretch>
        </p:blipFill>
        <p:spPr>
          <a:xfrm>
            <a:off x="1154296" y="2160588"/>
            <a:ext cx="7643445" cy="3881437"/>
          </a:xfrm>
        </p:spPr>
      </p:pic>
    </p:spTree>
    <p:extLst>
      <p:ext uri="{BB962C8B-B14F-4D97-AF65-F5344CB8AC3E}">
        <p14:creationId xmlns:p14="http://schemas.microsoft.com/office/powerpoint/2010/main" val="2863778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7199233F-7339-4747-8FDF-42564E28587A}"/>
              </a:ext>
            </a:extLst>
          </p:cNvPr>
          <p:cNvPicPr>
            <a:picLocks noChangeAspect="1"/>
          </p:cNvPicPr>
          <p:nvPr/>
        </p:nvPicPr>
        <p:blipFill>
          <a:blip r:embed="rId2"/>
          <a:stretch>
            <a:fillRect/>
          </a:stretch>
        </p:blipFill>
        <p:spPr>
          <a:xfrm>
            <a:off x="1333500" y="252412"/>
            <a:ext cx="9525000" cy="6353175"/>
          </a:xfrm>
          <a:prstGeom prst="rect">
            <a:avLst/>
          </a:prstGeom>
        </p:spPr>
      </p:pic>
    </p:spTree>
    <p:extLst>
      <p:ext uri="{BB962C8B-B14F-4D97-AF65-F5344CB8AC3E}">
        <p14:creationId xmlns:p14="http://schemas.microsoft.com/office/powerpoint/2010/main" val="2589524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76D6DDBD-277B-4475-B84C-888948F38A40}"/>
              </a:ext>
            </a:extLst>
          </p:cNvPr>
          <p:cNvPicPr>
            <a:picLocks noChangeAspect="1"/>
          </p:cNvPicPr>
          <p:nvPr/>
        </p:nvPicPr>
        <p:blipFill>
          <a:blip r:embed="rId2"/>
          <a:stretch>
            <a:fillRect/>
          </a:stretch>
        </p:blipFill>
        <p:spPr>
          <a:xfrm>
            <a:off x="1162187" y="0"/>
            <a:ext cx="9867626" cy="6858000"/>
          </a:xfrm>
          <a:prstGeom prst="rect">
            <a:avLst/>
          </a:prstGeom>
        </p:spPr>
      </p:pic>
    </p:spTree>
    <p:extLst>
      <p:ext uri="{BB962C8B-B14F-4D97-AF65-F5344CB8AC3E}">
        <p14:creationId xmlns:p14="http://schemas.microsoft.com/office/powerpoint/2010/main" val="2308408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2EEB0295-80A6-4E47-9A85-A5A4D8B8B566}"/>
              </a:ext>
            </a:extLst>
          </p:cNvPr>
          <p:cNvPicPr>
            <a:picLocks noChangeAspect="1"/>
          </p:cNvPicPr>
          <p:nvPr/>
        </p:nvPicPr>
        <p:blipFill>
          <a:blip r:embed="rId2"/>
          <a:stretch>
            <a:fillRect/>
          </a:stretch>
        </p:blipFill>
        <p:spPr>
          <a:xfrm>
            <a:off x="2980195" y="0"/>
            <a:ext cx="6231610" cy="6858000"/>
          </a:xfrm>
          <a:prstGeom prst="rect">
            <a:avLst/>
          </a:prstGeom>
        </p:spPr>
      </p:pic>
    </p:spTree>
    <p:extLst>
      <p:ext uri="{BB962C8B-B14F-4D97-AF65-F5344CB8AC3E}">
        <p14:creationId xmlns:p14="http://schemas.microsoft.com/office/powerpoint/2010/main" val="789655839"/>
      </p:ext>
    </p:extLst>
  </p:cSld>
  <p:clrMapOvr>
    <a:masterClrMapping/>
  </p:clrMapOvr>
</p:sld>
</file>

<file path=ppt/theme/theme1.xml><?xml version="1.0" encoding="utf-8"?>
<a:theme xmlns:a="http://schemas.openxmlformats.org/drawingml/2006/main" name="Fazeta">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0</TotalTime>
  <Words>1207</Words>
  <Application>Microsoft Office PowerPoint</Application>
  <PresentationFormat>Širokoúhlá obrazovka</PresentationFormat>
  <Paragraphs>129</Paragraphs>
  <Slides>23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23</vt:i4>
      </vt:variant>
    </vt:vector>
  </HeadingPairs>
  <TitlesOfParts>
    <vt:vector size="27" baseType="lpstr">
      <vt:lpstr>Arial</vt:lpstr>
      <vt:lpstr>Trebuchet MS</vt:lpstr>
      <vt:lpstr>Wingdings 3</vt:lpstr>
      <vt:lpstr>Fazeta</vt:lpstr>
      <vt:lpstr>Světová obchodní organizace (WTO)</vt:lpstr>
      <vt:lpstr>Úvod</vt:lpstr>
      <vt:lpstr>Poslání WTO</vt:lpstr>
      <vt:lpstr>Základní údaje</vt:lpstr>
      <vt:lpstr>Členské země WTO</vt:lpstr>
      <vt:lpstr>Členské země WTO</vt:lpstr>
      <vt:lpstr>Prezentace aplikace PowerPoint</vt:lpstr>
      <vt:lpstr>Prezentace aplikace PowerPoint</vt:lpstr>
      <vt:lpstr>Prezentace aplikace PowerPoint</vt:lpstr>
      <vt:lpstr>Historie a okolnosti vzniku</vt:lpstr>
      <vt:lpstr>Historie a okolnosti vzniku</vt:lpstr>
      <vt:lpstr>Historie a okolnosti vzniku</vt:lpstr>
      <vt:lpstr>Prezentace aplikace PowerPoint</vt:lpstr>
      <vt:lpstr>Struktura WTO</vt:lpstr>
      <vt:lpstr>Základní principy jednání ve WTO</vt:lpstr>
      <vt:lpstr>Dohody v rámci WTO</vt:lpstr>
      <vt:lpstr>Orgány WTO</vt:lpstr>
      <vt:lpstr>Orgány WTO</vt:lpstr>
      <vt:lpstr>Orgány WTO</vt:lpstr>
      <vt:lpstr>Řešení sporu v rámci Tělesa</vt:lpstr>
      <vt:lpstr>Postavení ČR v rámci WTO</vt:lpstr>
      <vt:lpstr>Aktuální otázky v rámci WTO</vt:lpstr>
      <vt:lpstr>Kritika WTO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Světová obchodní organizace (WTO)</dc:title>
  <dc:creator>Jan Doškář</dc:creator>
  <cp:lastModifiedBy>Jan Doškář</cp:lastModifiedBy>
  <cp:revision>44</cp:revision>
  <dcterms:created xsi:type="dcterms:W3CDTF">2022-10-19T20:34:36Z</dcterms:created>
  <dcterms:modified xsi:type="dcterms:W3CDTF">2022-10-20T01:01:20Z</dcterms:modified>
</cp:coreProperties>
</file>