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59" r:id="rId5"/>
    <p:sldId id="544" r:id="rId6"/>
    <p:sldId id="545" r:id="rId7"/>
    <p:sldId id="578" r:id="rId8"/>
    <p:sldId id="547" r:id="rId9"/>
    <p:sldId id="548" r:id="rId10"/>
    <p:sldId id="549" r:id="rId11"/>
    <p:sldId id="550" r:id="rId12"/>
    <p:sldId id="551" r:id="rId13"/>
    <p:sldId id="553" r:id="rId14"/>
    <p:sldId id="579" r:id="rId15"/>
    <p:sldId id="552" r:id="rId16"/>
    <p:sldId id="554" r:id="rId17"/>
    <p:sldId id="555" r:id="rId18"/>
    <p:sldId id="561" r:id="rId19"/>
    <p:sldId id="562" r:id="rId20"/>
    <p:sldId id="563" r:id="rId21"/>
    <p:sldId id="565" r:id="rId22"/>
    <p:sldId id="556" r:id="rId23"/>
    <p:sldId id="557" r:id="rId24"/>
    <p:sldId id="566" r:id="rId25"/>
    <p:sldId id="560" r:id="rId26"/>
    <p:sldId id="564" r:id="rId27"/>
    <p:sldId id="570" r:id="rId28"/>
    <p:sldId id="559" r:id="rId29"/>
    <p:sldId id="567" r:id="rId30"/>
    <p:sldId id="568" r:id="rId31"/>
    <p:sldId id="569" r:id="rId32"/>
    <p:sldId id="571" r:id="rId33"/>
    <p:sldId id="572" r:id="rId34"/>
    <p:sldId id="573" r:id="rId35"/>
    <p:sldId id="574" r:id="rId36"/>
    <p:sldId id="575" r:id="rId37"/>
    <p:sldId id="576" r:id="rId38"/>
    <p:sldId id="577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E132DB-6D0D-4A7E-BB4A-83C0E3B2CD1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354FF07F-8805-45F7-8664-4B5C80AC2D3C}">
      <dgm:prSet phldrT="[Text]"/>
      <dgm:spPr/>
      <dgm:t>
        <a:bodyPr/>
        <a:lstStyle/>
        <a:p>
          <a:r>
            <a:rPr lang="cs-CZ" dirty="0"/>
            <a:t>Kogentní normy zákona</a:t>
          </a:r>
        </a:p>
      </dgm:t>
    </dgm:pt>
    <dgm:pt modelId="{D877B4A2-8A5A-4D38-A114-88F2DB604D79}" type="parTrans" cxnId="{7214EB6D-9612-4FD7-9959-E9BD7467402C}">
      <dgm:prSet/>
      <dgm:spPr/>
      <dgm:t>
        <a:bodyPr/>
        <a:lstStyle/>
        <a:p>
          <a:endParaRPr lang="cs-CZ"/>
        </a:p>
      </dgm:t>
    </dgm:pt>
    <dgm:pt modelId="{554BBF12-4C02-49F1-91A5-94716A0BAB76}" type="sibTrans" cxnId="{7214EB6D-9612-4FD7-9959-E9BD7467402C}">
      <dgm:prSet/>
      <dgm:spPr/>
      <dgm:t>
        <a:bodyPr/>
        <a:lstStyle/>
        <a:p>
          <a:endParaRPr lang="cs-CZ"/>
        </a:p>
      </dgm:t>
    </dgm:pt>
    <dgm:pt modelId="{FE49D7D3-C570-4566-B852-F90510EF02A5}">
      <dgm:prSet phldrT="[Text]"/>
      <dgm:spPr/>
      <dgm:t>
        <a:bodyPr/>
        <a:lstStyle/>
        <a:p>
          <a:r>
            <a:rPr lang="cs-CZ" dirty="0"/>
            <a:t>Smlouva + obchodní podmínky</a:t>
          </a:r>
        </a:p>
      </dgm:t>
    </dgm:pt>
    <dgm:pt modelId="{38E8622F-2C57-4A53-BA69-44320B524102}" type="parTrans" cxnId="{7F8799E0-C638-499C-8EBA-87887B4F440A}">
      <dgm:prSet/>
      <dgm:spPr/>
      <dgm:t>
        <a:bodyPr/>
        <a:lstStyle/>
        <a:p>
          <a:endParaRPr lang="cs-CZ"/>
        </a:p>
      </dgm:t>
    </dgm:pt>
    <dgm:pt modelId="{36D3CA20-445D-457D-B634-E6550A7071E6}" type="sibTrans" cxnId="{7F8799E0-C638-499C-8EBA-87887B4F440A}">
      <dgm:prSet/>
      <dgm:spPr/>
      <dgm:t>
        <a:bodyPr/>
        <a:lstStyle/>
        <a:p>
          <a:endParaRPr lang="cs-CZ"/>
        </a:p>
      </dgm:t>
    </dgm:pt>
    <dgm:pt modelId="{F0836A1A-72CB-4A96-964E-016BC2B9B199}">
      <dgm:prSet phldrT="[Text]"/>
      <dgm:spPr/>
      <dgm:t>
        <a:bodyPr/>
        <a:lstStyle/>
        <a:p>
          <a:r>
            <a:rPr lang="cs-CZ" dirty="0"/>
            <a:t>Dispozitivní normy zákona</a:t>
          </a:r>
        </a:p>
      </dgm:t>
    </dgm:pt>
    <dgm:pt modelId="{9B22CDAD-C936-48C3-9F00-5220DED21BD9}" type="parTrans" cxnId="{BF4844FA-3B4A-43B3-B71F-4E7A3FE21AE8}">
      <dgm:prSet/>
      <dgm:spPr/>
      <dgm:t>
        <a:bodyPr/>
        <a:lstStyle/>
        <a:p>
          <a:endParaRPr lang="cs-CZ"/>
        </a:p>
      </dgm:t>
    </dgm:pt>
    <dgm:pt modelId="{AF2AF7B1-A891-4BF6-86FD-CAE45CD5EF3A}" type="sibTrans" cxnId="{BF4844FA-3B4A-43B3-B71F-4E7A3FE21AE8}">
      <dgm:prSet/>
      <dgm:spPr/>
      <dgm:t>
        <a:bodyPr/>
        <a:lstStyle/>
        <a:p>
          <a:endParaRPr lang="cs-CZ"/>
        </a:p>
      </dgm:t>
    </dgm:pt>
    <dgm:pt modelId="{0A4C1D91-BA7E-4710-A6EF-514DB4B2149E}" type="pres">
      <dgm:prSet presAssocID="{B9E132DB-6D0D-4A7E-BB4A-83C0E3B2CD13}" presName="compositeShape" presStyleCnt="0">
        <dgm:presLayoutVars>
          <dgm:dir/>
          <dgm:resizeHandles/>
        </dgm:presLayoutVars>
      </dgm:prSet>
      <dgm:spPr/>
    </dgm:pt>
    <dgm:pt modelId="{D0F848EF-9A8D-4E44-B1CA-966B351DA9F0}" type="pres">
      <dgm:prSet presAssocID="{B9E132DB-6D0D-4A7E-BB4A-83C0E3B2CD13}" presName="pyramid" presStyleLbl="node1" presStyleIdx="0" presStyleCnt="1"/>
      <dgm:spPr/>
    </dgm:pt>
    <dgm:pt modelId="{EE9661C3-6205-4822-9A90-B921A646949F}" type="pres">
      <dgm:prSet presAssocID="{B9E132DB-6D0D-4A7E-BB4A-83C0E3B2CD13}" presName="theList" presStyleCnt="0"/>
      <dgm:spPr/>
    </dgm:pt>
    <dgm:pt modelId="{6D579576-1CD5-4B65-8745-3165AD7C9F76}" type="pres">
      <dgm:prSet presAssocID="{354FF07F-8805-45F7-8664-4B5C80AC2D3C}" presName="aNode" presStyleLbl="fgAcc1" presStyleIdx="0" presStyleCnt="3">
        <dgm:presLayoutVars>
          <dgm:bulletEnabled val="1"/>
        </dgm:presLayoutVars>
      </dgm:prSet>
      <dgm:spPr/>
    </dgm:pt>
    <dgm:pt modelId="{5959C949-B6AB-4D24-A203-A5127F884C9A}" type="pres">
      <dgm:prSet presAssocID="{354FF07F-8805-45F7-8664-4B5C80AC2D3C}" presName="aSpace" presStyleCnt="0"/>
      <dgm:spPr/>
    </dgm:pt>
    <dgm:pt modelId="{B939FDEB-C19D-4AE8-A0E1-029397B77763}" type="pres">
      <dgm:prSet presAssocID="{FE49D7D3-C570-4566-B852-F90510EF02A5}" presName="aNode" presStyleLbl="fgAcc1" presStyleIdx="1" presStyleCnt="3">
        <dgm:presLayoutVars>
          <dgm:bulletEnabled val="1"/>
        </dgm:presLayoutVars>
      </dgm:prSet>
      <dgm:spPr/>
    </dgm:pt>
    <dgm:pt modelId="{726D0767-68FC-4ED0-A179-72F57454B38E}" type="pres">
      <dgm:prSet presAssocID="{FE49D7D3-C570-4566-B852-F90510EF02A5}" presName="aSpace" presStyleCnt="0"/>
      <dgm:spPr/>
    </dgm:pt>
    <dgm:pt modelId="{79D635CB-7AEC-4308-BC3A-A746F60BF8F0}" type="pres">
      <dgm:prSet presAssocID="{F0836A1A-72CB-4A96-964E-016BC2B9B199}" presName="aNode" presStyleLbl="fgAcc1" presStyleIdx="2" presStyleCnt="3">
        <dgm:presLayoutVars>
          <dgm:bulletEnabled val="1"/>
        </dgm:presLayoutVars>
      </dgm:prSet>
      <dgm:spPr/>
    </dgm:pt>
    <dgm:pt modelId="{E2877784-C3BD-4B67-BA7B-713467FD9B44}" type="pres">
      <dgm:prSet presAssocID="{F0836A1A-72CB-4A96-964E-016BC2B9B199}" presName="aSpace" presStyleCnt="0"/>
      <dgm:spPr/>
    </dgm:pt>
  </dgm:ptLst>
  <dgm:cxnLst>
    <dgm:cxn modelId="{058EB230-59D5-40E1-ACED-8D03CC9F195F}" type="presOf" srcId="{B9E132DB-6D0D-4A7E-BB4A-83C0E3B2CD13}" destId="{0A4C1D91-BA7E-4710-A6EF-514DB4B2149E}" srcOrd="0" destOrd="0" presId="urn:microsoft.com/office/officeart/2005/8/layout/pyramid2"/>
    <dgm:cxn modelId="{7214EB6D-9612-4FD7-9959-E9BD7467402C}" srcId="{B9E132DB-6D0D-4A7E-BB4A-83C0E3B2CD13}" destId="{354FF07F-8805-45F7-8664-4B5C80AC2D3C}" srcOrd="0" destOrd="0" parTransId="{D877B4A2-8A5A-4D38-A114-88F2DB604D79}" sibTransId="{554BBF12-4C02-49F1-91A5-94716A0BAB76}"/>
    <dgm:cxn modelId="{7F8799E0-C638-499C-8EBA-87887B4F440A}" srcId="{B9E132DB-6D0D-4A7E-BB4A-83C0E3B2CD13}" destId="{FE49D7D3-C570-4566-B852-F90510EF02A5}" srcOrd="1" destOrd="0" parTransId="{38E8622F-2C57-4A53-BA69-44320B524102}" sibTransId="{36D3CA20-445D-457D-B634-E6550A7071E6}"/>
    <dgm:cxn modelId="{CFB2CAE0-8960-4FC8-ACA5-BF06FC419D06}" type="presOf" srcId="{FE49D7D3-C570-4566-B852-F90510EF02A5}" destId="{B939FDEB-C19D-4AE8-A0E1-029397B77763}" srcOrd="0" destOrd="0" presId="urn:microsoft.com/office/officeart/2005/8/layout/pyramid2"/>
    <dgm:cxn modelId="{00DE59E2-2DE1-4BB7-8F75-C276DF36B220}" type="presOf" srcId="{354FF07F-8805-45F7-8664-4B5C80AC2D3C}" destId="{6D579576-1CD5-4B65-8745-3165AD7C9F76}" srcOrd="0" destOrd="0" presId="urn:microsoft.com/office/officeart/2005/8/layout/pyramid2"/>
    <dgm:cxn modelId="{CA61F5E5-796D-4C46-8DF6-91E47CF93CD6}" type="presOf" srcId="{F0836A1A-72CB-4A96-964E-016BC2B9B199}" destId="{79D635CB-7AEC-4308-BC3A-A746F60BF8F0}" srcOrd="0" destOrd="0" presId="urn:microsoft.com/office/officeart/2005/8/layout/pyramid2"/>
    <dgm:cxn modelId="{BF4844FA-3B4A-43B3-B71F-4E7A3FE21AE8}" srcId="{B9E132DB-6D0D-4A7E-BB4A-83C0E3B2CD13}" destId="{F0836A1A-72CB-4A96-964E-016BC2B9B199}" srcOrd="2" destOrd="0" parTransId="{9B22CDAD-C936-48C3-9F00-5220DED21BD9}" sibTransId="{AF2AF7B1-A891-4BF6-86FD-CAE45CD5EF3A}"/>
    <dgm:cxn modelId="{14C7E30F-78A5-4835-8D8B-B81A59C7069B}" type="presParOf" srcId="{0A4C1D91-BA7E-4710-A6EF-514DB4B2149E}" destId="{D0F848EF-9A8D-4E44-B1CA-966B351DA9F0}" srcOrd="0" destOrd="0" presId="urn:microsoft.com/office/officeart/2005/8/layout/pyramid2"/>
    <dgm:cxn modelId="{4622FFAD-230D-4F23-AC10-E47F06B36A36}" type="presParOf" srcId="{0A4C1D91-BA7E-4710-A6EF-514DB4B2149E}" destId="{EE9661C3-6205-4822-9A90-B921A646949F}" srcOrd="1" destOrd="0" presId="urn:microsoft.com/office/officeart/2005/8/layout/pyramid2"/>
    <dgm:cxn modelId="{8B1E76B6-F945-4D8A-81D6-599341964EDB}" type="presParOf" srcId="{EE9661C3-6205-4822-9A90-B921A646949F}" destId="{6D579576-1CD5-4B65-8745-3165AD7C9F76}" srcOrd="0" destOrd="0" presId="urn:microsoft.com/office/officeart/2005/8/layout/pyramid2"/>
    <dgm:cxn modelId="{1B8D53B5-6639-46E8-B19F-5953AC5B386A}" type="presParOf" srcId="{EE9661C3-6205-4822-9A90-B921A646949F}" destId="{5959C949-B6AB-4D24-A203-A5127F884C9A}" srcOrd="1" destOrd="0" presId="urn:microsoft.com/office/officeart/2005/8/layout/pyramid2"/>
    <dgm:cxn modelId="{D75C009F-9A81-4882-A6BC-DE9BC097F9F1}" type="presParOf" srcId="{EE9661C3-6205-4822-9A90-B921A646949F}" destId="{B939FDEB-C19D-4AE8-A0E1-029397B77763}" srcOrd="2" destOrd="0" presId="urn:microsoft.com/office/officeart/2005/8/layout/pyramid2"/>
    <dgm:cxn modelId="{2B18606A-4504-433D-9697-FA11DF08BE6A}" type="presParOf" srcId="{EE9661C3-6205-4822-9A90-B921A646949F}" destId="{726D0767-68FC-4ED0-A179-72F57454B38E}" srcOrd="3" destOrd="0" presId="urn:microsoft.com/office/officeart/2005/8/layout/pyramid2"/>
    <dgm:cxn modelId="{2F79B858-4181-418A-BF03-7A297A111F36}" type="presParOf" srcId="{EE9661C3-6205-4822-9A90-B921A646949F}" destId="{79D635CB-7AEC-4308-BC3A-A746F60BF8F0}" srcOrd="4" destOrd="0" presId="urn:microsoft.com/office/officeart/2005/8/layout/pyramid2"/>
    <dgm:cxn modelId="{41054A06-81F0-430D-B2E4-427FE67089FC}" type="presParOf" srcId="{EE9661C3-6205-4822-9A90-B921A646949F}" destId="{E2877784-C3BD-4B67-BA7B-713467FD9B4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25EF23-C71E-4FD4-A2E7-DDB38D05A5B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C1E96DB-5EDF-4D16-B8AB-97A5993A755B}">
      <dgm:prSet phldrT="[Text]"/>
      <dgm:spPr/>
      <dgm:t>
        <a:bodyPr/>
        <a:lstStyle/>
        <a:p>
          <a:r>
            <a:rPr lang="cs-CZ" dirty="0"/>
            <a:t>výměna</a:t>
          </a:r>
        </a:p>
      </dgm:t>
    </dgm:pt>
    <dgm:pt modelId="{71B76C97-2FE2-4E87-A7D6-07B94A5DE69E}" type="parTrans" cxnId="{655ED114-EA32-4F42-98BA-5C48A8F0F8E6}">
      <dgm:prSet/>
      <dgm:spPr/>
      <dgm:t>
        <a:bodyPr/>
        <a:lstStyle/>
        <a:p>
          <a:endParaRPr lang="cs-CZ"/>
        </a:p>
      </dgm:t>
    </dgm:pt>
    <dgm:pt modelId="{AE5BAF99-1BE7-445B-8C6A-84E7540DA6F5}" type="sibTrans" cxnId="{655ED114-EA32-4F42-98BA-5C48A8F0F8E6}">
      <dgm:prSet/>
      <dgm:spPr/>
      <dgm:t>
        <a:bodyPr/>
        <a:lstStyle/>
        <a:p>
          <a:endParaRPr lang="cs-CZ"/>
        </a:p>
      </dgm:t>
    </dgm:pt>
    <dgm:pt modelId="{44579D21-0443-4BBA-BEFA-4BE4CF917CCC}">
      <dgm:prSet phldrT="[Text]"/>
      <dgm:spPr/>
      <dgm:t>
        <a:bodyPr/>
        <a:lstStyle/>
        <a:p>
          <a:r>
            <a:rPr lang="cs-CZ" dirty="0"/>
            <a:t>odstoupení od smlouvy</a:t>
          </a:r>
        </a:p>
      </dgm:t>
    </dgm:pt>
    <dgm:pt modelId="{9C776579-11A6-45DF-9A24-C50758641AFA}" type="parTrans" cxnId="{8E5F69DD-7535-4E9C-BD6F-90C622DDDA84}">
      <dgm:prSet/>
      <dgm:spPr/>
      <dgm:t>
        <a:bodyPr/>
        <a:lstStyle/>
        <a:p>
          <a:endParaRPr lang="cs-CZ"/>
        </a:p>
      </dgm:t>
    </dgm:pt>
    <dgm:pt modelId="{87219C63-75BC-43B4-BBE2-B14A1B52D580}" type="sibTrans" cxnId="{8E5F69DD-7535-4E9C-BD6F-90C622DDDA84}">
      <dgm:prSet/>
      <dgm:spPr/>
      <dgm:t>
        <a:bodyPr/>
        <a:lstStyle/>
        <a:p>
          <a:endParaRPr lang="cs-CZ"/>
        </a:p>
      </dgm:t>
    </dgm:pt>
    <dgm:pt modelId="{D262EDC1-26B5-402F-AF83-918714F8443D}">
      <dgm:prSet phldrT="[Text]"/>
      <dgm:spPr/>
      <dgm:t>
        <a:bodyPr/>
        <a:lstStyle/>
        <a:p>
          <a:r>
            <a:rPr lang="cs-CZ" dirty="0"/>
            <a:t>náhrada škody</a:t>
          </a:r>
        </a:p>
      </dgm:t>
    </dgm:pt>
    <dgm:pt modelId="{017282F7-1BCC-4993-9F19-465D574378D6}" type="parTrans" cxnId="{622444ED-436F-4650-81BE-F3936C101CB4}">
      <dgm:prSet/>
      <dgm:spPr/>
      <dgm:t>
        <a:bodyPr/>
        <a:lstStyle/>
        <a:p>
          <a:endParaRPr lang="cs-CZ"/>
        </a:p>
      </dgm:t>
    </dgm:pt>
    <dgm:pt modelId="{A0EFCFB0-283C-450A-9ADF-454524AF4FA5}" type="sibTrans" cxnId="{622444ED-436F-4650-81BE-F3936C101CB4}">
      <dgm:prSet/>
      <dgm:spPr/>
      <dgm:t>
        <a:bodyPr/>
        <a:lstStyle/>
        <a:p>
          <a:endParaRPr lang="cs-CZ"/>
        </a:p>
      </dgm:t>
    </dgm:pt>
    <dgm:pt modelId="{BB207505-6A79-4564-AF5F-2DE22FBF119C}">
      <dgm:prSet/>
      <dgm:spPr/>
      <dgm:t>
        <a:bodyPr/>
        <a:lstStyle/>
        <a:p>
          <a:r>
            <a:rPr lang="cs-CZ" dirty="0"/>
            <a:t>oprava</a:t>
          </a:r>
        </a:p>
      </dgm:t>
    </dgm:pt>
    <dgm:pt modelId="{4B08CB00-BADE-4C07-B5E8-9D9E2317CF3F}" type="parTrans" cxnId="{12BBA203-DBF4-443D-88B7-4DB197EB58A8}">
      <dgm:prSet/>
      <dgm:spPr/>
      <dgm:t>
        <a:bodyPr/>
        <a:lstStyle/>
        <a:p>
          <a:endParaRPr lang="cs-CZ"/>
        </a:p>
      </dgm:t>
    </dgm:pt>
    <dgm:pt modelId="{1B626252-723F-45EF-B36F-B70308D4B925}" type="sibTrans" cxnId="{12BBA203-DBF4-443D-88B7-4DB197EB58A8}">
      <dgm:prSet/>
      <dgm:spPr/>
      <dgm:t>
        <a:bodyPr/>
        <a:lstStyle/>
        <a:p>
          <a:endParaRPr lang="cs-CZ"/>
        </a:p>
      </dgm:t>
    </dgm:pt>
    <dgm:pt modelId="{99654144-7770-40AE-85AF-BEC5136EA1C8}">
      <dgm:prSet/>
      <dgm:spPr/>
      <dgm:t>
        <a:bodyPr/>
        <a:lstStyle/>
        <a:p>
          <a:r>
            <a:rPr lang="cs-CZ" dirty="0"/>
            <a:t>sleva z kupní ceny</a:t>
          </a:r>
        </a:p>
      </dgm:t>
    </dgm:pt>
    <dgm:pt modelId="{E7E94839-C2F5-4747-93E1-5B78F4E0FDA0}" type="parTrans" cxnId="{1887A65D-5E87-4E59-9B26-FC1BEBD5BC50}">
      <dgm:prSet/>
      <dgm:spPr/>
      <dgm:t>
        <a:bodyPr/>
        <a:lstStyle/>
        <a:p>
          <a:endParaRPr lang="cs-CZ"/>
        </a:p>
      </dgm:t>
    </dgm:pt>
    <dgm:pt modelId="{A55372AE-32DC-4B87-B801-833E85E346D8}" type="sibTrans" cxnId="{1887A65D-5E87-4E59-9B26-FC1BEBD5BC50}">
      <dgm:prSet/>
      <dgm:spPr/>
      <dgm:t>
        <a:bodyPr/>
        <a:lstStyle/>
        <a:p>
          <a:endParaRPr lang="cs-CZ"/>
        </a:p>
      </dgm:t>
    </dgm:pt>
    <dgm:pt modelId="{E00981DE-4AA4-4511-8308-887068187E03}" type="pres">
      <dgm:prSet presAssocID="{0325EF23-C71E-4FD4-A2E7-DDB38D05A5B7}" presName="Name0" presStyleCnt="0">
        <dgm:presLayoutVars>
          <dgm:chMax val="7"/>
          <dgm:chPref val="7"/>
          <dgm:dir/>
        </dgm:presLayoutVars>
      </dgm:prSet>
      <dgm:spPr/>
    </dgm:pt>
    <dgm:pt modelId="{33CB41F4-269A-4312-91A1-486F2B6C6D6C}" type="pres">
      <dgm:prSet presAssocID="{0325EF23-C71E-4FD4-A2E7-DDB38D05A5B7}" presName="Name1" presStyleCnt="0"/>
      <dgm:spPr/>
    </dgm:pt>
    <dgm:pt modelId="{91D57D71-9C52-4110-81DC-61391CBA3579}" type="pres">
      <dgm:prSet presAssocID="{0325EF23-C71E-4FD4-A2E7-DDB38D05A5B7}" presName="cycle" presStyleCnt="0"/>
      <dgm:spPr/>
    </dgm:pt>
    <dgm:pt modelId="{A5EA00F7-CDD8-4C7A-ACCF-47E1A6D59BDB}" type="pres">
      <dgm:prSet presAssocID="{0325EF23-C71E-4FD4-A2E7-DDB38D05A5B7}" presName="srcNode" presStyleLbl="node1" presStyleIdx="0" presStyleCnt="5"/>
      <dgm:spPr/>
    </dgm:pt>
    <dgm:pt modelId="{59755FD9-8226-476D-8BA3-D3A54BCA7BF0}" type="pres">
      <dgm:prSet presAssocID="{0325EF23-C71E-4FD4-A2E7-DDB38D05A5B7}" presName="conn" presStyleLbl="parChTrans1D2" presStyleIdx="0" presStyleCnt="1"/>
      <dgm:spPr/>
    </dgm:pt>
    <dgm:pt modelId="{8DB91F11-A690-432B-9DB8-63193E5777EF}" type="pres">
      <dgm:prSet presAssocID="{0325EF23-C71E-4FD4-A2E7-DDB38D05A5B7}" presName="extraNode" presStyleLbl="node1" presStyleIdx="0" presStyleCnt="5"/>
      <dgm:spPr/>
    </dgm:pt>
    <dgm:pt modelId="{97A84D97-6D26-4137-890A-84AAB0727315}" type="pres">
      <dgm:prSet presAssocID="{0325EF23-C71E-4FD4-A2E7-DDB38D05A5B7}" presName="dstNode" presStyleLbl="node1" presStyleIdx="0" presStyleCnt="5"/>
      <dgm:spPr/>
    </dgm:pt>
    <dgm:pt modelId="{525A1DE1-73C6-4D7D-B4C9-DE0D847E9441}" type="pres">
      <dgm:prSet presAssocID="{BB207505-6A79-4564-AF5F-2DE22FBF119C}" presName="text_1" presStyleLbl="node1" presStyleIdx="0" presStyleCnt="5">
        <dgm:presLayoutVars>
          <dgm:bulletEnabled val="1"/>
        </dgm:presLayoutVars>
      </dgm:prSet>
      <dgm:spPr/>
    </dgm:pt>
    <dgm:pt modelId="{20920FC6-0D54-4AE8-B207-92BA3124ABA2}" type="pres">
      <dgm:prSet presAssocID="{BB207505-6A79-4564-AF5F-2DE22FBF119C}" presName="accent_1" presStyleCnt="0"/>
      <dgm:spPr/>
    </dgm:pt>
    <dgm:pt modelId="{CD8A835B-DA09-425B-9C57-49A3F286F22A}" type="pres">
      <dgm:prSet presAssocID="{BB207505-6A79-4564-AF5F-2DE22FBF119C}" presName="accentRepeatNode" presStyleLbl="solidFgAcc1" presStyleIdx="0" presStyleCnt="5"/>
      <dgm:spPr/>
    </dgm:pt>
    <dgm:pt modelId="{9F8677A8-5E92-42B7-919A-821DA600FD8C}" type="pres">
      <dgm:prSet presAssocID="{8C1E96DB-5EDF-4D16-B8AB-97A5993A755B}" presName="text_2" presStyleLbl="node1" presStyleIdx="1" presStyleCnt="5">
        <dgm:presLayoutVars>
          <dgm:bulletEnabled val="1"/>
        </dgm:presLayoutVars>
      </dgm:prSet>
      <dgm:spPr/>
    </dgm:pt>
    <dgm:pt modelId="{708F1B69-49D6-4510-B9D8-2BEEEF813881}" type="pres">
      <dgm:prSet presAssocID="{8C1E96DB-5EDF-4D16-B8AB-97A5993A755B}" presName="accent_2" presStyleCnt="0"/>
      <dgm:spPr/>
    </dgm:pt>
    <dgm:pt modelId="{FB36EB3C-D14B-4EDF-AD8E-9744F4ECD498}" type="pres">
      <dgm:prSet presAssocID="{8C1E96DB-5EDF-4D16-B8AB-97A5993A755B}" presName="accentRepeatNode" presStyleLbl="solidFgAcc1" presStyleIdx="1" presStyleCnt="5"/>
      <dgm:spPr/>
    </dgm:pt>
    <dgm:pt modelId="{81C71FFB-D80F-41D8-8651-5042C1274398}" type="pres">
      <dgm:prSet presAssocID="{99654144-7770-40AE-85AF-BEC5136EA1C8}" presName="text_3" presStyleLbl="node1" presStyleIdx="2" presStyleCnt="5">
        <dgm:presLayoutVars>
          <dgm:bulletEnabled val="1"/>
        </dgm:presLayoutVars>
      </dgm:prSet>
      <dgm:spPr/>
    </dgm:pt>
    <dgm:pt modelId="{1CF1CB93-FA75-4D4F-AF5C-405EC7285812}" type="pres">
      <dgm:prSet presAssocID="{99654144-7770-40AE-85AF-BEC5136EA1C8}" presName="accent_3" presStyleCnt="0"/>
      <dgm:spPr/>
    </dgm:pt>
    <dgm:pt modelId="{1D00EEB1-2E63-4827-820E-2597675A9D8F}" type="pres">
      <dgm:prSet presAssocID="{99654144-7770-40AE-85AF-BEC5136EA1C8}" presName="accentRepeatNode" presStyleLbl="solidFgAcc1" presStyleIdx="2" presStyleCnt="5"/>
      <dgm:spPr/>
    </dgm:pt>
    <dgm:pt modelId="{DAAC1E4F-74DB-4775-A3C5-667121130D81}" type="pres">
      <dgm:prSet presAssocID="{44579D21-0443-4BBA-BEFA-4BE4CF917CCC}" presName="text_4" presStyleLbl="node1" presStyleIdx="3" presStyleCnt="5">
        <dgm:presLayoutVars>
          <dgm:bulletEnabled val="1"/>
        </dgm:presLayoutVars>
      </dgm:prSet>
      <dgm:spPr/>
    </dgm:pt>
    <dgm:pt modelId="{B9FC732A-9A73-4C2A-8962-8821D79D3547}" type="pres">
      <dgm:prSet presAssocID="{44579D21-0443-4BBA-BEFA-4BE4CF917CCC}" presName="accent_4" presStyleCnt="0"/>
      <dgm:spPr/>
    </dgm:pt>
    <dgm:pt modelId="{5DD4281A-DFAE-43C6-A8A8-18790E9062F3}" type="pres">
      <dgm:prSet presAssocID="{44579D21-0443-4BBA-BEFA-4BE4CF917CCC}" presName="accentRepeatNode" presStyleLbl="solidFgAcc1" presStyleIdx="3" presStyleCnt="5"/>
      <dgm:spPr/>
    </dgm:pt>
    <dgm:pt modelId="{75FC934C-1EDC-4E99-98AC-9025B1219275}" type="pres">
      <dgm:prSet presAssocID="{D262EDC1-26B5-402F-AF83-918714F8443D}" presName="text_5" presStyleLbl="node1" presStyleIdx="4" presStyleCnt="5">
        <dgm:presLayoutVars>
          <dgm:bulletEnabled val="1"/>
        </dgm:presLayoutVars>
      </dgm:prSet>
      <dgm:spPr/>
    </dgm:pt>
    <dgm:pt modelId="{20AAE9B0-DB98-4279-A38E-72A9E32A0260}" type="pres">
      <dgm:prSet presAssocID="{D262EDC1-26B5-402F-AF83-918714F8443D}" presName="accent_5" presStyleCnt="0"/>
      <dgm:spPr/>
    </dgm:pt>
    <dgm:pt modelId="{9CEFCE7B-4D98-4F93-BE8D-4A240AF097B7}" type="pres">
      <dgm:prSet presAssocID="{D262EDC1-26B5-402F-AF83-918714F8443D}" presName="accentRepeatNode" presStyleLbl="solidFgAcc1" presStyleIdx="4" presStyleCnt="5"/>
      <dgm:spPr/>
    </dgm:pt>
  </dgm:ptLst>
  <dgm:cxnLst>
    <dgm:cxn modelId="{12BBA203-DBF4-443D-88B7-4DB197EB58A8}" srcId="{0325EF23-C71E-4FD4-A2E7-DDB38D05A5B7}" destId="{BB207505-6A79-4564-AF5F-2DE22FBF119C}" srcOrd="0" destOrd="0" parTransId="{4B08CB00-BADE-4C07-B5E8-9D9E2317CF3F}" sibTransId="{1B626252-723F-45EF-B36F-B70308D4B925}"/>
    <dgm:cxn modelId="{93115F08-67C4-43D2-8DB0-C4DD2398DA42}" type="presOf" srcId="{0325EF23-C71E-4FD4-A2E7-DDB38D05A5B7}" destId="{E00981DE-4AA4-4511-8308-887068187E03}" srcOrd="0" destOrd="0" presId="urn:microsoft.com/office/officeart/2008/layout/VerticalCurvedList"/>
    <dgm:cxn modelId="{655ED114-EA32-4F42-98BA-5C48A8F0F8E6}" srcId="{0325EF23-C71E-4FD4-A2E7-DDB38D05A5B7}" destId="{8C1E96DB-5EDF-4D16-B8AB-97A5993A755B}" srcOrd="1" destOrd="0" parTransId="{71B76C97-2FE2-4E87-A7D6-07B94A5DE69E}" sibTransId="{AE5BAF99-1BE7-445B-8C6A-84E7540DA6F5}"/>
    <dgm:cxn modelId="{CFD41735-5BB8-420D-9DA4-9F46155D7CA7}" type="presOf" srcId="{99654144-7770-40AE-85AF-BEC5136EA1C8}" destId="{81C71FFB-D80F-41D8-8651-5042C1274398}" srcOrd="0" destOrd="0" presId="urn:microsoft.com/office/officeart/2008/layout/VerticalCurvedList"/>
    <dgm:cxn modelId="{1887A65D-5E87-4E59-9B26-FC1BEBD5BC50}" srcId="{0325EF23-C71E-4FD4-A2E7-DDB38D05A5B7}" destId="{99654144-7770-40AE-85AF-BEC5136EA1C8}" srcOrd="2" destOrd="0" parTransId="{E7E94839-C2F5-4747-93E1-5B78F4E0FDA0}" sibTransId="{A55372AE-32DC-4B87-B801-833E85E346D8}"/>
    <dgm:cxn modelId="{2B87BB60-2B90-40A5-86C6-1AC0AE9BCB80}" type="presOf" srcId="{8C1E96DB-5EDF-4D16-B8AB-97A5993A755B}" destId="{9F8677A8-5E92-42B7-919A-821DA600FD8C}" srcOrd="0" destOrd="0" presId="urn:microsoft.com/office/officeart/2008/layout/VerticalCurvedList"/>
    <dgm:cxn modelId="{EF036974-685F-47ED-BCD1-FF3757B644E8}" type="presOf" srcId="{D262EDC1-26B5-402F-AF83-918714F8443D}" destId="{75FC934C-1EDC-4E99-98AC-9025B1219275}" srcOrd="0" destOrd="0" presId="urn:microsoft.com/office/officeart/2008/layout/VerticalCurvedList"/>
    <dgm:cxn modelId="{BD22177C-639D-4DA6-9724-26FA1256DFA1}" type="presOf" srcId="{BB207505-6A79-4564-AF5F-2DE22FBF119C}" destId="{525A1DE1-73C6-4D7D-B4C9-DE0D847E9441}" srcOrd="0" destOrd="0" presId="urn:microsoft.com/office/officeart/2008/layout/VerticalCurvedList"/>
    <dgm:cxn modelId="{3ABAD48D-658E-4FA8-84A2-0050CF3ABC9F}" type="presOf" srcId="{44579D21-0443-4BBA-BEFA-4BE4CF917CCC}" destId="{DAAC1E4F-74DB-4775-A3C5-667121130D81}" srcOrd="0" destOrd="0" presId="urn:microsoft.com/office/officeart/2008/layout/VerticalCurvedList"/>
    <dgm:cxn modelId="{8E5F69DD-7535-4E9C-BD6F-90C622DDDA84}" srcId="{0325EF23-C71E-4FD4-A2E7-DDB38D05A5B7}" destId="{44579D21-0443-4BBA-BEFA-4BE4CF917CCC}" srcOrd="3" destOrd="0" parTransId="{9C776579-11A6-45DF-9A24-C50758641AFA}" sibTransId="{87219C63-75BC-43B4-BBE2-B14A1B52D580}"/>
    <dgm:cxn modelId="{622444ED-436F-4650-81BE-F3936C101CB4}" srcId="{0325EF23-C71E-4FD4-A2E7-DDB38D05A5B7}" destId="{D262EDC1-26B5-402F-AF83-918714F8443D}" srcOrd="4" destOrd="0" parTransId="{017282F7-1BCC-4993-9F19-465D574378D6}" sibTransId="{A0EFCFB0-283C-450A-9ADF-454524AF4FA5}"/>
    <dgm:cxn modelId="{681A5FFE-6E2F-4B27-B351-67D0FB84762E}" type="presOf" srcId="{1B626252-723F-45EF-B36F-B70308D4B925}" destId="{59755FD9-8226-476D-8BA3-D3A54BCA7BF0}" srcOrd="0" destOrd="0" presId="urn:microsoft.com/office/officeart/2008/layout/VerticalCurvedList"/>
    <dgm:cxn modelId="{B24FFB05-D0C3-4D01-81CA-46D2775287D4}" type="presParOf" srcId="{E00981DE-4AA4-4511-8308-887068187E03}" destId="{33CB41F4-269A-4312-91A1-486F2B6C6D6C}" srcOrd="0" destOrd="0" presId="urn:microsoft.com/office/officeart/2008/layout/VerticalCurvedList"/>
    <dgm:cxn modelId="{70AB585D-A59A-451B-971D-BA2C1F09E12F}" type="presParOf" srcId="{33CB41F4-269A-4312-91A1-486F2B6C6D6C}" destId="{91D57D71-9C52-4110-81DC-61391CBA3579}" srcOrd="0" destOrd="0" presId="urn:microsoft.com/office/officeart/2008/layout/VerticalCurvedList"/>
    <dgm:cxn modelId="{E61876EB-BE18-4C7D-82B7-016C1877A950}" type="presParOf" srcId="{91D57D71-9C52-4110-81DC-61391CBA3579}" destId="{A5EA00F7-CDD8-4C7A-ACCF-47E1A6D59BDB}" srcOrd="0" destOrd="0" presId="urn:microsoft.com/office/officeart/2008/layout/VerticalCurvedList"/>
    <dgm:cxn modelId="{E3257F32-B2EC-46B1-BCE7-69F12712F370}" type="presParOf" srcId="{91D57D71-9C52-4110-81DC-61391CBA3579}" destId="{59755FD9-8226-476D-8BA3-D3A54BCA7BF0}" srcOrd="1" destOrd="0" presId="urn:microsoft.com/office/officeart/2008/layout/VerticalCurvedList"/>
    <dgm:cxn modelId="{B16DFBD5-28EC-4D93-A1C4-483009CAA5E7}" type="presParOf" srcId="{91D57D71-9C52-4110-81DC-61391CBA3579}" destId="{8DB91F11-A690-432B-9DB8-63193E5777EF}" srcOrd="2" destOrd="0" presId="urn:microsoft.com/office/officeart/2008/layout/VerticalCurvedList"/>
    <dgm:cxn modelId="{909B8D56-F7C2-4C1D-9564-D83E4C3ABAEB}" type="presParOf" srcId="{91D57D71-9C52-4110-81DC-61391CBA3579}" destId="{97A84D97-6D26-4137-890A-84AAB0727315}" srcOrd="3" destOrd="0" presId="urn:microsoft.com/office/officeart/2008/layout/VerticalCurvedList"/>
    <dgm:cxn modelId="{9959EC5C-4484-4B67-81A2-9DBB12059031}" type="presParOf" srcId="{33CB41F4-269A-4312-91A1-486F2B6C6D6C}" destId="{525A1DE1-73C6-4D7D-B4C9-DE0D847E9441}" srcOrd="1" destOrd="0" presId="urn:microsoft.com/office/officeart/2008/layout/VerticalCurvedList"/>
    <dgm:cxn modelId="{4F7EF65B-B726-4E54-B9AC-F69D57FBB10A}" type="presParOf" srcId="{33CB41F4-269A-4312-91A1-486F2B6C6D6C}" destId="{20920FC6-0D54-4AE8-B207-92BA3124ABA2}" srcOrd="2" destOrd="0" presId="urn:microsoft.com/office/officeart/2008/layout/VerticalCurvedList"/>
    <dgm:cxn modelId="{96FFE06E-7C64-477A-9903-9B928E4D1682}" type="presParOf" srcId="{20920FC6-0D54-4AE8-B207-92BA3124ABA2}" destId="{CD8A835B-DA09-425B-9C57-49A3F286F22A}" srcOrd="0" destOrd="0" presId="urn:microsoft.com/office/officeart/2008/layout/VerticalCurvedList"/>
    <dgm:cxn modelId="{2DA5E91D-CA05-47F5-A5ED-E1B667D7F768}" type="presParOf" srcId="{33CB41F4-269A-4312-91A1-486F2B6C6D6C}" destId="{9F8677A8-5E92-42B7-919A-821DA600FD8C}" srcOrd="3" destOrd="0" presId="urn:microsoft.com/office/officeart/2008/layout/VerticalCurvedList"/>
    <dgm:cxn modelId="{A998411A-0849-4921-83D2-C507FB1A0E0A}" type="presParOf" srcId="{33CB41F4-269A-4312-91A1-486F2B6C6D6C}" destId="{708F1B69-49D6-4510-B9D8-2BEEEF813881}" srcOrd="4" destOrd="0" presId="urn:microsoft.com/office/officeart/2008/layout/VerticalCurvedList"/>
    <dgm:cxn modelId="{9D2FCC97-0751-41E6-B6F1-7B37384ED7F6}" type="presParOf" srcId="{708F1B69-49D6-4510-B9D8-2BEEEF813881}" destId="{FB36EB3C-D14B-4EDF-AD8E-9744F4ECD498}" srcOrd="0" destOrd="0" presId="urn:microsoft.com/office/officeart/2008/layout/VerticalCurvedList"/>
    <dgm:cxn modelId="{FA999FFE-92CA-4CC5-9CA6-7D6E90CE89B1}" type="presParOf" srcId="{33CB41F4-269A-4312-91A1-486F2B6C6D6C}" destId="{81C71FFB-D80F-41D8-8651-5042C1274398}" srcOrd="5" destOrd="0" presId="urn:microsoft.com/office/officeart/2008/layout/VerticalCurvedList"/>
    <dgm:cxn modelId="{59A82920-4759-4540-98DF-E28AB3A260A7}" type="presParOf" srcId="{33CB41F4-269A-4312-91A1-486F2B6C6D6C}" destId="{1CF1CB93-FA75-4D4F-AF5C-405EC7285812}" srcOrd="6" destOrd="0" presId="urn:microsoft.com/office/officeart/2008/layout/VerticalCurvedList"/>
    <dgm:cxn modelId="{F7F05EA8-5885-4DB9-B533-6B16ABAEDB6C}" type="presParOf" srcId="{1CF1CB93-FA75-4D4F-AF5C-405EC7285812}" destId="{1D00EEB1-2E63-4827-820E-2597675A9D8F}" srcOrd="0" destOrd="0" presId="urn:microsoft.com/office/officeart/2008/layout/VerticalCurvedList"/>
    <dgm:cxn modelId="{B5CAEA83-6FAA-4A88-A01B-FAF882718960}" type="presParOf" srcId="{33CB41F4-269A-4312-91A1-486F2B6C6D6C}" destId="{DAAC1E4F-74DB-4775-A3C5-667121130D81}" srcOrd="7" destOrd="0" presId="urn:microsoft.com/office/officeart/2008/layout/VerticalCurvedList"/>
    <dgm:cxn modelId="{F550F268-41DD-477A-B74A-5A633B89C5A9}" type="presParOf" srcId="{33CB41F4-269A-4312-91A1-486F2B6C6D6C}" destId="{B9FC732A-9A73-4C2A-8962-8821D79D3547}" srcOrd="8" destOrd="0" presId="urn:microsoft.com/office/officeart/2008/layout/VerticalCurvedList"/>
    <dgm:cxn modelId="{7C51ECEC-0137-44FE-87B4-1E1419C8A9E2}" type="presParOf" srcId="{B9FC732A-9A73-4C2A-8962-8821D79D3547}" destId="{5DD4281A-DFAE-43C6-A8A8-18790E9062F3}" srcOrd="0" destOrd="0" presId="urn:microsoft.com/office/officeart/2008/layout/VerticalCurvedList"/>
    <dgm:cxn modelId="{05D55F81-E0D6-4BFB-ACA2-554CE8108C85}" type="presParOf" srcId="{33CB41F4-269A-4312-91A1-486F2B6C6D6C}" destId="{75FC934C-1EDC-4E99-98AC-9025B1219275}" srcOrd="9" destOrd="0" presId="urn:microsoft.com/office/officeart/2008/layout/VerticalCurvedList"/>
    <dgm:cxn modelId="{E54E4505-30AB-480B-8603-6F05C4DA3A21}" type="presParOf" srcId="{33CB41F4-269A-4312-91A1-486F2B6C6D6C}" destId="{20AAE9B0-DB98-4279-A38E-72A9E32A0260}" srcOrd="10" destOrd="0" presId="urn:microsoft.com/office/officeart/2008/layout/VerticalCurvedList"/>
    <dgm:cxn modelId="{D70FF985-1C25-4EEC-975D-987F38BEAF12}" type="presParOf" srcId="{20AAE9B0-DB98-4279-A38E-72A9E32A0260}" destId="{9CEFCE7B-4D98-4F93-BE8D-4A240AF097B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848EF-9A8D-4E44-B1CA-966B351DA9F0}">
      <dsp:nvSpPr>
        <dsp:cNvPr id="0" name=""/>
        <dsp:cNvSpPr/>
      </dsp:nvSpPr>
      <dsp:spPr>
        <a:xfrm>
          <a:off x="986525" y="0"/>
          <a:ext cx="3278717" cy="327871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79576-1CD5-4B65-8745-3165AD7C9F76}">
      <dsp:nvSpPr>
        <dsp:cNvPr id="0" name=""/>
        <dsp:cNvSpPr/>
      </dsp:nvSpPr>
      <dsp:spPr>
        <a:xfrm>
          <a:off x="2625883" y="329632"/>
          <a:ext cx="2131166" cy="7761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Kogentní normy zákona</a:t>
          </a:r>
        </a:p>
      </dsp:txBody>
      <dsp:txXfrm>
        <a:off x="2663771" y="367520"/>
        <a:ext cx="2055390" cy="700357"/>
      </dsp:txXfrm>
    </dsp:sp>
    <dsp:sp modelId="{B939FDEB-C19D-4AE8-A0E1-029397B77763}">
      <dsp:nvSpPr>
        <dsp:cNvPr id="0" name=""/>
        <dsp:cNvSpPr/>
      </dsp:nvSpPr>
      <dsp:spPr>
        <a:xfrm>
          <a:off x="2625883" y="1202783"/>
          <a:ext cx="2131166" cy="7761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Smlouva + obchodní podmínky</a:t>
          </a:r>
        </a:p>
      </dsp:txBody>
      <dsp:txXfrm>
        <a:off x="2663771" y="1240671"/>
        <a:ext cx="2055390" cy="700357"/>
      </dsp:txXfrm>
    </dsp:sp>
    <dsp:sp modelId="{79D635CB-7AEC-4308-BC3A-A746F60BF8F0}">
      <dsp:nvSpPr>
        <dsp:cNvPr id="0" name=""/>
        <dsp:cNvSpPr/>
      </dsp:nvSpPr>
      <dsp:spPr>
        <a:xfrm>
          <a:off x="2625883" y="2075933"/>
          <a:ext cx="2131166" cy="7761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Dispozitivní normy zákona</a:t>
          </a:r>
        </a:p>
      </dsp:txBody>
      <dsp:txXfrm>
        <a:off x="2663771" y="2113821"/>
        <a:ext cx="2055390" cy="700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55FD9-8226-476D-8BA3-D3A54BCA7BF0}">
      <dsp:nvSpPr>
        <dsp:cNvPr id="0" name=""/>
        <dsp:cNvSpPr/>
      </dsp:nvSpPr>
      <dsp:spPr>
        <a:xfrm>
          <a:off x="-4861350" y="-745001"/>
          <a:ext cx="5790010" cy="5790010"/>
        </a:xfrm>
        <a:prstGeom prst="blockArc">
          <a:avLst>
            <a:gd name="adj1" fmla="val 18900000"/>
            <a:gd name="adj2" fmla="val 2700000"/>
            <a:gd name="adj3" fmla="val 37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A1DE1-73C6-4D7D-B4C9-DE0D847E9441}">
      <dsp:nvSpPr>
        <dsp:cNvPr id="0" name=""/>
        <dsp:cNvSpPr/>
      </dsp:nvSpPr>
      <dsp:spPr>
        <a:xfrm>
          <a:off x="406346" y="268664"/>
          <a:ext cx="7662739" cy="537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78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oprava</a:t>
          </a:r>
        </a:p>
      </dsp:txBody>
      <dsp:txXfrm>
        <a:off x="406346" y="268664"/>
        <a:ext cx="7662739" cy="537673"/>
      </dsp:txXfrm>
    </dsp:sp>
    <dsp:sp modelId="{CD8A835B-DA09-425B-9C57-49A3F286F22A}">
      <dsp:nvSpPr>
        <dsp:cNvPr id="0" name=""/>
        <dsp:cNvSpPr/>
      </dsp:nvSpPr>
      <dsp:spPr>
        <a:xfrm>
          <a:off x="70301" y="201455"/>
          <a:ext cx="672091" cy="6720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677A8-5E92-42B7-919A-821DA600FD8C}">
      <dsp:nvSpPr>
        <dsp:cNvPr id="0" name=""/>
        <dsp:cNvSpPr/>
      </dsp:nvSpPr>
      <dsp:spPr>
        <a:xfrm>
          <a:off x="791627" y="1074915"/>
          <a:ext cx="7277458" cy="537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78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výměna</a:t>
          </a:r>
        </a:p>
      </dsp:txBody>
      <dsp:txXfrm>
        <a:off x="791627" y="1074915"/>
        <a:ext cx="7277458" cy="537673"/>
      </dsp:txXfrm>
    </dsp:sp>
    <dsp:sp modelId="{FB36EB3C-D14B-4EDF-AD8E-9744F4ECD498}">
      <dsp:nvSpPr>
        <dsp:cNvPr id="0" name=""/>
        <dsp:cNvSpPr/>
      </dsp:nvSpPr>
      <dsp:spPr>
        <a:xfrm>
          <a:off x="455581" y="1007706"/>
          <a:ext cx="672091" cy="6720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C71FFB-D80F-41D8-8651-5042C1274398}">
      <dsp:nvSpPr>
        <dsp:cNvPr id="0" name=""/>
        <dsp:cNvSpPr/>
      </dsp:nvSpPr>
      <dsp:spPr>
        <a:xfrm>
          <a:off x="909877" y="1881167"/>
          <a:ext cx="7159208" cy="537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78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sleva z kupní ceny</a:t>
          </a:r>
        </a:p>
      </dsp:txBody>
      <dsp:txXfrm>
        <a:off x="909877" y="1881167"/>
        <a:ext cx="7159208" cy="537673"/>
      </dsp:txXfrm>
    </dsp:sp>
    <dsp:sp modelId="{1D00EEB1-2E63-4827-820E-2597675A9D8F}">
      <dsp:nvSpPr>
        <dsp:cNvPr id="0" name=""/>
        <dsp:cNvSpPr/>
      </dsp:nvSpPr>
      <dsp:spPr>
        <a:xfrm>
          <a:off x="573832" y="1813958"/>
          <a:ext cx="672091" cy="6720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C1E4F-74DB-4775-A3C5-667121130D81}">
      <dsp:nvSpPr>
        <dsp:cNvPr id="0" name=""/>
        <dsp:cNvSpPr/>
      </dsp:nvSpPr>
      <dsp:spPr>
        <a:xfrm>
          <a:off x="791627" y="2687418"/>
          <a:ext cx="7277458" cy="537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78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odstoupení od smlouvy</a:t>
          </a:r>
        </a:p>
      </dsp:txBody>
      <dsp:txXfrm>
        <a:off x="791627" y="2687418"/>
        <a:ext cx="7277458" cy="537673"/>
      </dsp:txXfrm>
    </dsp:sp>
    <dsp:sp modelId="{5DD4281A-DFAE-43C6-A8A8-18790E9062F3}">
      <dsp:nvSpPr>
        <dsp:cNvPr id="0" name=""/>
        <dsp:cNvSpPr/>
      </dsp:nvSpPr>
      <dsp:spPr>
        <a:xfrm>
          <a:off x="455581" y="2620209"/>
          <a:ext cx="672091" cy="6720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FC934C-1EDC-4E99-98AC-9025B1219275}">
      <dsp:nvSpPr>
        <dsp:cNvPr id="0" name=""/>
        <dsp:cNvSpPr/>
      </dsp:nvSpPr>
      <dsp:spPr>
        <a:xfrm>
          <a:off x="406346" y="3493670"/>
          <a:ext cx="7662739" cy="537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78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náhrada škody</a:t>
          </a:r>
        </a:p>
      </dsp:txBody>
      <dsp:txXfrm>
        <a:off x="406346" y="3493670"/>
        <a:ext cx="7662739" cy="537673"/>
      </dsp:txXfrm>
    </dsp:sp>
    <dsp:sp modelId="{9CEFCE7B-4D98-4F93-BE8D-4A240AF097B7}">
      <dsp:nvSpPr>
        <dsp:cNvPr id="0" name=""/>
        <dsp:cNvSpPr/>
      </dsp:nvSpPr>
      <dsp:spPr>
        <a:xfrm>
          <a:off x="70301" y="3426461"/>
          <a:ext cx="672091" cy="6720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cnb.cz/cs/bankovky-a-mince/bankovky/bankovky-opotrebene-obehem-bezne-poskozene-a-nestandardne-poskozene-bankovky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2-8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Spotřebitelské smlouvy – vybrané otázky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OVp141 Základy občanského práva pro učitele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D14777-6B2C-4285-B447-3DB8C5A42F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EC7BC2-E76E-44C3-B3B2-15FC5F0E84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C6B3B3-335E-4BDD-B033-5999DD694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Odbočka k bankovkám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7FCAEB-FCA6-45FA-B288-B086A9E6B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vyhláška ČNB (274/2011)</a:t>
            </a:r>
          </a:p>
          <a:p>
            <a:pPr lvl="1"/>
            <a:r>
              <a:rPr lang="cs-CZ" dirty="0"/>
              <a:t>1. bankovky opotřebené oběhem</a:t>
            </a:r>
          </a:p>
          <a:p>
            <a:pPr lvl="1"/>
            <a:r>
              <a:rPr lang="cs-CZ" dirty="0"/>
              <a:t>2. běžně poškozené</a:t>
            </a:r>
          </a:p>
          <a:p>
            <a:pPr lvl="1"/>
            <a:r>
              <a:rPr lang="cs-CZ" dirty="0"/>
              <a:t>3. nestandardně poškozené </a:t>
            </a:r>
          </a:p>
          <a:p>
            <a:r>
              <a:rPr lang="cs-CZ" sz="2400" dirty="0"/>
              <a:t>pokud je prodávající živnostník – podnikající fyzická osoba, může bankovku v bodě 2 a 3 odmítnout, právnická osoba musí přijmout, ale nevrací do oběhu</a:t>
            </a:r>
          </a:p>
          <a:p>
            <a:r>
              <a:rPr lang="cs-CZ" sz="2400" dirty="0">
                <a:hlinkClick r:id="rId2"/>
              </a:rPr>
              <a:t>https://www.cnb.cz/cs/bankovky-a-mince/bankovky/bankovky-opotrebene-obehem-bezne-poskozene-a-nestandardne-poskozene-bankovky/</a:t>
            </a:r>
            <a:r>
              <a:rPr lang="cs-CZ" sz="2400" dirty="0"/>
              <a:t>  </a:t>
            </a:r>
          </a:p>
          <a:p>
            <a:r>
              <a:rPr lang="cs-CZ" sz="2400" dirty="0"/>
              <a:t>obdobně i mince</a:t>
            </a:r>
          </a:p>
        </p:txBody>
      </p:sp>
      <p:pic>
        <p:nvPicPr>
          <p:cNvPr id="2050" name="Picture 2" descr="necela_bankovka_7">
            <a:extLst>
              <a:ext uri="{FF2B5EF4-FFF2-40B4-BE49-F238E27FC236}">
                <a16:creationId xmlns:a16="http://schemas.microsoft.com/office/drawing/2014/main" id="{D2FADC98-EE8F-4F14-A846-77AB68692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8" y="857250"/>
            <a:ext cx="43719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eformovana_06">
            <a:extLst>
              <a:ext uri="{FF2B5EF4-FFF2-40B4-BE49-F238E27FC236}">
                <a16:creationId xmlns:a16="http://schemas.microsoft.com/office/drawing/2014/main" id="{51E7324F-D889-451E-B3A1-2E082A88B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438" y="5034375"/>
            <a:ext cx="1476374" cy="1476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567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8B7F90-A8F5-4AC8-A676-DA46AD5EC4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AC3346-6EA0-4A68-B18A-E280C0C5B9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3CA10E-DB5E-4B25-B480-F84CE687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podmínky (nejen kupní smlouvy)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D550AE-4C8A-4BDA-8250-01A98BF2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132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text, který je součástí smlouvy, pokud je řádně včleněn</a:t>
            </a:r>
          </a:p>
          <a:p>
            <a:r>
              <a:rPr lang="cs-CZ" dirty="0"/>
              <a:t>odkaz ve smlouvě + přiložení (připojení k nabídce)</a:t>
            </a:r>
          </a:p>
          <a:p>
            <a:r>
              <a:rPr lang="cs-CZ" dirty="0"/>
              <a:t>u spotřebitelů tam nesmí být smluvní pokuta (a rozhodčí doložka), ujednání o smluvní pokutě – jen ve smlouvě samotné </a:t>
            </a:r>
          </a:p>
          <a:p>
            <a:r>
              <a:rPr lang="cs-CZ" dirty="0"/>
              <a:t>nesmí být překvapivá ustanovení 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D679A3B-B703-41CC-936B-A0E78A34E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679" y="4377937"/>
            <a:ext cx="7725530" cy="2102063"/>
          </a:xfrm>
          <a:prstGeom prst="rect">
            <a:avLst/>
          </a:prstGeom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8FE9754F-2198-41BF-ADA6-8A2A5E742CA6}"/>
              </a:ext>
            </a:extLst>
          </p:cNvPr>
          <p:cNvSpPr/>
          <p:nvPr/>
        </p:nvSpPr>
        <p:spPr bwMode="auto">
          <a:xfrm>
            <a:off x="9414209" y="5165998"/>
            <a:ext cx="1620000" cy="81915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000080"/>
                </a:highlight>
                <a:latin typeface="+mn-lt"/>
              </a:rPr>
              <a:t>GDPR</a:t>
            </a:r>
          </a:p>
        </p:txBody>
      </p:sp>
    </p:spTree>
    <p:extLst>
      <p:ext uri="{BB962C8B-B14F-4D97-AF65-F5344CB8AC3E}">
        <p14:creationId xmlns:p14="http://schemas.microsoft.com/office/powerpoint/2010/main" val="906766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DBAD5E-1B59-442D-B6E0-A5880EE0F1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0A023F-51EC-40A7-A4AF-A59F5250C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A58C8D-0305-4534-A4B5-EFCBF5E12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podmínky (nejen kupní smlouvy)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5DE9B57-2997-4336-B268-A4DB1AE4B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725" y="4768577"/>
            <a:ext cx="9281250" cy="102262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 algn="ctr">
              <a:buNone/>
            </a:pPr>
            <a:r>
              <a:rPr lang="cs-CZ" i="1" dirty="0"/>
              <a:t>Může podnikatel měnit jednostranně obchodní podmínky                             v průběhu trvání smlouvy bez Vašeho souhlasu? </a:t>
            </a:r>
          </a:p>
        </p:txBody>
      </p:sp>
      <p:pic>
        <p:nvPicPr>
          <p:cNvPr id="3074" name="Picture 2" descr="FotkyFoto_fb panáček otazník - SEO konzultant Prostějov | Martin Dřímal">
            <a:extLst>
              <a:ext uri="{FF2B5EF4-FFF2-40B4-BE49-F238E27FC236}">
                <a16:creationId xmlns:a16="http://schemas.microsoft.com/office/drawing/2014/main" id="{28DC2154-59A4-43B3-B0BA-DB994F8ED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975" y="2756173"/>
            <a:ext cx="1895475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2476C9B7-A3FC-42AF-929E-634CDB2AC531}"/>
              </a:ext>
            </a:extLst>
          </p:cNvPr>
          <p:cNvSpPr txBox="1">
            <a:spLocks/>
          </p:cNvSpPr>
          <p:nvPr/>
        </p:nvSpPr>
        <p:spPr>
          <a:xfrm>
            <a:off x="720000" y="1692002"/>
            <a:ext cx="9333975" cy="27275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–"/>
            </a:pPr>
            <a:r>
              <a:rPr lang="cs-CZ" i="1" kern="0" dirty="0"/>
              <a:t> </a:t>
            </a:r>
            <a:r>
              <a:rPr lang="cs-CZ" kern="0" dirty="0"/>
              <a:t>otištěny na smlouvě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cs-CZ" kern="0" dirty="0"/>
              <a:t> přiloženy ke smlouvě (email – PDF soubor atd.)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cs-CZ" kern="0" dirty="0"/>
              <a:t> nutnost zaškrtnout políčko – faktické seznámení </a:t>
            </a:r>
          </a:p>
          <a:p>
            <a:pPr>
              <a:buFont typeface="Arial" panose="020B0604020202020204" pitchFamily="34" charset="0"/>
              <a:buChar char="–"/>
            </a:pPr>
            <a:endParaRPr lang="cs-CZ" kern="0" dirty="0"/>
          </a:p>
          <a:p>
            <a:pPr>
              <a:buFont typeface="Arial" panose="020B0604020202020204" pitchFamily="34" charset="0"/>
              <a:buChar char="–"/>
            </a:pPr>
            <a:r>
              <a:rPr lang="cs-CZ" kern="0" dirty="0"/>
              <a:t> odkaz na webové stránky?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cs-CZ" kern="0" dirty="0"/>
              <a:t> vyvěšení v provozovně? </a:t>
            </a:r>
          </a:p>
        </p:txBody>
      </p:sp>
    </p:spTree>
    <p:extLst>
      <p:ext uri="{BB962C8B-B14F-4D97-AF65-F5344CB8AC3E}">
        <p14:creationId xmlns:p14="http://schemas.microsoft.com/office/powerpoint/2010/main" val="3573045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CE48A8-EE5A-4591-9743-58B49AD673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AD6460-6C4C-48E3-9252-06A2A593FA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DDCB63-EAD6-4840-8D8A-4D64D2ACA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Odpověď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F0167D-C2EE-48AB-8678-A681C3DFD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82452"/>
            <a:ext cx="10753200" cy="177509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chemeClr val="tx2"/>
                </a:solidFill>
              </a:rPr>
              <a:t>ber – nech být </a:t>
            </a:r>
            <a:r>
              <a:rPr lang="cs-CZ" dirty="0"/>
              <a:t>(výpověď) </a:t>
            </a:r>
          </a:p>
          <a:p>
            <a:pPr>
              <a:lnSpc>
                <a:spcPct val="200000"/>
              </a:lnSpc>
            </a:pPr>
            <a:r>
              <a:rPr lang="cs-CZ" b="1" dirty="0">
                <a:solidFill>
                  <a:schemeClr val="tx2"/>
                </a:solidFill>
              </a:rPr>
              <a:t>mlčení znamená souhlas </a:t>
            </a:r>
            <a:r>
              <a:rPr lang="cs-CZ" dirty="0"/>
              <a:t>(i když jsme se loni učili, že ne…)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27A4AABC-6E6C-4284-93CE-0CBD36D28CFC}"/>
              </a:ext>
            </a:extLst>
          </p:cNvPr>
          <p:cNvSpPr txBox="1">
            <a:spLocks/>
          </p:cNvSpPr>
          <p:nvPr/>
        </p:nvSpPr>
        <p:spPr>
          <a:xfrm>
            <a:off x="666000" y="3496577"/>
            <a:ext cx="9333975" cy="15274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–"/>
            </a:pPr>
            <a:r>
              <a:rPr lang="cs-CZ" i="1" kern="0" dirty="0"/>
              <a:t> </a:t>
            </a:r>
            <a:r>
              <a:rPr lang="cs-CZ" kern="0" dirty="0"/>
              <a:t>nelze u fixních závazků 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cs-CZ" kern="0" dirty="0"/>
              <a:t> lze tam, kde to povoluje smlouva / obchodní podmínky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cs-CZ" kern="0" dirty="0"/>
              <a:t> musí být včas, abyste stihli reagovat</a:t>
            </a:r>
          </a:p>
        </p:txBody>
      </p:sp>
    </p:spTree>
    <p:extLst>
      <p:ext uri="{BB962C8B-B14F-4D97-AF65-F5344CB8AC3E}">
        <p14:creationId xmlns:p14="http://schemas.microsoft.com/office/powerpoint/2010/main" val="483987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6307B2-9257-04B0-831A-0D71B5C6E1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FF8B86-8890-EFE5-0E48-B65191991A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21CAA8-714F-8591-D1F6-6F6D05895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Něco ze zákona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DE3B6D0-B5D7-E7B9-1600-9EB986A94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736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 čem Vás musí podnikatel informovat</a:t>
            </a:r>
          </a:p>
          <a:p>
            <a:r>
              <a:rPr lang="cs-CZ" dirty="0"/>
              <a:t>co jsou to zakázaná ujednání</a:t>
            </a:r>
          </a:p>
          <a:p>
            <a:r>
              <a:rPr lang="cs-CZ" dirty="0"/>
              <a:t>§ 1810 a násl. OZ</a:t>
            </a:r>
          </a:p>
          <a:p>
            <a:pPr lvl="1"/>
            <a:r>
              <a:rPr lang="cs-CZ" dirty="0">
                <a:hlinkClick r:id="rId2"/>
              </a:rPr>
              <a:t>https://www.zakonyprolidi.cz/cs/2012-89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9921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4F78D07-552D-4874-901B-37225C2D64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FFAF3C-2DEC-4F53-BDAB-978B859F3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2746EE-7260-472B-B659-0172928A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Platnost a účinnost smlouvy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02404A-C2F1-4E57-809A-16C732099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29763"/>
            <a:ext cx="10753200" cy="517106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platná </a:t>
            </a:r>
            <a:r>
              <a:rPr lang="cs-CZ" sz="2400" dirty="0"/>
              <a:t>smlouva = „dohodli jsme se na znění – obsahu, textu“</a:t>
            </a:r>
          </a:p>
          <a:p>
            <a:r>
              <a:rPr lang="cs-CZ" sz="2400" dirty="0">
                <a:solidFill>
                  <a:schemeClr val="tx2"/>
                </a:solidFill>
              </a:rPr>
              <a:t>účinná</a:t>
            </a:r>
            <a:r>
              <a:rPr lang="cs-CZ" sz="2400" dirty="0"/>
              <a:t> smlouva = „vyvolává právní následky“</a:t>
            </a:r>
          </a:p>
          <a:p>
            <a:endParaRPr lang="cs-CZ" dirty="0"/>
          </a:p>
          <a:p>
            <a:r>
              <a:rPr lang="cs-CZ" sz="2400" dirty="0"/>
              <a:t>možná si vzpomenete – kontraktační proces: </a:t>
            </a:r>
          </a:p>
          <a:p>
            <a:pPr lvl="1"/>
            <a:r>
              <a:rPr lang="cs-CZ" dirty="0"/>
              <a:t>navrhovatel nabídky, adresát nabídky</a:t>
            </a:r>
          </a:p>
          <a:p>
            <a:pPr lvl="1"/>
            <a:r>
              <a:rPr lang="cs-CZ" dirty="0"/>
              <a:t>vznik smlouvy = okamžik doručení (dojití) bezvýhradné a včasné odpovědi od adresáta nabídky zpět navrhovateli nabídky – shodné projevy vůle se střetnou</a:t>
            </a:r>
          </a:p>
          <a:p>
            <a:pPr lvl="1"/>
            <a:r>
              <a:rPr lang="cs-CZ" dirty="0"/>
              <a:t>Zvláštnosti e-shopů, samoobslužných pokladen (převzetí) atd.</a:t>
            </a:r>
          </a:p>
          <a:p>
            <a:pPr lvl="1"/>
            <a:r>
              <a:rPr lang="cs-CZ" dirty="0"/>
              <a:t>smlouva je platná (+ další náležitosti)</a:t>
            </a:r>
          </a:p>
          <a:p>
            <a:pPr lvl="1"/>
            <a:endParaRPr lang="cs-CZ" dirty="0"/>
          </a:p>
          <a:p>
            <a:r>
              <a:rPr lang="cs-CZ" sz="2400" dirty="0"/>
              <a:t>účinnost může být odložena/</a:t>
            </a:r>
          </a:p>
          <a:p>
            <a:pPr marL="72000" indent="0">
              <a:buNone/>
            </a:pPr>
            <a:r>
              <a:rPr lang="cs-CZ" sz="2400" dirty="0"/>
              <a:t>nastat jiný den jak platnost</a:t>
            </a:r>
          </a:p>
          <a:p>
            <a:r>
              <a:rPr lang="cs-CZ" sz="2400" dirty="0"/>
              <a:t>často vázána na podpis (podpis posledního)</a:t>
            </a:r>
          </a:p>
          <a:p>
            <a:pPr lvl="1"/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8D4D7914-D471-4E02-8D71-15FDAFBB9E70}"/>
              </a:ext>
            </a:extLst>
          </p:cNvPr>
          <p:cNvSpPr/>
          <p:nvPr/>
        </p:nvSpPr>
        <p:spPr bwMode="auto">
          <a:xfrm>
            <a:off x="6587362" y="4810125"/>
            <a:ext cx="4105275" cy="10083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V Brně dne …………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prodávající</a:t>
            </a:r>
            <a:endParaRPr kumimoji="0" lang="cs-CZ" sz="2800" i="1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8905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573772-C3E9-4C58-B63B-6832B00547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EBEE26-E766-4E45-8E01-C3E1AAF2D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EA5354-1065-48C1-B1CA-3725EC501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Reklamace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8BC2C0B-0C58-4EC0-9DDB-24BDB1178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41923"/>
          </a:xfrm>
        </p:spPr>
        <p:txBody>
          <a:bodyPr/>
          <a:lstStyle/>
          <a:p>
            <a:pPr marL="72000" indent="0" algn="ctr">
              <a:buNone/>
            </a:pPr>
            <a:r>
              <a:rPr lang="cs-CZ" i="1" dirty="0"/>
              <a:t>Zakoupili jste si v pondělí centru Brna sportovní obuv značky Baťa před svým odjezdem na půlroční Erasmus. Po pár dnech, co jste boty nosili, aby se „rozchodily a netlačily Vás“, se začal odlepovat svršek i spodek obuvi. Je neděle podvečer, chcete boty reklamovat, ale prodejna má zavřeno. Rozhodnete se odjet reklamovat boty do Vaňkovky, kde mají otevřeno i během víkendu, protože zítra odjíždíte. Platili jste kartou, ale účtenku jste si nevzali.</a:t>
            </a:r>
          </a:p>
        </p:txBody>
      </p:sp>
    </p:spTree>
    <p:extLst>
      <p:ext uri="{BB962C8B-B14F-4D97-AF65-F5344CB8AC3E}">
        <p14:creationId xmlns:p14="http://schemas.microsoft.com/office/powerpoint/2010/main" val="3557076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0E14EF-1FEA-4757-AAD2-C5A1A82ED5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659794-B225-4E97-8F68-D5CE4015AB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725868-E12B-4C8B-94AE-5FD0C683C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a kdy lze reklamovat?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2C6600-46CA-4EF4-B7DE-F2850217E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41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vady = cokoliv, co neodpovídá smlouvě (§ 2161 OZ)</a:t>
            </a:r>
          </a:p>
          <a:p>
            <a:pPr lvl="1"/>
            <a:r>
              <a:rPr lang="cs-CZ" dirty="0"/>
              <a:t>množství</a:t>
            </a:r>
          </a:p>
          <a:p>
            <a:pPr lvl="1"/>
            <a:r>
              <a:rPr lang="cs-CZ" dirty="0"/>
              <a:t>jakost (kvalita)</a:t>
            </a:r>
          </a:p>
          <a:p>
            <a:pPr lvl="1"/>
            <a:r>
              <a:rPr lang="cs-CZ" dirty="0"/>
              <a:t>druh (provedení)</a:t>
            </a:r>
          </a:p>
          <a:p>
            <a:pPr lvl="1"/>
            <a:r>
              <a:rPr lang="cs-CZ" dirty="0"/>
              <a:t>ale i právní vady</a:t>
            </a:r>
          </a:p>
          <a:p>
            <a:r>
              <a:rPr lang="cs-CZ" dirty="0"/>
              <a:t>práva z vady – uplatnit do </a:t>
            </a:r>
            <a:r>
              <a:rPr lang="cs-CZ" dirty="0">
                <a:solidFill>
                  <a:schemeClr val="tx2"/>
                </a:solidFill>
              </a:rPr>
              <a:t>24 měsíců od převzetí</a:t>
            </a:r>
          </a:p>
          <a:p>
            <a:pPr lvl="1"/>
            <a:r>
              <a:rPr lang="cs-CZ" dirty="0"/>
              <a:t>prvních 6 měsíců – předpokládá se, že vada byla již při převzetí – Vaše lepší pozice </a:t>
            </a:r>
          </a:p>
          <a:p>
            <a:r>
              <a:rPr lang="cs-CZ" dirty="0"/>
              <a:t>zboží </a:t>
            </a:r>
            <a:r>
              <a:rPr lang="cs-CZ" dirty="0">
                <a:solidFill>
                  <a:schemeClr val="tx2"/>
                </a:solidFill>
              </a:rPr>
              <a:t>podléhající rychlé zkáze</a:t>
            </a:r>
          </a:p>
          <a:p>
            <a:pPr lvl="1"/>
            <a:r>
              <a:rPr lang="cs-CZ" dirty="0"/>
              <a:t>minimální trvanlivost vs. spotřebujte do </a:t>
            </a:r>
          </a:p>
          <a:p>
            <a:pPr lvl="1"/>
            <a:r>
              <a:rPr lang="cs-CZ" dirty="0"/>
              <a:t>„prošlá doba minimální trvanlivosti“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3076" name="Picture 4" descr="Osmdesát procent Britů si plete pojmy „minimální trvanlivost“ a  „spotřebujte do“. - Zachraň jídlo">
            <a:extLst>
              <a:ext uri="{FF2B5EF4-FFF2-40B4-BE49-F238E27FC236}">
                <a16:creationId xmlns:a16="http://schemas.microsoft.com/office/drawing/2014/main" id="{D0264B6C-3354-4B50-B51A-7E389F53C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43505"/>
            <a:ext cx="4095750" cy="223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334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5ABE25-326C-4C4B-A90C-F5C257FBC0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7B854-04CA-4018-8ACC-BF6FBA1B92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84BA24-D599-49C8-9A27-5081F14F3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nelze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E7A41E-26D9-4DFA-B7F0-A40D7D17B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609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l"/>
            <a:r>
              <a:rPr lang="cs-CZ" dirty="0"/>
              <a:t>u věci prodávané za nižší cenu na vadu, pro kterou byla nižší cena ujednána</a:t>
            </a:r>
          </a:p>
          <a:p>
            <a:pPr algn="l"/>
            <a:r>
              <a:rPr lang="cs-CZ" dirty="0"/>
              <a:t>na opotřebení věci způsobené jejím obvyklým užíváním,</a:t>
            </a:r>
          </a:p>
          <a:p>
            <a:pPr algn="l"/>
            <a:r>
              <a:rPr lang="cs-CZ" dirty="0"/>
              <a:t>u použité věci na vadu odpovídající míře používání opotřebení, kterou věc měla při převzetí kupujícím</a:t>
            </a:r>
          </a:p>
          <a:p>
            <a:pPr algn="l"/>
            <a:r>
              <a:rPr lang="cs-CZ" dirty="0"/>
              <a:t>vyplývá-li to z povahy věci</a:t>
            </a:r>
          </a:p>
          <a:p>
            <a:endParaRPr lang="cs-CZ" dirty="0"/>
          </a:p>
        </p:txBody>
      </p:sp>
      <p:pic>
        <p:nvPicPr>
          <p:cNvPr id="2050" name="Picture 2" descr="Stop | Filmová místa.cz">
            <a:extLst>
              <a:ext uri="{FF2B5EF4-FFF2-40B4-BE49-F238E27FC236}">
                <a16:creationId xmlns:a16="http://schemas.microsoft.com/office/drawing/2014/main" id="{9418CE91-158B-4CBB-9149-267233029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115625"/>
            <a:ext cx="16740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748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725E5F-43C5-44AF-B68D-A8711000F2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984466-524C-4B10-86A9-4D2FFE078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D316BD-AF08-4AEC-A47C-F746AC2F5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Reklamace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BEC41C-DCDD-4F79-A1F4-863507E44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31788"/>
            <a:ext cx="10753200" cy="50482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KDE? </a:t>
            </a:r>
            <a:r>
              <a:rPr lang="cs-CZ" sz="2400" dirty="0"/>
              <a:t>prodávající, servis (je-li uveden), jiná prodejna (záleží, IČO)</a:t>
            </a:r>
          </a:p>
          <a:p>
            <a:r>
              <a:rPr lang="cs-CZ" sz="2400" dirty="0"/>
              <a:t>lze i poslat poštou – běží lhůta od dojití</a:t>
            </a:r>
          </a:p>
          <a:p>
            <a:r>
              <a:rPr lang="cs-CZ" sz="2400" dirty="0"/>
              <a:t>musí reklamaci přijmout a písemně potvrdit její uplatnění, a to v otevíracích hodinách </a:t>
            </a:r>
          </a:p>
          <a:p>
            <a:r>
              <a:rPr lang="cs-CZ" sz="2400" dirty="0"/>
              <a:t>problém tam, kde se podnikatel dostal do insolvence 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náležitosti</a:t>
            </a:r>
            <a:r>
              <a:rPr lang="cs-CZ" sz="2400" dirty="0"/>
              <a:t> (co nejvýstižnější popis vad, datum uplatnění atd.) a co požadujete = nároky (právo z vad)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nelze požadavek neporušeného či původního obalu</a:t>
            </a:r>
            <a:r>
              <a:rPr lang="cs-CZ" sz="2400" dirty="0"/>
              <a:t>, i kdyby to bylo napsáno v reklamačním řádu či obchodních podmínkách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není nutný doklad o zaplacení</a:t>
            </a:r>
            <a:r>
              <a:rPr lang="cs-CZ" sz="2400" dirty="0"/>
              <a:t>, pokud prokážete jinak</a:t>
            </a:r>
          </a:p>
          <a:p>
            <a:r>
              <a:rPr lang="cs-CZ" sz="2400" dirty="0"/>
              <a:t>o dobu reklamace (od uplatnění po vyřízení) se prodlužuje oněch 24 měsíců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24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81FC7C-A5B5-4DF5-AC85-813D5BEFF0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68A156-AC24-408E-AEA7-9819647D8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7FF006-61F6-44E2-9FDE-EDFDB2583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AE583A-56BE-40A4-B9A8-B1F96604A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593389"/>
            <a:ext cx="10753200" cy="6150263"/>
          </a:xfrm>
        </p:spPr>
        <p:txBody>
          <a:bodyPr/>
          <a:lstStyle/>
          <a:p>
            <a:pPr marL="72000" indent="0" algn="ctr">
              <a:buNone/>
            </a:pPr>
            <a:r>
              <a:rPr lang="cs-CZ" i="1" dirty="0"/>
              <a:t>Zamyslete se, jakou smlouvu jste dnes uzavřeli. Zkuste tuto smlouvu pojmenovat.</a:t>
            </a:r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6" name="Picture 2" descr="Brainstorming Training, Techniques, &amp; Activities – Brainstorming  Facilitation Training">
            <a:extLst>
              <a:ext uri="{FF2B5EF4-FFF2-40B4-BE49-F238E27FC236}">
                <a16:creationId xmlns:a16="http://schemas.microsoft.com/office/drawing/2014/main" id="{878FDB5B-C5E7-4C9C-825A-BAD1C2BE9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055" y="3119998"/>
            <a:ext cx="3325946" cy="224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417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BEAEA7A-66EB-4629-BE24-0FE039E89F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6BA2D2-777B-418E-ACC8-8D8E8FB69D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D887-B029-4171-A5B2-91CD63992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zamyšlení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B9849D-A40F-444F-A319-33A003194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i="1" dirty="0"/>
              <a:t>Situace 1:</a:t>
            </a:r>
          </a:p>
          <a:p>
            <a:r>
              <a:rPr lang="cs-CZ" i="1" dirty="0"/>
              <a:t>Koupili jste si kachličky na obklad koupelny, které ale začaly vykazovat vady. Chcete reklamovat. Jak dostanete kachličky zpět do prodejny, abyste je přiložili k reklamaci, pokud jste koupelnu už obložili?</a:t>
            </a:r>
          </a:p>
          <a:p>
            <a:endParaRPr lang="cs-CZ" i="1" dirty="0"/>
          </a:p>
          <a:p>
            <a:pPr marL="72000" indent="0">
              <a:buNone/>
            </a:pPr>
            <a:r>
              <a:rPr lang="cs-CZ" i="1" dirty="0"/>
              <a:t>Situace 2:</a:t>
            </a:r>
          </a:p>
          <a:p>
            <a:r>
              <a:rPr lang="cs-CZ" i="1" dirty="0"/>
              <a:t>Jak se bránit proti zamítnutí reklamace?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55786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7B366E-5488-40D5-B952-6F7899F704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CA51DE-FE85-4E08-AF73-53C289F486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48DC6E-4721-4298-8648-72584BA39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Délka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1CFCBA-3A7E-4BBC-834C-23FD2A944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98165"/>
            <a:ext cx="10753200" cy="299291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rozhodnutí o reklamaci ihned, nejpozději do 3 dnů</a:t>
            </a:r>
          </a:p>
          <a:p>
            <a:r>
              <a:rPr lang="cs-CZ" dirty="0">
                <a:solidFill>
                  <a:schemeClr val="tx2"/>
                </a:solidFill>
              </a:rPr>
              <a:t>čas na vyřízení - 30 dnů </a:t>
            </a:r>
            <a:r>
              <a:rPr lang="cs-CZ" dirty="0"/>
              <a:t>od uplatnění reklamace včetně odstranění vady</a:t>
            </a:r>
          </a:p>
          <a:p>
            <a:r>
              <a:rPr lang="cs-CZ" dirty="0"/>
              <a:t>nicméně platí pravidla pro počítání lhůt:</a:t>
            </a:r>
          </a:p>
          <a:p>
            <a:pPr lvl="1"/>
            <a:r>
              <a:rPr lang="cs-CZ" dirty="0"/>
              <a:t>den uplatnění je den 0 </a:t>
            </a:r>
          </a:p>
          <a:p>
            <a:pPr lvl="1"/>
            <a:r>
              <a:rPr lang="cs-CZ" dirty="0"/>
              <a:t>připadne-li konec na sobotu, neděli, st. svátek – pondělí</a:t>
            </a:r>
          </a:p>
          <a:p>
            <a:r>
              <a:rPr lang="cs-CZ" dirty="0"/>
              <a:t>nestihne = nárok na odstoupení od smlouvy</a:t>
            </a:r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4098" name="Picture 2" descr="Kalendář závodů na rok 2020 zveřejněn! | Český svaz aerobiku a fitness  FISAF.cz, z.s.">
            <a:extLst>
              <a:ext uri="{FF2B5EF4-FFF2-40B4-BE49-F238E27FC236}">
                <a16:creationId xmlns:a16="http://schemas.microsoft.com/office/drawing/2014/main" id="{7FECEE61-86EF-4F60-AD9E-7E2E61988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640" y="3038475"/>
            <a:ext cx="3872223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954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A6D45D-D883-4E78-8791-01987F5C74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A9D00A-F270-4BC7-AE70-B6FE2815F4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DB77FE-E6B9-4CAF-B40C-D8DB8891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Zákonná odpovědnost vs. smluvní záruka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2B38E1-ED09-42C3-92B8-76CC6F23A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8798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smluvní záruka = záruka za jakost</a:t>
            </a:r>
          </a:p>
          <a:p>
            <a:pPr lvl="1"/>
            <a:r>
              <a:rPr lang="cs-CZ" dirty="0"/>
              <a:t>věc bude po určitou dobu způsobilá k použití pro obvyklý účel nebo že si zachová obvyklé vlastnosti</a:t>
            </a:r>
          </a:p>
          <a:p>
            <a:pPr lvl="1"/>
            <a:r>
              <a:rPr lang="cs-CZ" dirty="0"/>
              <a:t>smlouva, prohlášení o záruce, doba použitelnosti</a:t>
            </a:r>
          </a:p>
          <a:p>
            <a:pPr lvl="1"/>
            <a:r>
              <a:rPr lang="cs-CZ" dirty="0"/>
              <a:t>od odevzdání věci kupujícímu, od dojití, od uvedení do provozu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AA9BC98C-7C14-4205-AC94-41AF6D24A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7251"/>
              </p:ext>
            </p:extLst>
          </p:nvPr>
        </p:nvGraphicFramePr>
        <p:xfrm>
          <a:off x="2136775" y="3810585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8552484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785575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Odpovědnost ze zákona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Záruka za jakost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863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„automaticky“ plyne za zákona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sjednána, poskytnuta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29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nezáleží na „druhu vady“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může „krýt“ jen některé vlastnosti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12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24 měsíců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může být delší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473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411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ED495-E4B3-4281-8D91-CFAECBFF7C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7B6FD2-BF61-4DC1-B31E-3C64D7A1BF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C7C4E4-76F3-4437-B080-9EB3B5405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Nároky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A87A4E6-DC91-4827-8260-8CC04AC5C1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7694125"/>
              </p:ext>
            </p:extLst>
          </p:nvPr>
        </p:nvGraphicFramePr>
        <p:xfrm>
          <a:off x="1965325" y="1386749"/>
          <a:ext cx="8128000" cy="4300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5403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5A39A7-15A3-47F7-B0F9-72C24CFC98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2A3076-A0A8-42EB-9C0C-36CD66F502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86F196-DE2D-4F2C-9883-CA4E9B101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53A323-9DC6-4518-8D17-6039B61E0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9753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podstatná</a:t>
            </a:r>
            <a:r>
              <a:rPr lang="cs-CZ" dirty="0"/>
              <a:t> nebo </a:t>
            </a:r>
            <a:r>
              <a:rPr lang="cs-CZ" dirty="0">
                <a:solidFill>
                  <a:schemeClr val="tx2"/>
                </a:solidFill>
              </a:rPr>
              <a:t>nepodstatná</a:t>
            </a:r>
            <a:r>
              <a:rPr lang="cs-CZ" dirty="0"/>
              <a:t> vada</a:t>
            </a:r>
          </a:p>
          <a:p>
            <a:r>
              <a:rPr lang="cs-CZ" dirty="0"/>
              <a:t>nelze všechny nároky, zásadně jen jeden volíte</a:t>
            </a:r>
          </a:p>
          <a:p>
            <a:r>
              <a:rPr lang="cs-CZ" dirty="0"/>
              <a:t>pokud vznikne současně škoda, můžete ji nárokovat za zákonem daných podmínek</a:t>
            </a:r>
          </a:p>
          <a:p>
            <a:r>
              <a:rPr lang="cs-CZ" dirty="0">
                <a:solidFill>
                  <a:schemeClr val="tx2"/>
                </a:solidFill>
              </a:rPr>
              <a:t>odstoupení</a:t>
            </a:r>
            <a:r>
              <a:rPr lang="cs-CZ" dirty="0"/>
              <a:t> = vy vracíte zboží, podnikatel peníze</a:t>
            </a:r>
          </a:p>
          <a:p>
            <a:r>
              <a:rPr lang="cs-CZ" dirty="0"/>
              <a:t>odstoupení = prakticky nemožné při uzavření kupní smlouvy v obchodních prostorech</a:t>
            </a:r>
          </a:p>
          <a:p>
            <a:r>
              <a:rPr lang="cs-CZ" dirty="0"/>
              <a:t>pravidlo reklamace 3x stejné vady</a:t>
            </a:r>
          </a:p>
        </p:txBody>
      </p:sp>
    </p:spTree>
    <p:extLst>
      <p:ext uri="{BB962C8B-B14F-4D97-AF65-F5344CB8AC3E}">
        <p14:creationId xmlns:p14="http://schemas.microsoft.com/office/powerpoint/2010/main" val="4144172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DA5D4B-F0D4-48C9-8ABF-DA3773391E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D2CFD0-0B2B-4EDD-A6DC-513BA05DCA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18A2F1-2369-4C47-A827-83786E73B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E-shop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B704CA-CDB4-4524-9CD8-9DD0D3910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4474"/>
            <a:ext cx="10753200" cy="471352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odstoupit </a:t>
            </a:r>
            <a:r>
              <a:rPr lang="cs-CZ" dirty="0">
                <a:solidFill>
                  <a:schemeClr val="tx2"/>
                </a:solidFill>
              </a:rPr>
              <a:t>do 14 dnů </a:t>
            </a:r>
            <a:r>
              <a:rPr lang="cs-CZ" dirty="0"/>
              <a:t>bez udání důvodu</a:t>
            </a:r>
          </a:p>
          <a:p>
            <a:pPr lvl="1"/>
            <a:r>
              <a:rPr lang="cs-CZ" dirty="0"/>
              <a:t>proč to jde, proč je tu zákon takto vstřícnější?</a:t>
            </a:r>
          </a:p>
          <a:p>
            <a:r>
              <a:rPr lang="cs-CZ" dirty="0"/>
              <a:t>počítá se </a:t>
            </a:r>
            <a:r>
              <a:rPr lang="cs-CZ" dirty="0">
                <a:solidFill>
                  <a:schemeClr val="tx2"/>
                </a:solidFill>
              </a:rPr>
              <a:t>od převzetí </a:t>
            </a:r>
            <a:r>
              <a:rPr lang="cs-CZ" dirty="0"/>
              <a:t>zboží</a:t>
            </a:r>
          </a:p>
          <a:p>
            <a:pPr lvl="1"/>
            <a:r>
              <a:rPr lang="cs-CZ" dirty="0"/>
              <a:t>vzpomeňte si na základní povinnosti kupujícího</a:t>
            </a:r>
          </a:p>
          <a:p>
            <a:r>
              <a:rPr lang="cs-CZ" dirty="0">
                <a:solidFill>
                  <a:schemeClr val="tx2"/>
                </a:solidFill>
              </a:rPr>
              <a:t>forma v tomto případě </a:t>
            </a:r>
            <a:r>
              <a:rPr lang="cs-CZ" dirty="0"/>
              <a:t>nemusí být písemná, často je</a:t>
            </a:r>
            <a:r>
              <a:rPr lang="cs-CZ" dirty="0">
                <a:solidFill>
                  <a:schemeClr val="tx2"/>
                </a:solidFill>
              </a:rPr>
              <a:t> formulář </a:t>
            </a:r>
          </a:p>
          <a:p>
            <a:pPr lvl="1"/>
            <a:r>
              <a:rPr lang="cs-CZ" dirty="0"/>
              <a:t>proč ale písemně to je lepší?</a:t>
            </a:r>
          </a:p>
          <a:p>
            <a:r>
              <a:rPr lang="cs-CZ" dirty="0">
                <a:solidFill>
                  <a:srgbClr val="0000DC"/>
                </a:solidFill>
              </a:rPr>
              <a:t>zvládnete i Vy </a:t>
            </a:r>
            <a:r>
              <a:rPr lang="cs-CZ" dirty="0"/>
              <a:t>– není nutné argumentovat právem</a:t>
            </a:r>
          </a:p>
          <a:p>
            <a:pPr lvl="1"/>
            <a:r>
              <a:rPr lang="cs-CZ" dirty="0"/>
              <a:t>vzpomeňte si na základní povinnosti kupujícího</a:t>
            </a:r>
          </a:p>
          <a:p>
            <a:r>
              <a:rPr lang="cs-CZ" dirty="0"/>
              <a:t>zboží vracíte na své náklady</a:t>
            </a:r>
          </a:p>
          <a:p>
            <a:r>
              <a:rPr lang="cs-CZ" dirty="0"/>
              <a:t>peníze + nejlevnější „poštovné“</a:t>
            </a:r>
          </a:p>
          <a:p>
            <a:r>
              <a:rPr lang="cs-CZ" dirty="0"/>
              <a:t>výjimky – ne vždy můžete</a:t>
            </a:r>
          </a:p>
          <a:p>
            <a:pPr lvl="1"/>
            <a:r>
              <a:rPr lang="cs-CZ" dirty="0"/>
              <a:t>napadne Vás jaké?</a:t>
            </a:r>
          </a:p>
          <a:p>
            <a:pPr lvl="1"/>
            <a:endParaRPr lang="cs-CZ" dirty="0"/>
          </a:p>
        </p:txBody>
      </p:sp>
      <p:pic>
        <p:nvPicPr>
          <p:cNvPr id="1026" name="Picture 2" descr="E-Shop — ČESKÝ MOZEK">
            <a:extLst>
              <a:ext uri="{FF2B5EF4-FFF2-40B4-BE49-F238E27FC236}">
                <a16:creationId xmlns:a16="http://schemas.microsoft.com/office/drawing/2014/main" id="{CF4E2E8C-E77B-440C-B203-EF41F5EA0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880" y="371475"/>
            <a:ext cx="4068534" cy="228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656B681-3D3D-4411-B4A3-450B8232068E}"/>
              </a:ext>
            </a:extLst>
          </p:cNvPr>
          <p:cNvSpPr/>
          <p:nvPr/>
        </p:nvSpPr>
        <p:spPr bwMode="auto">
          <a:xfrm>
            <a:off x="5143500" y="5464537"/>
            <a:ext cx="6238875" cy="134692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i="1" dirty="0">
                <a:solidFill>
                  <a:schemeClr val="tx1"/>
                </a:solidFill>
              </a:rPr>
              <a:t>Odstupuji od kupní smlouvy uzavřené dne 10. září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i="1" dirty="0">
                <a:solidFill>
                  <a:schemeClr val="tx1"/>
                </a:solidFill>
              </a:rPr>
              <a:t>2022, jejímž předmětem byly boty ABC černé barvy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i="1" dirty="0">
                <a:solidFill>
                  <a:schemeClr val="tx1"/>
                </a:solidFill>
              </a:rPr>
              <a:t>velikosti 42.	Radovan Malachta, v Brně 22.9.2022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			</a:t>
            </a:r>
            <a:r>
              <a:rPr kumimoji="0" 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podpis</a:t>
            </a:r>
            <a:endParaRPr kumimoji="0" lang="cs-CZ" sz="2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5895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27C234-C33A-4E3E-B53C-435E34DC70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A512C9-9FE6-47D6-9DE0-567CE8754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317696-D727-4387-B134-312622A01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Vzor odstoupení ze stránek ČOI – zboží/internet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4FE189-13C2-465D-97FA-7BD151AED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2452"/>
            <a:ext cx="10753200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Odesílatel:					Adresát: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Jméno a příjmení:					Prodávající: (jméno a příjmení/obchodní firma)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Bydliště:						IČO: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(případně e-mail, tel. číslo):				Se sídlem: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oznámení o odstoupení od kupní smlouvy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Dne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jsem si na Vašich internetových stránkách/v internetovém obchodě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objednal zboží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………..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číslo objednávky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 hodnotě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…..…..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Kč. Objednané zboží jsem obdržel dne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§ 1829 odst. 1 ve spojení s 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§ 1818 zákona č. 89/2012 Sb., občanský zákoník, využívám svého zákonného práva a odstupuji od kupní smlouvy uzavřené prostřednictvím internetu, která se týká výše uvedeného zboží, jež Vám s tímto dopisem zasílám zpět, a zároveň Vás žádám o poukázání kupní ceny ve výši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Kč a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Kč za poštovné na můj bankovní účet číslo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nejpozději do 14 dnů od doručení tohoto odstoupení od smlouvy.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dne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……….					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Jméno a příjmení spotřebitele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(podpis)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79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3C9869-91CA-DE72-565C-DEC1AAB587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5CA9C3-1672-9FBC-7909-153CC6F23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0E46C3-B6CB-8128-9253-0FB07CA8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D1B34E-2DA9-FD00-F3DC-ADDAF1148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400" i="1" dirty="0"/>
              <a:t>Koupíte si LCD televizor přímo v kamenné prodejně. Doma zjistíte, že TV vůbec nereaguje. Jaké nároky byste požadovali?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i="1" dirty="0"/>
              <a:t>Koupíte si LCD televizor na e-shopu. Doma zjistíte, že TV vůbec nereaguje. Jaké nároky byste požadovali?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i="1" dirty="0"/>
              <a:t>Koupíte si zimní bundu a zjistíte, že v jedné části rukávu je malý světlejší flek, který Vám a) nevadí, ale „přesto z toho chcete něco mít“, b) vadí.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i="1" dirty="0"/>
              <a:t>Objednáte si domů přes e-shop 20 párů ponožek, dojde Vám jich jen 18.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i="1" dirty="0"/>
              <a:t>Pro pokročilé: Po kom byste požadovali nároky, pokud TV Vám doručí pošta či jiná přepravní společnost a TV dojde promáčknutá? Co když vidíte, že je promáčknutý obal? Co když nevidíte, ale zjistíte chvíli po převzetí?</a:t>
            </a:r>
          </a:p>
        </p:txBody>
      </p:sp>
    </p:spTree>
    <p:extLst>
      <p:ext uri="{BB962C8B-B14F-4D97-AF65-F5344CB8AC3E}">
        <p14:creationId xmlns:p14="http://schemas.microsoft.com/office/powerpoint/2010/main" val="3030206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4B2463-5639-4BA8-BAE1-C5AA30BF6B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794D9C-A613-49AA-8A1A-90ACB7958E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D337AA-2669-44EA-A288-80698FE79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ochrana v rámci EU?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8F9737-2B0F-4DB4-82AE-4358E96E0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5450"/>
            <a:ext cx="10753200" cy="32003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směrnice – implementovány do vnitrostátního práva</a:t>
            </a:r>
          </a:p>
          <a:p>
            <a:r>
              <a:rPr lang="cs-CZ" dirty="0"/>
              <a:t>nařízení Řím I (o právu rozhodném pro smluvní závazkové vztahy)</a:t>
            </a:r>
          </a:p>
          <a:p>
            <a:pPr lvl="1"/>
            <a:r>
              <a:rPr lang="cs-CZ" dirty="0"/>
              <a:t>mezinárodní právo soukromé</a:t>
            </a:r>
          </a:p>
          <a:p>
            <a:pPr lvl="1"/>
            <a:r>
              <a:rPr lang="cs-CZ" dirty="0"/>
              <a:t>rozhoduje o tom, jakým právem se řídí smlouva uzavřená v zahraničí nebo mající vztah k zahraničí</a:t>
            </a:r>
          </a:p>
          <a:p>
            <a:pPr lvl="1"/>
            <a:r>
              <a:rPr lang="cs-CZ" dirty="0"/>
              <a:t>základní pravidlo: bydliště spotřebitele</a:t>
            </a:r>
          </a:p>
          <a:p>
            <a:pPr lvl="1"/>
            <a:r>
              <a:rPr lang="cs-CZ" dirty="0"/>
              <a:t>je možná i tzv. volba práva, ale spotřebitel nesmí být zbaven ochrany, kterou mu poskytují kogentní normy země, kde má bydliště</a:t>
            </a:r>
          </a:p>
          <a:p>
            <a:pPr lvl="1"/>
            <a:r>
              <a:rPr lang="cs-CZ" dirty="0"/>
              <a:t>dopadá jen na vybrané spotřebitelské smlouvy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AA39878-8243-438C-A176-50945E02B896}"/>
              </a:ext>
            </a:extLst>
          </p:cNvPr>
          <p:cNvSpPr/>
          <p:nvPr/>
        </p:nvSpPr>
        <p:spPr bwMode="auto">
          <a:xfrm>
            <a:off x="3467100" y="5057775"/>
            <a:ext cx="5724525" cy="10802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Uzavřeli jste někdy smlouvu mající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vztah k zahraničí nebo v zahraničí?</a:t>
            </a:r>
          </a:p>
        </p:txBody>
      </p:sp>
    </p:spTree>
    <p:extLst>
      <p:ext uri="{BB962C8B-B14F-4D97-AF65-F5344CB8AC3E}">
        <p14:creationId xmlns:p14="http://schemas.microsoft.com/office/powerpoint/2010/main" val="17286120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D3D103-6A06-4570-9E08-AAEC2A657B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9054C1-F130-4C30-8BE4-C157C8DE90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pic>
        <p:nvPicPr>
          <p:cNvPr id="5122" name="Picture 2" descr="AliExpress – Aplikace na Google Play">
            <a:extLst>
              <a:ext uri="{FF2B5EF4-FFF2-40B4-BE49-F238E27FC236}">
                <a16:creationId xmlns:a16="http://schemas.microsoft.com/office/drawing/2014/main" id="{E36B9A77-0075-4B1F-8156-0775801D9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11287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yanair – Logo, brand and logotype">
            <a:extLst>
              <a:ext uri="{FF2B5EF4-FFF2-40B4-BE49-F238E27FC236}">
                <a16:creationId xmlns:a16="http://schemas.microsoft.com/office/drawing/2014/main" id="{4B6065B5-B33F-4541-9B36-A9ED39BDE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2062163"/>
            <a:ext cx="57150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Booking.Com Logo, symbol, meaning, history, PNG">
            <a:extLst>
              <a:ext uri="{FF2B5EF4-FFF2-40B4-BE49-F238E27FC236}">
                <a16:creationId xmlns:a16="http://schemas.microsoft.com/office/drawing/2014/main" id="{17197AEB-0B9E-47E8-A6F9-5D3D0CB81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5" y="404030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82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C8306E-9910-4DFF-ADBD-9C3A122E6A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0C04E0-1D55-441E-A9E2-2F83B6F40E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C704E0-23BC-4BAA-BBD4-949CFEA6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předchozího semestru víme…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88E8FE7E-1F4F-4403-B495-445751A8D7F3}"/>
              </a:ext>
            </a:extLst>
          </p:cNvPr>
          <p:cNvSpPr txBox="1">
            <a:spLocks/>
          </p:cNvSpPr>
          <p:nvPr/>
        </p:nvSpPr>
        <p:spPr>
          <a:xfrm>
            <a:off x="666000" y="1492332"/>
            <a:ext cx="10753200" cy="4445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>
                <a:solidFill>
                  <a:schemeClr val="tx2"/>
                </a:solidFill>
              </a:rPr>
              <a:t>smlouvy mezi podnikateli </a:t>
            </a:r>
            <a:r>
              <a:rPr lang="cs-CZ" sz="2400" kern="0" dirty="0"/>
              <a:t>(podnikající fyzická osoba, právnická osoba)</a:t>
            </a:r>
          </a:p>
          <a:p>
            <a:pPr lvl="1"/>
            <a:r>
              <a:rPr lang="cs-CZ" kern="0" dirty="0"/>
              <a:t>tzv. B2B vztahy (business-to-business)</a:t>
            </a:r>
          </a:p>
          <a:p>
            <a:pPr lvl="1"/>
            <a:r>
              <a:rPr lang="cs-CZ" kern="0" dirty="0"/>
              <a:t>obchodní právo</a:t>
            </a:r>
          </a:p>
          <a:p>
            <a:pPr lvl="1"/>
            <a:r>
              <a:rPr lang="cs-CZ" kern="0" dirty="0"/>
              <a:t>občanský zákoník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smlouvy mezi podnikatelem a spotřebitelem</a:t>
            </a:r>
          </a:p>
          <a:p>
            <a:pPr lvl="1"/>
            <a:r>
              <a:rPr lang="cs-CZ" kern="0" dirty="0"/>
              <a:t>tzv. B2C vztahy (business-to-</a:t>
            </a:r>
            <a:r>
              <a:rPr lang="cs-CZ" kern="0" dirty="0" err="1"/>
              <a:t>consumer</a:t>
            </a:r>
            <a:r>
              <a:rPr lang="cs-CZ" kern="0" dirty="0"/>
              <a:t>)</a:t>
            </a:r>
          </a:p>
          <a:p>
            <a:pPr lvl="1"/>
            <a:r>
              <a:rPr lang="cs-CZ" kern="0" dirty="0"/>
              <a:t>občanské právo</a:t>
            </a:r>
          </a:p>
          <a:p>
            <a:pPr lvl="1"/>
            <a:r>
              <a:rPr lang="cs-CZ" kern="0" dirty="0"/>
              <a:t>občanský zákoník</a:t>
            </a:r>
          </a:p>
          <a:p>
            <a:pPr lvl="1"/>
            <a:r>
              <a:rPr lang="cs-CZ" kern="0" dirty="0"/>
              <a:t>typické jsou kromě převažujících dispozitivních norem také kogentní normy (</a:t>
            </a:r>
            <a:r>
              <a:rPr lang="cs-CZ" b="1" kern="0" dirty="0">
                <a:solidFill>
                  <a:schemeClr val="accent2"/>
                </a:solidFill>
              </a:rPr>
              <a:t>ochrana slabší smluvní strany – spotřebitele</a:t>
            </a:r>
            <a:r>
              <a:rPr lang="cs-CZ" kern="0" dirty="0"/>
              <a:t>) 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mezi fyzickými osobami, kteří nejsou podnikatelé </a:t>
            </a:r>
          </a:p>
          <a:p>
            <a:pPr lvl="1"/>
            <a:r>
              <a:rPr lang="cs-CZ" kern="0" dirty="0"/>
              <a:t>občanské právo</a:t>
            </a:r>
          </a:p>
          <a:p>
            <a:pPr lvl="1"/>
            <a:r>
              <a:rPr lang="cs-CZ" kern="0" dirty="0"/>
              <a:t>občanský zákoník</a:t>
            </a:r>
          </a:p>
          <a:p>
            <a:endParaRPr lang="cs-CZ" kern="0" dirty="0"/>
          </a:p>
        </p:txBody>
      </p:sp>
      <p:pic>
        <p:nvPicPr>
          <p:cNvPr id="2052" name="Picture 4" descr="Revision Stock Illustrations – 2,733 Revision Stock Illustrations, Vectors  &amp; Clipart - Dreamstime">
            <a:extLst>
              <a:ext uri="{FF2B5EF4-FFF2-40B4-BE49-F238E27FC236}">
                <a16:creationId xmlns:a16="http://schemas.microsoft.com/office/drawing/2014/main" id="{EE5701C9-58DB-4FB6-B8AE-88EA8BA6F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000" y="239769"/>
            <a:ext cx="2131765" cy="123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ál 8">
            <a:extLst>
              <a:ext uri="{FF2B5EF4-FFF2-40B4-BE49-F238E27FC236}">
                <a16:creationId xmlns:a16="http://schemas.microsoft.com/office/drawing/2014/main" id="{081E797C-EE25-43D0-B21A-45C97670326A}"/>
              </a:ext>
            </a:extLst>
          </p:cNvPr>
          <p:cNvSpPr/>
          <p:nvPr/>
        </p:nvSpPr>
        <p:spPr bwMode="auto">
          <a:xfrm>
            <a:off x="7446775" y="3066718"/>
            <a:ext cx="3050895" cy="11108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Toto budeme brát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i="1" dirty="0">
                <a:solidFill>
                  <a:schemeClr val="tx1"/>
                </a:solidFill>
              </a:rPr>
              <a:t>dnes</a:t>
            </a:r>
            <a:r>
              <a:rPr kumimoji="0" 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kumimoji="0" lang="cs-CZ" sz="2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0037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996774-D07A-4834-AFBC-1AD0DF2ACA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C04E06-FCFA-418A-BD7C-6D8564B444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556B29-88FE-4864-8329-E347BE3A5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podmínky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28F217-440D-4FE5-90B3-81E040BE9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>
                <a:solidFill>
                  <a:schemeClr val="tx2"/>
                </a:solidFill>
              </a:rPr>
              <a:t>BOOKING: </a:t>
            </a:r>
            <a:r>
              <a:rPr lang="cs-CZ" sz="2400" i="1" dirty="0"/>
              <a:t>V maximálním rozsahu povoleném závazným místním zákonem (o ochraně spotřebitele) se tyto podmínky a naše služby budou řídit nizozemským právem (ubytování, lety nebo turistické atrakce) nebo anglickým právem (pronájem aut a soukromá/veřejná doprava).</a:t>
            </a:r>
          </a:p>
          <a:p>
            <a:pPr algn="just"/>
            <a:endParaRPr lang="cs-CZ" sz="2400" i="1" dirty="0"/>
          </a:p>
          <a:p>
            <a:pPr algn="just"/>
            <a:r>
              <a:rPr lang="cs-CZ" sz="2400" dirty="0">
                <a:solidFill>
                  <a:schemeClr val="tx2"/>
                </a:solidFill>
              </a:rPr>
              <a:t>RYANAIR: </a:t>
            </a:r>
            <a:r>
              <a:rPr lang="cs-CZ" sz="2400" i="1" dirty="0"/>
              <a:t>Pokud Úmluva nebo příslušné právní předpisy nestanoví jinak, vaše smlouva o přepravě s námi a tyto Všeobecné podmínky přepravy se řídí a vykládají v souladu s právem Irska.</a:t>
            </a:r>
          </a:p>
        </p:txBody>
      </p:sp>
    </p:spTree>
    <p:extLst>
      <p:ext uri="{BB962C8B-B14F-4D97-AF65-F5344CB8AC3E}">
        <p14:creationId xmlns:p14="http://schemas.microsoft.com/office/powerpoint/2010/main" val="31197147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647130-B1C0-49E2-B27F-F600809DB0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DFAE38-7E38-41BB-9ED5-5E3C081A3D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9AE5CB-E880-4AD2-884C-BADBF7894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 – v rámci EU – pro zajímavost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4B75D3-1AE8-423D-9CAF-B761C8D13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608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jste chráněni jen v docela úzkých situacích</a:t>
            </a:r>
          </a:p>
          <a:p>
            <a:r>
              <a:rPr lang="cs-CZ" dirty="0"/>
              <a:t>zásadně (tj. s výjimkami) se zahraniční podnikatel na ČR musí zaměřovat, nebo zde zahraniční podnikatel provozuje činnost</a:t>
            </a:r>
          </a:p>
          <a:p>
            <a:r>
              <a:rPr lang="cs-CZ" dirty="0"/>
              <a:t>když si koupíte boty na dovolené ve Španělsku, tak ochrana není – řídíte se bydlištěm prodávajícího</a:t>
            </a:r>
          </a:p>
        </p:txBody>
      </p:sp>
      <p:pic>
        <p:nvPicPr>
          <p:cNvPr id="6146" name="Picture 2" descr="examples banner in yellow and orange, Vector illustration.:: tasmeemME.com">
            <a:extLst>
              <a:ext uri="{FF2B5EF4-FFF2-40B4-BE49-F238E27FC236}">
                <a16:creationId xmlns:a16="http://schemas.microsoft.com/office/drawing/2014/main" id="{7BD149E3-FBFE-4697-9275-8C8FD933E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237" y="4353750"/>
            <a:ext cx="22955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9924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44B9DA-748D-FD21-B0BE-DDC381C5C6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29060F-552F-521D-53B3-850D1482A8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1EFAF9D-448E-C67C-0BC7-5AC437F2A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z běžného života</a:t>
            </a:r>
          </a:p>
        </p:txBody>
      </p:sp>
    </p:spTree>
    <p:extLst>
      <p:ext uri="{BB962C8B-B14F-4D97-AF65-F5344CB8AC3E}">
        <p14:creationId xmlns:p14="http://schemas.microsoft.com/office/powerpoint/2010/main" val="42585570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4C3F4C-9B2B-F500-E2DC-263632A1CA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2941A9-95BA-00B7-385F-903EDB89F0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2D8C52-9C9F-ACD2-109B-64A6CBA4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Kdo „ručí“ za odložené věci?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E796AE-0FB9-EDB0-1F95-4F7537100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Jste v restauraci a odložíte si kabát na věšák, který se nachází u vstupu. Zjistíte, že kabát Vám někdo ukradl (nebo třeba zašpinil). „Čí je to chyba, kdo za to může?“ Můžete chtít po restauraci náhradu škody?</a:t>
            </a:r>
          </a:p>
        </p:txBody>
      </p:sp>
      <p:pic>
        <p:nvPicPr>
          <p:cNvPr id="1026" name="Picture 2" descr="Za odložené věci ručí, i když tvrdí opak — ČT24 — Česká televize">
            <a:extLst>
              <a:ext uri="{FF2B5EF4-FFF2-40B4-BE49-F238E27FC236}">
                <a16:creationId xmlns:a16="http://schemas.microsoft.com/office/drawing/2014/main" id="{7DE1F839-1B20-52BD-5D88-C28F98C10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198" y="3921557"/>
            <a:ext cx="3400134" cy="191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edule ZA ODLOŽENÉ VĚCI NERUČÍME 1">
            <a:extLst>
              <a:ext uri="{FF2B5EF4-FFF2-40B4-BE49-F238E27FC236}">
                <a16:creationId xmlns:a16="http://schemas.microsoft.com/office/drawing/2014/main" id="{B3F0D5B3-BAED-077E-A4AE-496229A55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67074"/>
            <a:ext cx="3535136" cy="3535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2147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0F08A3-CA2C-37C6-289D-709BCA6DB1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EFFBD9-7B82-019B-9982-4C2229A66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A983B5-10EE-8A7F-7000-19EE3ED4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2945 OZ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223E04-B6B8-D7EF-B0FB-67F3EA0F1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/>
              <a:t>Je-li s provozováním nějaké činnosti </a:t>
            </a:r>
            <a:r>
              <a:rPr lang="cs-CZ" sz="2000" b="1" i="1" dirty="0">
                <a:solidFill>
                  <a:schemeClr val="tx2"/>
                </a:solidFill>
              </a:rPr>
              <a:t>zpravidla spojeno odkládání věcí </a:t>
            </a:r>
            <a:r>
              <a:rPr lang="cs-CZ" sz="2000" i="1" dirty="0"/>
              <a:t>a byla-li věc odložena </a:t>
            </a:r>
            <a:r>
              <a:rPr lang="cs-CZ" sz="2000" b="1" i="1" dirty="0">
                <a:solidFill>
                  <a:schemeClr val="tx2"/>
                </a:solidFill>
              </a:rPr>
              <a:t>na místě k tomu určeném </a:t>
            </a:r>
            <a:r>
              <a:rPr lang="cs-CZ" sz="2000" i="1" dirty="0"/>
              <a:t>nebo </a:t>
            </a:r>
            <a:r>
              <a:rPr lang="cs-CZ" sz="2000" b="1" i="1" dirty="0">
                <a:solidFill>
                  <a:schemeClr val="tx2"/>
                </a:solidFill>
              </a:rPr>
              <a:t>na místě, kam se takové věci obvykle ukládají</a:t>
            </a:r>
            <a:r>
              <a:rPr lang="cs-CZ" sz="2000" i="1" dirty="0"/>
              <a:t>, nahradí provozovatel poškození, ztrátu nebo zničení věci tomu, kdo ji odložil, popřípadě vlastníku věci. Stejně nahradí škodu provozovatel hlídaných garáží nebo zařízení podobného druhu, jedná-li se o dopravní prostředky v nich umístěné a o jejich příslušenství.</a:t>
            </a:r>
          </a:p>
          <a:p>
            <a:r>
              <a:rPr lang="cs-CZ" sz="2000" i="1" dirty="0"/>
              <a:t>Neuplatní-li se právo na náhradu škody </a:t>
            </a:r>
            <a:r>
              <a:rPr lang="cs-CZ" sz="2000" b="1" i="1" dirty="0">
                <a:solidFill>
                  <a:schemeClr val="tx2"/>
                </a:solidFill>
              </a:rPr>
              <a:t>u provozovatele bez zbytečného odkladu</a:t>
            </a:r>
            <a:r>
              <a:rPr lang="cs-CZ" sz="2000" i="1" dirty="0"/>
              <a:t>, soud je nepřizná, pokud provozovatel namítne, že právo nebylo uplatněno včas. Nejpozději lze právo na náhradu škody uplatnit </a:t>
            </a:r>
            <a:r>
              <a:rPr lang="cs-CZ" sz="2000" b="1" i="1" dirty="0">
                <a:solidFill>
                  <a:schemeClr val="tx2"/>
                </a:solidFill>
              </a:rPr>
              <a:t>do patnácti dnů po dni, kdy se poškozený o škodě musel dozvědět.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4323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797C55-333E-788E-1583-3403DFFC66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JUDr. Malachta - KOV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A35BF9-902B-82FA-9D3C-35C1D4337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17D2D9-47F8-46CD-6959-AE73B6F70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U </a:t>
            </a:r>
            <a:r>
              <a:rPr lang="cs-CZ" dirty="0">
                <a:solidFill>
                  <a:srgbClr val="C00000"/>
                </a:solidFill>
              </a:rPr>
              <a:t>kadeřnice</a:t>
            </a: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3FE791-8DE5-EC4C-AA15-C5243BFB62FD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i="1" dirty="0"/>
              <a:t>Byl(a) jste u kadeřnice/kadeřníka/holiče. Jakou smlouvu jste spolu uzavřeli?</a:t>
            </a:r>
            <a:endParaRPr lang="cs-CZ" i="1"/>
          </a:p>
          <a:p>
            <a:pPr>
              <a:spcAft>
                <a:spcPts val="600"/>
              </a:spcAft>
            </a:pPr>
            <a:r>
              <a:rPr lang="cs-CZ" i="1" dirty="0"/>
              <a:t>Co když nejste spokojeni s účesem? Máte nějaká práva – nároky?</a:t>
            </a:r>
            <a:endParaRPr lang="cs-CZ" i="1"/>
          </a:p>
        </p:txBody>
      </p:sp>
      <p:pic>
        <p:nvPicPr>
          <p:cNvPr id="1026" name="Picture 2" descr="Pánské účesy a střihy vlasů | Philips">
            <a:extLst>
              <a:ext uri="{FF2B5EF4-FFF2-40B4-BE49-F238E27FC236}">
                <a16:creationId xmlns:a16="http://schemas.microsoft.com/office/drawing/2014/main" id="{7E42AF4F-DCFC-E6A1-2D05-651EDD0529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54" r="-2" b="3953"/>
          <a:stretch/>
        </p:blipFill>
        <p:spPr bwMode="auto">
          <a:xfrm>
            <a:off x="6251280" y="1701505"/>
            <a:ext cx="5219998" cy="413999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5447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1044A0-3530-E2FE-DBB3-00971D5F4E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84446B-55C7-3212-E95F-9F60A104D8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0F1C137C-8F7F-8197-FC35-1C2739E63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Co zvířátka v nájemních smlouvách?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4273B46-64BE-DB41-E8EF-DB1599B82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Pronajmu byt. Bez domácích mazlíčků. </a:t>
            </a:r>
          </a:p>
          <a:p>
            <a:endParaRPr lang="cs-CZ" dirty="0"/>
          </a:p>
        </p:txBody>
      </p:sp>
      <p:pic>
        <p:nvPicPr>
          <p:cNvPr id="10" name="Obrázek 9" descr="Obsah obrázku kočka, interiér, vsedě, patro&#10;&#10;Popis byl vytvořen automaticky">
            <a:extLst>
              <a:ext uri="{FF2B5EF4-FFF2-40B4-BE49-F238E27FC236}">
                <a16:creationId xmlns:a16="http://schemas.microsoft.com/office/drawing/2014/main" id="{232B1675-9195-DCAA-77AD-F12073D2FE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908" y="2623457"/>
            <a:ext cx="2796727" cy="372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997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838FAD-113C-B614-EDEB-79E9FF3C4F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30E4E7-45F4-9E36-1A70-724D2E799B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F1EC84-A62D-D150-AD57-3883E759F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2258 OZ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4A1DB4-957B-10AD-53C6-8EC8CDA3D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Nájemce má právo chovat v bytě zvíře, nepůsobí-li chov pronajímateli nebo ostatním obyvatelům domu obtíže nepřiměřené poměrům v domě. Vyvolá-li chov zvířete potřebu zvýšených nákladů na údržbu společných částí domu, nahradí nájemce tyto náklady pronajímateli.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353150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BF49D1-3FAB-4462-803A-99A2FD76D7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314264-80E6-452B-82C4-E674550A9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9C69D6-9227-44E4-9CE7-1142472AC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už také víme…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B188A1-21C2-4420-8768-73CA63D6E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70070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formální rovnost, faktická nerovnost</a:t>
            </a:r>
          </a:p>
          <a:p>
            <a:r>
              <a:rPr lang="cs-CZ" dirty="0"/>
              <a:t>co všechno upravuje naše práva a povinnosti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zákon </a:t>
            </a:r>
            <a:r>
              <a:rPr lang="cs-CZ" dirty="0"/>
              <a:t>– kogentní a dispozitivní právní normy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smlouva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obchodní podmínky</a:t>
            </a:r>
          </a:p>
          <a:p>
            <a:pPr lvl="1"/>
            <a:r>
              <a:rPr lang="cs-CZ" dirty="0"/>
              <a:t>(u podnikatelů také obchodní zvyklosti</a:t>
            </a:r>
          </a:p>
          <a:p>
            <a:pPr lvl="1"/>
            <a:r>
              <a:rPr lang="cs-CZ" dirty="0"/>
              <a:t>(u podnikatelů také zavedená praxe stran) </a:t>
            </a:r>
          </a:p>
        </p:txBody>
      </p:sp>
      <p:pic>
        <p:nvPicPr>
          <p:cNvPr id="3074" name="Picture 2" descr="GCSE Exam Revision: Expert Tips | GCSE Practice Papers">
            <a:extLst>
              <a:ext uri="{FF2B5EF4-FFF2-40B4-BE49-F238E27FC236}">
                <a16:creationId xmlns:a16="http://schemas.microsoft.com/office/drawing/2014/main" id="{ECF200A4-75B7-4E43-95DC-52C14124D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877" y="3780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F51C51F-0BEB-4A6B-BFD2-B83932B795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4973752"/>
              </p:ext>
            </p:extLst>
          </p:nvPr>
        </p:nvGraphicFramePr>
        <p:xfrm>
          <a:off x="4490757" y="2641501"/>
          <a:ext cx="5743575" cy="3278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360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E8C382-ED32-4543-BD20-46E7C82DD1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C8F7F9-5858-4DAE-B40C-2E0EEA9A4D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2B4751-A7E7-428D-9AE0-36566CC17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Jinými slovy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782D60-A058-4239-AFF6-6B0548167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4672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prvně se uplatní kogentní normy občanského zákoníku (jiného zákona) – ty nemohou být měněny dohodou stran</a:t>
            </a:r>
          </a:p>
          <a:p>
            <a:r>
              <a:rPr lang="cs-CZ" sz="2400" dirty="0"/>
              <a:t>pak se uplatní to, co si strany ujednaly do smlouvy včetně obchodních podmínek – pokud obchodní podmínky stanoví něco jiného než smlouva, použije se smlouva</a:t>
            </a:r>
          </a:p>
          <a:p>
            <a:r>
              <a:rPr lang="cs-CZ" sz="2400" dirty="0"/>
              <a:t>pokud si strany něco neujednají, pak se uplatní zákon (dispozitivní normy) –  v zákoně pak najdeme ono pravidlo chování </a:t>
            </a:r>
          </a:p>
        </p:txBody>
      </p:sp>
      <p:pic>
        <p:nvPicPr>
          <p:cNvPr id="1028" name="Picture 4" descr="Výsledek obrázku pro feriho vykřičník">
            <a:extLst>
              <a:ext uri="{FF2B5EF4-FFF2-40B4-BE49-F238E27FC236}">
                <a16:creationId xmlns:a16="http://schemas.microsoft.com/office/drawing/2014/main" id="{C2E7227C-5140-45EE-B011-EB71CF795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5" y="4619625"/>
            <a:ext cx="23622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59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53105A-F27C-4E8B-9EFD-13F116F955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Malachta – KOV (obrázky z www.google.com)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82F338-2AE2-4837-AD5E-4051E9F021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1D8379-87ED-483E-94FE-FFD3F12A7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Spotřebitelské smlouvy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46FEB5-623C-4185-9EEC-B9AB3CC15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spotřebitel – zákonná definice (§ 419 občanského zákoníku)</a:t>
            </a:r>
          </a:p>
          <a:p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„Spotřebitelem je každý člověk, který mimo rámec své podnikatelské činnosti nebo mimo rámec samostatného výkonu svého povolání uzavírá smlouvu s podnikatelem nebo s ním jinak jedná.“</a:t>
            </a:r>
            <a:endParaRPr lang="cs-CZ" i="1" dirty="0"/>
          </a:p>
        </p:txBody>
      </p:sp>
      <p:pic>
        <p:nvPicPr>
          <p:cNvPr id="4100" name="Picture 4" descr="Tisíce paragrafů a stovky změn. Co za tři čtvrtě roku přinese nový občanský  zákoník? | Hospodářské noviny (HN.cz)">
            <a:extLst>
              <a:ext uri="{FF2B5EF4-FFF2-40B4-BE49-F238E27FC236}">
                <a16:creationId xmlns:a16="http://schemas.microsoft.com/office/drawing/2014/main" id="{08290562-5939-4E51-B7AE-FA8A12DBA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329" y="252756"/>
            <a:ext cx="2383212" cy="1339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Global surveys of consumer sentiment during the coronavirus crisis |  Growth, Marketing &amp;amp; Sales | McKinsey &amp; Company">
            <a:extLst>
              <a:ext uri="{FF2B5EF4-FFF2-40B4-BE49-F238E27FC236}">
                <a16:creationId xmlns:a16="http://schemas.microsoft.com/office/drawing/2014/main" id="{C57032DB-9833-474C-BCD6-340007A50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941" y="3955677"/>
            <a:ext cx="3350577" cy="187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194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B9C268-EFAC-FF02-AF9B-DAD96F4917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070710-A0F1-05E9-48A5-93158B68B7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B19ECC-4B38-226B-41D4-FD96B5F8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Spousta předpisů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12B9A4B-6A32-8BAD-206A-09BD1458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586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občanský zákoník (89/2012 Sb.)</a:t>
            </a:r>
          </a:p>
          <a:p>
            <a:r>
              <a:rPr lang="cs-CZ" dirty="0"/>
              <a:t>zákon o ochraně spotřebitele (634/1992 Sb.)</a:t>
            </a:r>
          </a:p>
          <a:p>
            <a:r>
              <a:rPr lang="cs-CZ" dirty="0"/>
              <a:t>směrnice EU – ale implementovány do vnitrostátního práva</a:t>
            </a:r>
          </a:p>
          <a:p>
            <a:r>
              <a:rPr lang="cs-CZ" dirty="0"/>
              <a:t>nařízení EU</a:t>
            </a:r>
          </a:p>
          <a:p>
            <a:r>
              <a:rPr lang="cs-CZ" dirty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2549609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761BDE-3412-4503-A763-34113CBB62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1F4FA8-553A-489B-8906-6D00633363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06879A-9793-4253-AB47-3D1379351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kupní smlouva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BFC512-C98B-4EDF-AA1B-4295703A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6842849" cy="238693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prodávající</a:t>
            </a:r>
          </a:p>
          <a:p>
            <a:pPr lvl="1"/>
            <a:r>
              <a:rPr lang="cs-CZ" dirty="0"/>
              <a:t>odevzdá věc (předmět koupě) </a:t>
            </a:r>
          </a:p>
          <a:p>
            <a:pPr lvl="1"/>
            <a:r>
              <a:rPr lang="cs-CZ" dirty="0"/>
              <a:t>převede vlastnické právo k věci</a:t>
            </a:r>
          </a:p>
          <a:p>
            <a:r>
              <a:rPr lang="cs-CZ" dirty="0">
                <a:solidFill>
                  <a:schemeClr val="tx2"/>
                </a:solidFill>
              </a:rPr>
              <a:t>kupující </a:t>
            </a:r>
          </a:p>
          <a:p>
            <a:pPr lvl="1"/>
            <a:r>
              <a:rPr lang="cs-CZ" dirty="0"/>
              <a:t>převezme věc</a:t>
            </a:r>
          </a:p>
          <a:p>
            <a:pPr lvl="1"/>
            <a:r>
              <a:rPr lang="cs-CZ" dirty="0"/>
              <a:t>zaplatí kupní cenu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F8BB216-1D12-4849-8339-84E52484AD74}"/>
              </a:ext>
            </a:extLst>
          </p:cNvPr>
          <p:cNvSpPr txBox="1">
            <a:spLocks/>
          </p:cNvSpPr>
          <p:nvPr/>
        </p:nvSpPr>
        <p:spPr>
          <a:xfrm>
            <a:off x="720000" y="4260318"/>
            <a:ext cx="6842850" cy="12081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>
                <a:solidFill>
                  <a:schemeClr val="tx2"/>
                </a:solidFill>
              </a:rPr>
              <a:t>věc</a:t>
            </a:r>
          </a:p>
          <a:p>
            <a:pPr lvl="1"/>
            <a:r>
              <a:rPr lang="cs-CZ" kern="0" dirty="0"/>
              <a:t>movitá a nemovitá</a:t>
            </a:r>
          </a:p>
          <a:p>
            <a:pPr lvl="1"/>
            <a:r>
              <a:rPr lang="cs-CZ" kern="0" dirty="0"/>
              <a:t>občanský zákoník odlišuje i u úpravy kupní smlouvy</a:t>
            </a:r>
          </a:p>
        </p:txBody>
      </p:sp>
      <p:pic>
        <p:nvPicPr>
          <p:cNvPr id="7170" name="Picture 2" descr="Výhrada zpětné koupě a výhrada zpětného prodeje - Portál POHODA">
            <a:extLst>
              <a:ext uri="{FF2B5EF4-FFF2-40B4-BE49-F238E27FC236}">
                <a16:creationId xmlns:a16="http://schemas.microsoft.com/office/drawing/2014/main" id="{13553362-D083-400B-AC8C-972949095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030" y="2591984"/>
            <a:ext cx="2931595" cy="194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555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CD18D0-09DA-4303-914A-F9158CF3D9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A97535-0481-40FE-BD22-04BB519A8C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ADCC30-8A0D-43EF-AF3C-788E75E59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Placení kupní ceny – co Vy na to?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61D3CAD-A892-4734-A44C-7C46B0AA9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9575"/>
            <a:ext cx="10753200" cy="35834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Zákazník: </a:t>
            </a:r>
            <a:r>
              <a:rPr lang="cs-CZ" sz="2000" i="1" dirty="0"/>
              <a:t>„Kartou prosím.“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Prodávající: </a:t>
            </a:r>
            <a:r>
              <a:rPr lang="cs-CZ" sz="2000" i="1" dirty="0"/>
              <a:t>„Karty bereme jen od částky 100 Kč.“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Zákazník: </a:t>
            </a:r>
            <a:r>
              <a:rPr lang="cs-CZ" sz="2000" i="1" dirty="0"/>
              <a:t>„Kartou prosím.“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Prodávající – poukáže na cedulku: </a:t>
            </a:r>
            <a:r>
              <a:rPr lang="cs-CZ" sz="2000" i="1" dirty="0"/>
              <a:t>„Při platbě kartou je účtován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   poplatek 0,5 % z celkové částky.“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Prodávající: </a:t>
            </a:r>
            <a:r>
              <a:rPr lang="cs-CZ" sz="2000" i="1" dirty="0"/>
              <a:t>„500 Kč prosím.“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Zákazník podává natrženou nebo pomalovanou pětistovku prodávajícímu.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Prodávající: </a:t>
            </a:r>
            <a:r>
              <a:rPr lang="cs-CZ" sz="2000" i="1" dirty="0"/>
              <a:t>„Natržené bankovky nesmíme přijmout.“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Co kdyby prodávající vracel natrženou pětistovku zákazníkovi?</a:t>
            </a:r>
          </a:p>
        </p:txBody>
      </p:sp>
      <p:pic>
        <p:nvPicPr>
          <p:cNvPr id="1026" name="Picture 2" descr="pomalovana_bankovka_4">
            <a:extLst>
              <a:ext uri="{FF2B5EF4-FFF2-40B4-BE49-F238E27FC236}">
                <a16:creationId xmlns:a16="http://schemas.microsoft.com/office/drawing/2014/main" id="{A09FA445-1DAB-4A9E-B190-71D7794C7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053" y="4805829"/>
            <a:ext cx="3613168" cy="1819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atrzena_bankovka_2">
            <a:extLst>
              <a:ext uri="{FF2B5EF4-FFF2-40B4-BE49-F238E27FC236}">
                <a16:creationId xmlns:a16="http://schemas.microsoft.com/office/drawing/2014/main" id="{F2B37BB7-592E-45E0-9B7A-1EA7A677D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4797654"/>
            <a:ext cx="3729038" cy="1819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latba pouze v hotovosti, dobírkou nebo převodem ?? Proč NE platebním  kartám ?? - Horizon Trading Prague sro">
            <a:extLst>
              <a:ext uri="{FF2B5EF4-FFF2-40B4-BE49-F238E27FC236}">
                <a16:creationId xmlns:a16="http://schemas.microsoft.com/office/drawing/2014/main" id="{0EC7DA13-C577-481B-B436-CD4863BC2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527413"/>
            <a:ext cx="249555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0525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52</TotalTime>
  <Words>2527</Words>
  <Application>Microsoft Office PowerPoint</Application>
  <PresentationFormat>Širokoúhlá obrazovka</PresentationFormat>
  <Paragraphs>338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Arial</vt:lpstr>
      <vt:lpstr>Calibri</vt:lpstr>
      <vt:lpstr>Tahoma</vt:lpstr>
      <vt:lpstr>Wingdings</vt:lpstr>
      <vt:lpstr>Prezentace_MU_CZ</vt:lpstr>
      <vt:lpstr>Spotřebitelské smlouvy – vybrané otázky</vt:lpstr>
      <vt:lpstr>Brainstorming</vt:lpstr>
      <vt:lpstr>Z předchozího semestru víme…</vt:lpstr>
      <vt:lpstr>A už také víme…</vt:lpstr>
      <vt:lpstr>Jinými slovy</vt:lpstr>
      <vt:lpstr>Spotřebitelské smlouvy</vt:lpstr>
      <vt:lpstr>Spousta předpisů</vt:lpstr>
      <vt:lpstr>Co to je kupní smlouva</vt:lpstr>
      <vt:lpstr>Placení kupní ceny – co Vy na to?</vt:lpstr>
      <vt:lpstr>Odbočka k bankovkám</vt:lpstr>
      <vt:lpstr>Obchodní podmínky (nejen kupní smlouvy)</vt:lpstr>
      <vt:lpstr>Obchodní podmínky (nejen kupní smlouvy)</vt:lpstr>
      <vt:lpstr>Odpověď</vt:lpstr>
      <vt:lpstr>Něco ze zákona</vt:lpstr>
      <vt:lpstr>Platnost a účinnost smlouvy</vt:lpstr>
      <vt:lpstr>Reklamace</vt:lpstr>
      <vt:lpstr>Co a kdy lze reklamovat?</vt:lpstr>
      <vt:lpstr>Kdy nelze</vt:lpstr>
      <vt:lpstr>Reklamace </vt:lpstr>
      <vt:lpstr>K zamyšlení</vt:lpstr>
      <vt:lpstr>Délka</vt:lpstr>
      <vt:lpstr>Zákonná odpovědnost vs. smluvní záruka </vt:lpstr>
      <vt:lpstr>Nároky</vt:lpstr>
      <vt:lpstr>Nároky</vt:lpstr>
      <vt:lpstr>E-shop </vt:lpstr>
      <vt:lpstr>Vzor odstoupení ze stránek ČOI – zboží/internet</vt:lpstr>
      <vt:lpstr>Příklady</vt:lpstr>
      <vt:lpstr>A co ochrana v rámci EU?</vt:lpstr>
      <vt:lpstr>Prezentace aplikace PowerPoint</vt:lpstr>
      <vt:lpstr>Obchodní podmínky</vt:lpstr>
      <vt:lpstr>Pozor – v rámci EU – pro zajímavost</vt:lpstr>
      <vt:lpstr>Otázky z běžného života</vt:lpstr>
      <vt:lpstr>Kdo „ručí“ za odložené věci?</vt:lpstr>
      <vt:lpstr>§ 2945 OZ</vt:lpstr>
      <vt:lpstr>U kadeřnice</vt:lpstr>
      <vt:lpstr>Co zvířátka v nájemních smlouvách?</vt:lpstr>
      <vt:lpstr>§ 2258 OZ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53</cp:revision>
  <cp:lastPrinted>1601-01-01T00:00:00Z</cp:lastPrinted>
  <dcterms:created xsi:type="dcterms:W3CDTF">2022-09-19T06:49:37Z</dcterms:created>
  <dcterms:modified xsi:type="dcterms:W3CDTF">2022-09-22T15:59:13Z</dcterms:modified>
</cp:coreProperties>
</file>