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0" r:id="rId3"/>
    <p:sldId id="272" r:id="rId4"/>
    <p:sldId id="268" r:id="rId5"/>
    <p:sldId id="257" r:id="rId6"/>
    <p:sldId id="263" r:id="rId7"/>
    <p:sldId id="265" r:id="rId8"/>
    <p:sldId id="264" r:id="rId9"/>
    <p:sldId id="274" r:id="rId10"/>
    <p:sldId id="256" r:id="rId11"/>
    <p:sldId id="258" r:id="rId12"/>
    <p:sldId id="259" r:id="rId13"/>
    <p:sldId id="262" r:id="rId14"/>
    <p:sldId id="260" r:id="rId15"/>
    <p:sldId id="26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7C870-71BF-4B97-8BEA-CDDA4D4A46FE}" v="33" dt="2022-10-11T16:11:51.834"/>
    <p1510:client id="{E935D92C-6EDC-42C9-9893-168F3FA22C09}" v="3" dt="2022-10-12T09:53:51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eta Čermáková" userId="cdafb77b-ebab-4b00-9c6f-9fbfa09f78fe" providerId="ADAL" clId="{E935D92C-6EDC-42C9-9893-168F3FA22C09}"/>
    <pc:docChg chg="custSel addSld modSld">
      <pc:chgData name="Aneta Čermáková" userId="cdafb77b-ebab-4b00-9c6f-9fbfa09f78fe" providerId="ADAL" clId="{E935D92C-6EDC-42C9-9893-168F3FA22C09}" dt="2022-10-12T09:58:36.697" v="92" actId="1076"/>
      <pc:docMkLst>
        <pc:docMk/>
      </pc:docMkLst>
      <pc:sldChg chg="modSp mod">
        <pc:chgData name="Aneta Čermáková" userId="cdafb77b-ebab-4b00-9c6f-9fbfa09f78fe" providerId="ADAL" clId="{E935D92C-6EDC-42C9-9893-168F3FA22C09}" dt="2022-10-12T09:56:48.720" v="4" actId="113"/>
        <pc:sldMkLst>
          <pc:docMk/>
          <pc:sldMk cId="4148095790" sldId="258"/>
        </pc:sldMkLst>
        <pc:spChg chg="mod">
          <ac:chgData name="Aneta Čermáková" userId="cdafb77b-ebab-4b00-9c6f-9fbfa09f78fe" providerId="ADAL" clId="{E935D92C-6EDC-42C9-9893-168F3FA22C09}" dt="2022-10-12T09:56:48.720" v="4" actId="113"/>
          <ac:spMkLst>
            <pc:docMk/>
            <pc:sldMk cId="4148095790" sldId="258"/>
            <ac:spMk id="6" creationId="{00000000-0000-0000-0000-000000000000}"/>
          </ac:spMkLst>
        </pc:spChg>
      </pc:sldChg>
      <pc:sldChg chg="modSp">
        <pc:chgData name="Aneta Čermáková" userId="cdafb77b-ebab-4b00-9c6f-9fbfa09f78fe" providerId="ADAL" clId="{E935D92C-6EDC-42C9-9893-168F3FA22C09}" dt="2022-10-05T12:40:06.431" v="0" actId="1076"/>
        <pc:sldMkLst>
          <pc:docMk/>
          <pc:sldMk cId="869843245" sldId="268"/>
        </pc:sldMkLst>
        <pc:spChg chg="mod">
          <ac:chgData name="Aneta Čermáková" userId="cdafb77b-ebab-4b00-9c6f-9fbfa09f78fe" providerId="ADAL" clId="{E935D92C-6EDC-42C9-9893-168F3FA22C09}" dt="2022-10-05T12:40:06.431" v="0" actId="1076"/>
          <ac:spMkLst>
            <pc:docMk/>
            <pc:sldMk cId="869843245" sldId="268"/>
            <ac:spMk id="18451" creationId="{00000000-0000-0000-0000-000000000000}"/>
          </ac:spMkLst>
        </pc:spChg>
      </pc:sldChg>
      <pc:sldChg chg="modSp modAnim">
        <pc:chgData name="Aneta Čermáková" userId="cdafb77b-ebab-4b00-9c6f-9fbfa09f78fe" providerId="ADAL" clId="{E935D92C-6EDC-42C9-9893-168F3FA22C09}" dt="2022-10-12T09:53:51.133" v="3" actId="20577"/>
        <pc:sldMkLst>
          <pc:docMk/>
          <pc:sldMk cId="1240773651" sldId="272"/>
        </pc:sldMkLst>
        <pc:spChg chg="mod">
          <ac:chgData name="Aneta Čermáková" userId="cdafb77b-ebab-4b00-9c6f-9fbfa09f78fe" providerId="ADAL" clId="{E935D92C-6EDC-42C9-9893-168F3FA22C09}" dt="2022-10-12T09:53:51.133" v="3" actId="20577"/>
          <ac:spMkLst>
            <pc:docMk/>
            <pc:sldMk cId="1240773651" sldId="272"/>
            <ac:spMk id="20484" creationId="{00000000-0000-0000-0000-000000000000}"/>
          </ac:spMkLst>
        </pc:spChg>
      </pc:sldChg>
      <pc:sldChg chg="delSp modSp new mod">
        <pc:chgData name="Aneta Čermáková" userId="cdafb77b-ebab-4b00-9c6f-9fbfa09f78fe" providerId="ADAL" clId="{E935D92C-6EDC-42C9-9893-168F3FA22C09}" dt="2022-10-12T09:58:36.697" v="92" actId="1076"/>
        <pc:sldMkLst>
          <pc:docMk/>
          <pc:sldMk cId="1630460599" sldId="274"/>
        </pc:sldMkLst>
        <pc:spChg chg="mod">
          <ac:chgData name="Aneta Čermáková" userId="cdafb77b-ebab-4b00-9c6f-9fbfa09f78fe" providerId="ADAL" clId="{E935D92C-6EDC-42C9-9893-168F3FA22C09}" dt="2022-10-12T09:58:36.697" v="92" actId="1076"/>
          <ac:spMkLst>
            <pc:docMk/>
            <pc:sldMk cId="1630460599" sldId="274"/>
            <ac:spMk id="2" creationId="{31235E41-7E6D-16B1-7C2F-C0E931E4EE04}"/>
          </ac:spMkLst>
        </pc:spChg>
        <pc:spChg chg="del">
          <ac:chgData name="Aneta Čermáková" userId="cdafb77b-ebab-4b00-9c6f-9fbfa09f78fe" providerId="ADAL" clId="{E935D92C-6EDC-42C9-9893-168F3FA22C09}" dt="2022-10-12T09:57:53.921" v="26" actId="478"/>
          <ac:spMkLst>
            <pc:docMk/>
            <pc:sldMk cId="1630460599" sldId="274"/>
            <ac:spMk id="3" creationId="{AB46D18E-0E62-9EB2-ACC9-51B79EEAD7E1}"/>
          </ac:spMkLst>
        </pc:spChg>
      </pc:sldChg>
    </pc:docChg>
  </pc:docChgLst>
  <pc:docChgLst>
    <pc:chgData name="Aneta Čermáková" userId="cdafb77b-ebab-4b00-9c6f-9fbfa09f78fe" providerId="ADAL" clId="{C617C870-71BF-4B97-8BEA-CDDA4D4A46FE}"/>
    <pc:docChg chg="custSel delSld modSld sldOrd">
      <pc:chgData name="Aneta Čermáková" userId="cdafb77b-ebab-4b00-9c6f-9fbfa09f78fe" providerId="ADAL" clId="{C617C870-71BF-4B97-8BEA-CDDA4D4A46FE}" dt="2022-10-11T16:16:07.715" v="98"/>
      <pc:docMkLst>
        <pc:docMk/>
      </pc:docMkLst>
      <pc:sldChg chg="ord">
        <pc:chgData name="Aneta Čermáková" userId="cdafb77b-ebab-4b00-9c6f-9fbfa09f78fe" providerId="ADAL" clId="{C617C870-71BF-4B97-8BEA-CDDA4D4A46FE}" dt="2022-10-11T16:16:07.715" v="98"/>
        <pc:sldMkLst>
          <pc:docMk/>
          <pc:sldMk cId="2955178728" sldId="262"/>
        </pc:sldMkLst>
      </pc:sldChg>
      <pc:sldChg chg="delSp mod">
        <pc:chgData name="Aneta Čermáková" userId="cdafb77b-ebab-4b00-9c6f-9fbfa09f78fe" providerId="ADAL" clId="{C617C870-71BF-4B97-8BEA-CDDA4D4A46FE}" dt="2022-10-11T16:15:50.387" v="95" actId="478"/>
        <pc:sldMkLst>
          <pc:docMk/>
          <pc:sldMk cId="1982994902" sldId="264"/>
        </pc:sldMkLst>
        <pc:spChg chg="del">
          <ac:chgData name="Aneta Čermáková" userId="cdafb77b-ebab-4b00-9c6f-9fbfa09f78fe" providerId="ADAL" clId="{C617C870-71BF-4B97-8BEA-CDDA4D4A46FE}" dt="2022-10-11T16:15:50.387" v="95" actId="478"/>
          <ac:spMkLst>
            <pc:docMk/>
            <pc:sldMk cId="1982994902" sldId="264"/>
            <ac:spMk id="2" creationId="{00000000-0000-0000-0000-000000000000}"/>
          </ac:spMkLst>
        </pc:spChg>
      </pc:sldChg>
      <pc:sldChg chg="addSp delSp modSp mod">
        <pc:chgData name="Aneta Čermáková" userId="cdafb77b-ebab-4b00-9c6f-9fbfa09f78fe" providerId="ADAL" clId="{C617C870-71BF-4B97-8BEA-CDDA4D4A46FE}" dt="2022-10-11T16:15:30.527" v="94" actId="167"/>
        <pc:sldMkLst>
          <pc:docMk/>
          <pc:sldMk cId="1340223905" sldId="265"/>
        </pc:sldMkLst>
        <pc:spChg chg="del">
          <ac:chgData name="Aneta Čermáková" userId="cdafb77b-ebab-4b00-9c6f-9fbfa09f78fe" providerId="ADAL" clId="{C617C870-71BF-4B97-8BEA-CDDA4D4A46FE}" dt="2022-10-11T16:14:56.548" v="48" actId="478"/>
          <ac:spMkLst>
            <pc:docMk/>
            <pc:sldMk cId="1340223905" sldId="265"/>
            <ac:spMk id="2" creationId="{00000000-0000-0000-0000-000000000000}"/>
          </ac:spMkLst>
        </pc:spChg>
        <pc:spChg chg="del">
          <ac:chgData name="Aneta Čermáková" userId="cdafb77b-ebab-4b00-9c6f-9fbfa09f78fe" providerId="ADAL" clId="{C617C870-71BF-4B97-8BEA-CDDA4D4A46FE}" dt="2022-10-11T16:14:21.084" v="43" actId="478"/>
          <ac:spMkLst>
            <pc:docMk/>
            <pc:sldMk cId="1340223905" sldId="265"/>
            <ac:spMk id="3" creationId="{00000000-0000-0000-0000-000000000000}"/>
          </ac:spMkLst>
        </pc:spChg>
        <pc:picChg chg="del">
          <ac:chgData name="Aneta Čermáková" userId="cdafb77b-ebab-4b00-9c6f-9fbfa09f78fe" providerId="ADAL" clId="{C617C870-71BF-4B97-8BEA-CDDA4D4A46FE}" dt="2022-10-11T16:13:59.933" v="38" actId="478"/>
          <ac:picMkLst>
            <pc:docMk/>
            <pc:sldMk cId="1340223905" sldId="265"/>
            <ac:picMk id="4" creationId="{00000000-0000-0000-0000-000000000000}"/>
          </ac:picMkLst>
        </pc:picChg>
        <pc:picChg chg="add mod">
          <ac:chgData name="Aneta Čermáková" userId="cdafb77b-ebab-4b00-9c6f-9fbfa09f78fe" providerId="ADAL" clId="{C617C870-71BF-4B97-8BEA-CDDA4D4A46FE}" dt="2022-10-11T16:15:21.315" v="93" actId="1035"/>
          <ac:picMkLst>
            <pc:docMk/>
            <pc:sldMk cId="1340223905" sldId="265"/>
            <ac:picMk id="6" creationId="{C195AE4A-7FA0-4F8A-9F52-7E3B3A9702C1}"/>
          </ac:picMkLst>
        </pc:picChg>
        <pc:picChg chg="add mod">
          <ac:chgData name="Aneta Čermáková" userId="cdafb77b-ebab-4b00-9c6f-9fbfa09f78fe" providerId="ADAL" clId="{C617C870-71BF-4B97-8BEA-CDDA4D4A46FE}" dt="2022-10-11T16:15:03.963" v="53" actId="1037"/>
          <ac:picMkLst>
            <pc:docMk/>
            <pc:sldMk cId="1340223905" sldId="265"/>
            <ac:picMk id="8" creationId="{576916D3-558E-4942-A16A-E9AB8F32E1FE}"/>
          </ac:picMkLst>
        </pc:picChg>
        <pc:picChg chg="add mod ord">
          <ac:chgData name="Aneta Čermáková" userId="cdafb77b-ebab-4b00-9c6f-9fbfa09f78fe" providerId="ADAL" clId="{C617C870-71BF-4B97-8BEA-CDDA4D4A46FE}" dt="2022-10-11T16:15:30.527" v="94" actId="167"/>
          <ac:picMkLst>
            <pc:docMk/>
            <pc:sldMk cId="1340223905" sldId="265"/>
            <ac:picMk id="10" creationId="{47532C83-7799-4603-BB7F-1B1F0361C807}"/>
          </ac:picMkLst>
        </pc:picChg>
      </pc:sldChg>
      <pc:sldChg chg="del">
        <pc:chgData name="Aneta Čermáková" userId="cdafb77b-ebab-4b00-9c6f-9fbfa09f78fe" providerId="ADAL" clId="{C617C870-71BF-4B97-8BEA-CDDA4D4A46FE}" dt="2022-10-11T16:16:03.408" v="96" actId="47"/>
        <pc:sldMkLst>
          <pc:docMk/>
          <pc:sldMk cId="1390214355" sldId="266"/>
        </pc:sldMkLst>
      </pc:sldChg>
      <pc:sldChg chg="modSp mod ord modAnim">
        <pc:chgData name="Aneta Čermáková" userId="cdafb77b-ebab-4b00-9c6f-9fbfa09f78fe" providerId="ADAL" clId="{C617C870-71BF-4B97-8BEA-CDDA4D4A46FE}" dt="2022-10-11T16:11:51.834" v="37" actId="20577"/>
        <pc:sldMkLst>
          <pc:docMk/>
          <pc:sldMk cId="359064965" sldId="270"/>
        </pc:sldMkLst>
        <pc:spChg chg="mod">
          <ac:chgData name="Aneta Čermáková" userId="cdafb77b-ebab-4b00-9c6f-9fbfa09f78fe" providerId="ADAL" clId="{C617C870-71BF-4B97-8BEA-CDDA4D4A46FE}" dt="2022-10-11T16:11:51.834" v="37" actId="20577"/>
          <ac:spMkLst>
            <pc:docMk/>
            <pc:sldMk cId="359064965" sldId="270"/>
            <ac:spMk id="19460" creationId="{00000000-0000-0000-0000-000000000000}"/>
          </ac:spMkLst>
        </pc:spChg>
      </pc:sldChg>
      <pc:sldChg chg="modSp ord">
        <pc:chgData name="Aneta Čermáková" userId="cdafb77b-ebab-4b00-9c6f-9fbfa09f78fe" providerId="ADAL" clId="{C617C870-71BF-4B97-8BEA-CDDA4D4A46FE}" dt="2022-10-11T16:01:52.372" v="13" actId="113"/>
        <pc:sldMkLst>
          <pc:docMk/>
          <pc:sldMk cId="1240773651" sldId="272"/>
        </pc:sldMkLst>
        <pc:spChg chg="mod">
          <ac:chgData name="Aneta Čermáková" userId="cdafb77b-ebab-4b00-9c6f-9fbfa09f78fe" providerId="ADAL" clId="{C617C870-71BF-4B97-8BEA-CDDA4D4A46FE}" dt="2022-10-11T16:01:52.372" v="13" actId="113"/>
          <ac:spMkLst>
            <pc:docMk/>
            <pc:sldMk cId="1240773651" sldId="272"/>
            <ac:spMk id="2048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65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5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39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47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2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68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36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9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9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29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99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12EF3-B41D-4451-AFF9-F63F8DEDA910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BD2DF-137A-4DB7-8CD2-34F790011E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5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matika-rus.ru/wp-content/uploads/2021/12/zapyataya-pered-I.jpg" TargetMode="External"/><Relationship Id="rId2" Type="http://schemas.openxmlformats.org/officeDocument/2006/relationships/hyperlink" Target="https://best-language.ru/zapjataja-pered-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sskiiyazyk.ru/punktuatsiya/v-kakih-sluchayah-pered-soyuzom-i-stavitsya-zapyataya.html" TargetMode="External"/><Relationship Id="rId4" Type="http://schemas.openxmlformats.org/officeDocument/2006/relationships/hyperlink" Target="https://www.youtube.com/embed/HLRE0eyhjg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LRE0eyhjg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169334" y="1794934"/>
            <a:ext cx="1236133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Запятая перед союзами </a:t>
            </a:r>
            <a:r>
              <a:rPr lang="ru-RU" sz="8800" dirty="0">
                <a:solidFill>
                  <a:prstClr val="black"/>
                </a:solidFill>
                <a:latin typeface="Calibri Light" panose="020F0302020204030204"/>
              </a:rPr>
              <a:t>«а», «но», </a:t>
            </a:r>
            <a:r>
              <a:rPr lang="ru-RU" sz="88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«и»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82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01" y="390698"/>
            <a:ext cx="7311478" cy="613181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564583" y="1889497"/>
            <a:ext cx="46274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2400" b="0" i="0" dirty="0">
                <a:effectLst/>
              </a:rPr>
              <a:t> Между двумя </a:t>
            </a:r>
            <a:r>
              <a:rPr lang="ru-RU" sz="2400" b="1" i="0" dirty="0">
                <a:solidFill>
                  <a:srgbClr val="7030A0"/>
                </a:solidFill>
                <a:effectLst/>
              </a:rPr>
              <a:t>простыми предложениями </a:t>
            </a:r>
            <a:r>
              <a:rPr lang="ru-RU" sz="2400" b="0" i="0" dirty="0">
                <a:effectLst/>
              </a:rPr>
              <a:t>запятая перед «и» обычно </a:t>
            </a:r>
            <a:r>
              <a:rPr lang="ru-RU" sz="2400" b="1" i="0" dirty="0">
                <a:effectLst/>
              </a:rPr>
              <a:t>ставится</a:t>
            </a:r>
            <a:r>
              <a:rPr lang="ru-RU" sz="2400" b="0" i="0" dirty="0">
                <a:effectLst/>
              </a:rPr>
              <a:t>.</a:t>
            </a:r>
          </a:p>
          <a:p>
            <a:endParaRPr lang="ru-RU" sz="2400" b="0" i="0" dirty="0">
              <a:effectLst/>
            </a:endParaRPr>
          </a:p>
          <a:p>
            <a:r>
              <a:rPr lang="ru-RU" sz="2400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Пример: </a:t>
            </a:r>
          </a:p>
          <a:p>
            <a:r>
              <a:rPr lang="ru-RU" sz="2400" b="0" i="0" dirty="0">
                <a:effectLst/>
              </a:rPr>
              <a:t>Был ветреный день, и шёл дождь.</a:t>
            </a:r>
          </a:p>
          <a:p>
            <a:r>
              <a:rPr lang="ru-RU" sz="2400" b="0" i="0" dirty="0">
                <a:effectLst/>
              </a:rPr>
              <a:t>(</a:t>
            </a:r>
            <a:r>
              <a:rPr lang="ru-RU" sz="2400" b="0" i="1" dirty="0">
                <a:effectLst/>
              </a:rPr>
              <a:t>день был, дождь шёл</a:t>
            </a:r>
            <a:r>
              <a:rPr lang="ru-RU" sz="2400" b="0" i="0" dirty="0">
                <a:effectLst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8887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25" y="365125"/>
            <a:ext cx="7238279" cy="6070422"/>
          </a:xfrm>
        </p:spPr>
      </p:pic>
      <p:sp>
        <p:nvSpPr>
          <p:cNvPr id="6" name="Obdélník 5"/>
          <p:cNvSpPr/>
          <p:nvPr/>
        </p:nvSpPr>
        <p:spPr>
          <a:xfrm>
            <a:off x="7572895" y="1809608"/>
            <a:ext cx="46883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2. Запятая перед «и» между двумя простыми предложениями </a:t>
            </a:r>
            <a:r>
              <a:rPr lang="ru-RU" sz="2400" b="1" dirty="0"/>
              <a:t>не ставится</a:t>
            </a:r>
            <a:r>
              <a:rPr lang="ru-RU" sz="2400" dirty="0"/>
              <a:t>, если есть </a:t>
            </a:r>
            <a:r>
              <a:rPr lang="ru-RU" sz="2400" b="1" dirty="0">
                <a:solidFill>
                  <a:srgbClr val="7030A0"/>
                </a:solidFill>
              </a:rPr>
              <a:t>общее слово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Пример: </a:t>
            </a:r>
          </a:p>
          <a:p>
            <a:r>
              <a:rPr lang="ru-RU" sz="2400" b="1" dirty="0"/>
              <a:t>Вчера</a:t>
            </a:r>
            <a:r>
              <a:rPr lang="ru-RU" sz="2400" dirty="0"/>
              <a:t> был ветреный день и шёл дождь. </a:t>
            </a:r>
          </a:p>
          <a:p>
            <a:r>
              <a:rPr lang="ru-RU" sz="2400" dirty="0"/>
              <a:t>(общее слово – </a:t>
            </a:r>
            <a:r>
              <a:rPr lang="ru-RU" sz="2400" i="1" dirty="0"/>
              <a:t>вчера</a:t>
            </a:r>
            <a:r>
              <a:rPr lang="ru-RU" sz="2400" dirty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48095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08" y="365125"/>
            <a:ext cx="7398114" cy="6204469"/>
          </a:xfrm>
        </p:spPr>
      </p:pic>
      <p:sp>
        <p:nvSpPr>
          <p:cNvPr id="5" name="Obdélník 4"/>
          <p:cNvSpPr/>
          <p:nvPr/>
        </p:nvSpPr>
        <p:spPr>
          <a:xfrm>
            <a:off x="7636626" y="2128531"/>
            <a:ext cx="42838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>
                <a:effectLst/>
              </a:rPr>
              <a:t>3. Запятая перед «и» </a:t>
            </a:r>
            <a:r>
              <a:rPr lang="ru-RU" sz="2400" b="1" i="0" dirty="0">
                <a:effectLst/>
              </a:rPr>
              <a:t>не пишется</a:t>
            </a:r>
            <a:r>
              <a:rPr lang="ru-RU" sz="2400" b="0" i="0" dirty="0">
                <a:effectLst/>
              </a:rPr>
              <a:t> в </a:t>
            </a:r>
            <a:r>
              <a:rPr lang="ru-RU" sz="2400" b="1" i="0" dirty="0">
                <a:solidFill>
                  <a:srgbClr val="7030A0"/>
                </a:solidFill>
                <a:effectLst/>
              </a:rPr>
              <a:t>восклицательном</a:t>
            </a:r>
            <a:r>
              <a:rPr lang="ru-RU" sz="2400" b="0" i="0" dirty="0">
                <a:effectLst/>
              </a:rPr>
              <a:t> (</a:t>
            </a:r>
            <a:r>
              <a:rPr lang="cs-CZ" sz="2400" b="0" i="0" dirty="0">
                <a:effectLst/>
              </a:rPr>
              <a:t>!</a:t>
            </a:r>
            <a:r>
              <a:rPr lang="ru-RU" sz="2400" b="0" i="0" dirty="0">
                <a:effectLst/>
              </a:rPr>
              <a:t>)</a:t>
            </a:r>
            <a:r>
              <a:rPr lang="cs-CZ" sz="2400" b="0" i="0" dirty="0">
                <a:effectLst/>
              </a:rPr>
              <a:t> </a:t>
            </a:r>
            <a:r>
              <a:rPr lang="ru-RU" sz="2400" b="0" i="0" dirty="0">
                <a:effectLst/>
              </a:rPr>
              <a:t>и </a:t>
            </a:r>
            <a:r>
              <a:rPr lang="ru-RU" sz="2400" b="1" i="0" dirty="0">
                <a:solidFill>
                  <a:srgbClr val="7030A0"/>
                </a:solidFill>
                <a:effectLst/>
              </a:rPr>
              <a:t>вопросительном</a:t>
            </a:r>
            <a:r>
              <a:rPr lang="ru-RU" sz="2400" b="0" i="0" dirty="0">
                <a:effectLst/>
              </a:rPr>
              <a:t> </a:t>
            </a:r>
            <a:r>
              <a:rPr lang="cs-CZ" sz="2400" b="0" i="0" dirty="0">
                <a:effectLst/>
              </a:rPr>
              <a:t>(</a:t>
            </a:r>
            <a:r>
              <a:rPr lang="cs-CZ" sz="2400" dirty="0"/>
              <a:t>?) </a:t>
            </a:r>
            <a:r>
              <a:rPr lang="ru-RU" sz="2400" b="1" i="0" dirty="0">
                <a:solidFill>
                  <a:srgbClr val="7030A0"/>
                </a:solidFill>
                <a:effectLst/>
              </a:rPr>
              <a:t>предложении</a:t>
            </a:r>
            <a:r>
              <a:rPr lang="ru-RU" sz="2400" b="0" i="0" dirty="0">
                <a:effectLst/>
              </a:rPr>
              <a:t>.</a:t>
            </a:r>
          </a:p>
          <a:p>
            <a:endParaRPr lang="ru-RU" sz="2400" dirty="0"/>
          </a:p>
          <a:p>
            <a:r>
              <a:rPr lang="ru-RU" sz="2400" b="0" i="0" dirty="0">
                <a:solidFill>
                  <a:schemeClr val="accent6">
                    <a:lumMod val="75000"/>
                  </a:schemeClr>
                </a:solidFill>
                <a:effectLst/>
              </a:rPr>
              <a:t>Примеры: </a:t>
            </a:r>
          </a:p>
          <a:p>
            <a:r>
              <a:rPr lang="ru-RU" sz="2400" b="0" i="0" dirty="0">
                <a:effectLst/>
              </a:rPr>
              <a:t>Неужели был ветреный день и шёл дождь</a:t>
            </a:r>
            <a:r>
              <a:rPr lang="ru-RU" sz="2400" b="1" i="0" dirty="0">
                <a:effectLst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2763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75272" y="281997"/>
            <a:ext cx="1845427" cy="1325563"/>
          </a:xfrm>
        </p:spPr>
        <p:txBody>
          <a:bodyPr>
            <a:noAutofit/>
          </a:bodyPr>
          <a:lstStyle/>
          <a:p>
            <a:r>
              <a:rPr lang="ru-RU" sz="2800" dirty="0">
                <a:latin typeface="+mn-lt"/>
              </a:rPr>
              <a:t>больше примеров и правил</a:t>
            </a:r>
            <a:endParaRPr lang="cs-CZ" sz="2800" dirty="0">
              <a:latin typeface="+mn-lt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11" y="58926"/>
            <a:ext cx="9444937" cy="6707632"/>
          </a:xfrm>
        </p:spPr>
      </p:pic>
    </p:spTree>
    <p:extLst>
      <p:ext uri="{BB962C8B-B14F-4D97-AF65-F5344CB8AC3E}">
        <p14:creationId xmlns:p14="http://schemas.microsoft.com/office/powerpoint/2010/main" val="2955178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между двумя простыми предложениями запятая перед «и» ставится</a:t>
            </a:r>
          </a:p>
          <a:p>
            <a:r>
              <a:rPr lang="ru-RU" sz="3200" dirty="0"/>
              <a:t>не пишем запятую в 2-х случаях:</a:t>
            </a:r>
          </a:p>
          <a:p>
            <a:pPr marL="0" indent="0">
              <a:buNone/>
            </a:pPr>
            <a:br>
              <a:rPr lang="ru-RU" sz="3200" dirty="0"/>
            </a:br>
            <a:r>
              <a:rPr lang="ru-RU" sz="3200" dirty="0"/>
              <a:t>	1. общий элемент</a:t>
            </a:r>
            <a:br>
              <a:rPr lang="ru-RU" sz="3200" dirty="0"/>
            </a:br>
            <a:r>
              <a:rPr lang="ru-RU" sz="3200" dirty="0"/>
              <a:t>	2. восклицательное, вопросительное предложение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2399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>
                <a:hlinkClick r:id="rId2"/>
              </a:rPr>
              <a:t>https://orfogrammka.ru/%D0%B1%D0%BB%D0%BE%D0%B3/%D0%B8%D0%BD%D1%82%D0%B5%D1%80%D0%B5%D1%81%D0%BD%D0%BE%D0%B5/%D0%B7%D0%B0%D0%BF%D1%8F%D1%82%D0%B0%D1%8F-%D0%BF%D0%B5%D1%80%D0%B5%D0%B4-%D1%81%D0%BE%D1%8E%D0%B7%D0%BE%D0%BC-%D0%B8/</a:t>
            </a:r>
            <a:r>
              <a:rPr lang="ru-RU" u="sng" dirty="0">
                <a:hlinkClick r:id="rId2"/>
              </a:rPr>
              <a:t> </a:t>
            </a:r>
          </a:p>
          <a:p>
            <a:pPr marL="0" indent="0">
              <a:buNone/>
            </a:pPr>
            <a:r>
              <a:rPr lang="cs-CZ" u="sng" dirty="0">
                <a:hlinkClick r:id="rId2"/>
              </a:rPr>
              <a:t>https://best-language.ru/zapjataja-pered-i</a:t>
            </a:r>
            <a:r>
              <a:rPr lang="cs-CZ" dirty="0"/>
              <a:t> </a:t>
            </a:r>
            <a:endParaRPr lang="ru-RU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https://grammatika-rus.ru/wp-content/uploads/2021/12/zapyataya-pered-I.jpg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https://www.youtube.com/embed/HLRE0eyhjgU</a:t>
            </a:r>
            <a:endParaRPr lang="ru-RU" dirty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https://russkiiyazyk.ru/punktuatsiya/v-kakih-sluchayah-pered-soyuzom-i-stavitsya-zapyataya.html</a:t>
            </a:r>
            <a:r>
              <a:rPr lang="ru-RU" dirty="0"/>
              <a:t>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46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cs-CZ">
                <a:solidFill>
                  <a:srgbClr val="0070C0"/>
                </a:solidFill>
              </a:rPr>
              <a:t>Расставьте запятые</a:t>
            </a:r>
          </a:p>
        </p:txBody>
      </p:sp>
      <p:sp>
        <p:nvSpPr>
          <p:cNvPr id="19460" name="Содержимое 7"/>
          <p:cNvSpPr>
            <a:spLocks noGrp="1"/>
          </p:cNvSpPr>
          <p:nvPr>
            <p:ph idx="1"/>
          </p:nvPr>
        </p:nvSpPr>
        <p:spPr>
          <a:xfrm>
            <a:off x="838200" y="1738843"/>
            <a:ext cx="10947401" cy="44561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altLang="cs-CZ" sz="3600" dirty="0"/>
              <a:t>Мороз ленивого за нос хватает</a:t>
            </a:r>
            <a:r>
              <a:rPr lang="ru-RU" altLang="cs-CZ" sz="3600" b="1" dirty="0">
                <a:solidFill>
                  <a:srgbClr val="FF0000"/>
                </a:solidFill>
              </a:rPr>
              <a:t> а </a:t>
            </a:r>
            <a:r>
              <a:rPr lang="ru-RU" altLang="cs-CZ" sz="3600" dirty="0"/>
              <a:t>перед проворным шапку снимает.*</a:t>
            </a:r>
          </a:p>
          <a:p>
            <a:pPr marL="0" indent="0">
              <a:buNone/>
            </a:pPr>
            <a:r>
              <a:rPr lang="ru-RU" altLang="cs-CZ" sz="3600" dirty="0"/>
              <a:t>Началась гроза</a:t>
            </a:r>
            <a:r>
              <a:rPr lang="ru-RU" altLang="cs-CZ" sz="3600" b="1" dirty="0">
                <a:solidFill>
                  <a:srgbClr val="FF0000"/>
                </a:solidFill>
              </a:rPr>
              <a:t> и </a:t>
            </a:r>
            <a:r>
              <a:rPr lang="ru-RU" altLang="cs-CZ" sz="3600" dirty="0"/>
              <a:t>дети бросились домой.</a:t>
            </a:r>
          </a:p>
          <a:p>
            <a:pPr marL="0" indent="0">
              <a:buNone/>
            </a:pPr>
            <a:r>
              <a:rPr lang="ru-RU" altLang="cs-CZ" sz="3600" dirty="0"/>
              <a:t>Мы очень ждали прогулку в зимнем лесу </a:t>
            </a:r>
            <a:r>
              <a:rPr lang="ru-RU" altLang="cs-CZ" sz="3600" b="1" dirty="0">
                <a:solidFill>
                  <a:srgbClr val="FF0000"/>
                </a:solidFill>
              </a:rPr>
              <a:t>и</a:t>
            </a:r>
            <a:r>
              <a:rPr lang="ru-RU" altLang="cs-CZ" sz="3600" dirty="0"/>
              <a:t> катание на санках.</a:t>
            </a:r>
          </a:p>
          <a:p>
            <a:pPr marL="0" indent="0">
              <a:buNone/>
            </a:pPr>
            <a:r>
              <a:rPr lang="ru-RU" altLang="cs-CZ" sz="3600" dirty="0"/>
              <a:t>Ученики выполняли трудное</a:t>
            </a:r>
            <a:r>
              <a:rPr lang="ru-RU" altLang="cs-CZ" sz="3600" b="1" dirty="0">
                <a:solidFill>
                  <a:srgbClr val="FF0000"/>
                </a:solidFill>
              </a:rPr>
              <a:t> но </a:t>
            </a:r>
            <a:r>
              <a:rPr lang="ru-RU" altLang="cs-CZ" sz="3600" dirty="0"/>
              <a:t>очень интересное задание</a:t>
            </a:r>
            <a:r>
              <a:rPr lang="ru-RU" altLang="cs-CZ" dirty="0"/>
              <a:t>.</a:t>
            </a:r>
          </a:p>
          <a:p>
            <a:endParaRPr lang="ru-RU" altLang="cs-CZ" dirty="0"/>
          </a:p>
          <a:p>
            <a:pPr marL="0" indent="0">
              <a:buNone/>
            </a:pPr>
            <a:r>
              <a:rPr lang="ru-RU" altLang="cs-CZ" dirty="0"/>
              <a:t>*= </a:t>
            </a:r>
            <a:r>
              <a:rPr lang="ru-RU" b="1" dirty="0"/>
              <a:t>если не хочешь замёрзнуть, занимайся делом</a:t>
            </a:r>
            <a:endParaRPr lang="ru-RU" altLang="cs-CZ" dirty="0"/>
          </a:p>
        </p:txBody>
      </p:sp>
    </p:spTree>
    <p:extLst>
      <p:ext uri="{BB962C8B-B14F-4D97-AF65-F5344CB8AC3E}">
        <p14:creationId xmlns:p14="http://schemas.microsoft.com/office/powerpoint/2010/main" val="35906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cs-CZ" dirty="0">
                <a:solidFill>
                  <a:srgbClr val="0070C0"/>
                </a:solidFill>
              </a:rPr>
              <a:t>Расставьте запятые</a:t>
            </a:r>
          </a:p>
        </p:txBody>
      </p:sp>
      <p:sp>
        <p:nvSpPr>
          <p:cNvPr id="20484" name="Содержимое 7"/>
          <p:cNvSpPr>
            <a:spLocks noGrp="1"/>
          </p:cNvSpPr>
          <p:nvPr>
            <p:ph idx="1"/>
          </p:nvPr>
        </p:nvSpPr>
        <p:spPr>
          <a:xfrm>
            <a:off x="838200" y="1905001"/>
            <a:ext cx="10778067" cy="4525963"/>
          </a:xfrm>
        </p:spPr>
        <p:txBody>
          <a:bodyPr/>
          <a:lstStyle/>
          <a:p>
            <a:pPr marL="0" indent="0">
              <a:buNone/>
            </a:pPr>
            <a:r>
              <a:rPr lang="ru-RU" altLang="cs-CZ" sz="4000" dirty="0"/>
              <a:t>Утром густой туман покрывал лесные поляны </a:t>
            </a:r>
            <a:r>
              <a:rPr lang="ru-RU" altLang="cs-CZ" sz="4000" b="1" dirty="0">
                <a:solidFill>
                  <a:srgbClr val="FF0000"/>
                </a:solidFill>
              </a:rPr>
              <a:t>и</a:t>
            </a:r>
            <a:r>
              <a:rPr lang="ru-RU" altLang="cs-CZ" sz="4000" dirty="0"/>
              <a:t> вершины деревьев. </a:t>
            </a:r>
          </a:p>
          <a:p>
            <a:pPr marL="0" indent="0">
              <a:buNone/>
            </a:pPr>
            <a:r>
              <a:rPr lang="ru-RU" altLang="cs-CZ" sz="4000" dirty="0"/>
              <a:t>Вот подул ветер</a:t>
            </a:r>
            <a:r>
              <a:rPr lang="ru-RU" altLang="cs-CZ" sz="4000" b="1" dirty="0">
                <a:solidFill>
                  <a:srgbClr val="FF0000"/>
                </a:solidFill>
              </a:rPr>
              <a:t> и </a:t>
            </a:r>
            <a:r>
              <a:rPr lang="ru-RU" altLang="cs-CZ" sz="4000" dirty="0"/>
              <a:t>туман рассеялся. </a:t>
            </a:r>
          </a:p>
          <a:p>
            <a:pPr marL="0" indent="0">
              <a:buNone/>
            </a:pPr>
            <a:r>
              <a:rPr lang="ru-RU" altLang="cs-CZ" sz="4000" dirty="0"/>
              <a:t>Стали видны </a:t>
            </a:r>
            <a:r>
              <a:rPr lang="ru-RU" altLang="cs-CZ" sz="4000" b="1" dirty="0">
                <a:solidFill>
                  <a:srgbClr val="FF0000"/>
                </a:solidFill>
              </a:rPr>
              <a:t>и</a:t>
            </a:r>
            <a:r>
              <a:rPr lang="ru-RU" altLang="cs-CZ" sz="4000" dirty="0"/>
              <a:t> пихты</a:t>
            </a:r>
            <a:r>
              <a:rPr lang="ru-RU" altLang="cs-CZ" sz="4000" b="1" dirty="0">
                <a:solidFill>
                  <a:srgbClr val="FF0000"/>
                </a:solidFill>
              </a:rPr>
              <a:t> и </a:t>
            </a:r>
            <a:r>
              <a:rPr lang="ru-RU" altLang="cs-CZ" sz="4000" dirty="0"/>
              <a:t>ели</a:t>
            </a:r>
            <a:r>
              <a:rPr lang="ru-RU" altLang="cs-CZ" sz="4000" b="1" dirty="0">
                <a:solidFill>
                  <a:srgbClr val="FF0000"/>
                </a:solidFill>
              </a:rPr>
              <a:t> и </a:t>
            </a:r>
            <a:r>
              <a:rPr lang="ru-RU" altLang="cs-CZ" sz="4000" dirty="0"/>
              <a:t>берёзы. </a:t>
            </a:r>
          </a:p>
          <a:p>
            <a:pPr marL="0" indent="0">
              <a:buNone/>
            </a:pPr>
            <a:r>
              <a:rPr lang="ru-RU" altLang="cs-CZ" sz="4000" dirty="0"/>
              <a:t>А лесные цветы стали издавать не резкий</a:t>
            </a:r>
            <a:r>
              <a:rPr lang="ru-RU" altLang="cs-CZ" sz="4000" b="1" dirty="0">
                <a:solidFill>
                  <a:srgbClr val="FF0000"/>
                </a:solidFill>
              </a:rPr>
              <a:t> а </a:t>
            </a:r>
            <a:r>
              <a:rPr lang="ru-RU" altLang="cs-CZ" sz="4000" dirty="0"/>
              <a:t>очень нежный запах.</a:t>
            </a:r>
          </a:p>
          <a:p>
            <a:pPr marL="0" indent="0">
              <a:buNone/>
            </a:pPr>
            <a:endParaRPr lang="ru-RU" altLang="cs-CZ" dirty="0"/>
          </a:p>
        </p:txBody>
      </p:sp>
    </p:spTree>
    <p:extLst>
      <p:ext uri="{BB962C8B-B14F-4D97-AF65-F5344CB8AC3E}">
        <p14:creationId xmlns:p14="http://schemas.microsoft.com/office/powerpoint/2010/main" val="124077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>
          <a:xfrm>
            <a:off x="4839231" y="183621"/>
            <a:ext cx="7489825" cy="720725"/>
          </a:xfrm>
        </p:spPr>
        <p:txBody>
          <a:bodyPr/>
          <a:lstStyle/>
          <a:p>
            <a:pPr eaLnBrk="1" hangingPunct="1"/>
            <a:r>
              <a:rPr lang="ru-RU" altLang="cs-CZ" b="1" dirty="0">
                <a:solidFill>
                  <a:srgbClr val="0070C0"/>
                </a:solidFill>
              </a:rPr>
              <a:t>Схема</a:t>
            </a:r>
          </a:p>
        </p:txBody>
      </p:sp>
      <p:sp>
        <p:nvSpPr>
          <p:cNvPr id="11267" name="WordArt 7"/>
          <p:cNvSpPr>
            <a:spLocks noChangeArrowheads="1" noChangeShapeType="1" noTextEdit="1"/>
          </p:cNvSpPr>
          <p:nvPr/>
        </p:nvSpPr>
        <p:spPr bwMode="auto">
          <a:xfrm>
            <a:off x="2095473" y="1196975"/>
            <a:ext cx="8175652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/>
              </a:rPr>
              <a:t>1.    </a:t>
            </a:r>
            <a:r>
              <a:rPr lang="ru-RU" sz="3600" kern="10" dirty="0">
                <a:ln w="10541" cmpd="sng">
                  <a:solidFill>
                    <a:schemeClr val="tx1"/>
                  </a:solidFill>
                  <a:prstDash val="solid"/>
                </a:ln>
                <a:cs typeface="Times New Roman"/>
              </a:rPr>
              <a:t>В  простом предложении  с  однородными членами</a:t>
            </a:r>
          </a:p>
          <a:p>
            <a:pPr algn="ctr">
              <a:defRPr/>
            </a:pPr>
            <a:r>
              <a:rPr lang="ru-RU" sz="3600" kern="1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/>
              </a:rPr>
              <a:t> </a:t>
            </a:r>
            <a:r>
              <a:rPr lang="ru-RU" sz="3600" kern="10" dirty="0">
                <a:ln w="10541" cmpd="sng">
                  <a:solidFill>
                    <a:schemeClr val="tx1"/>
                  </a:solidFill>
                  <a:prstDash val="solid"/>
                </a:ln>
                <a:cs typeface="Times New Roman"/>
              </a:rPr>
              <a:t>и   в   сложном  предложении    перед  союзами</a:t>
            </a:r>
            <a:r>
              <a:rPr lang="ru-RU" sz="3600" kern="1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Times New Roman"/>
              </a:rPr>
              <a:t>                                    </a:t>
            </a:r>
          </a:p>
          <a:p>
            <a:pPr algn="ctr">
              <a:defRPr/>
            </a:pPr>
            <a:r>
              <a:rPr lang="ru-RU" sz="3600" kern="1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cs typeface="Times New Roman"/>
              </a:rPr>
              <a:t> </a:t>
            </a:r>
            <a:r>
              <a:rPr lang="ru-RU" sz="3600" kern="10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cs typeface="Times New Roman"/>
              </a:rPr>
              <a:t>ВСЕГДА</a:t>
            </a:r>
            <a:r>
              <a:rPr lang="ru-RU" sz="3600" kern="10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cs typeface="Times New Roman"/>
              </a:rPr>
              <a:t>   </a:t>
            </a:r>
            <a:r>
              <a:rPr lang="ru-RU" sz="3600" kern="10" dirty="0">
                <a:ln w="10541" cmpd="sng">
                  <a:solidFill>
                    <a:schemeClr val="tx1"/>
                  </a:solidFill>
                  <a:prstDash val="solid"/>
                </a:ln>
                <a:cs typeface="Times New Roman"/>
              </a:rPr>
              <a:t>ставится запятая.</a:t>
            </a:r>
          </a:p>
        </p:txBody>
      </p:sp>
      <p:sp>
        <p:nvSpPr>
          <p:cNvPr id="11268" name="WordArt 8"/>
          <p:cNvSpPr>
            <a:spLocks noChangeArrowheads="1" noChangeShapeType="1" noTextEdit="1"/>
          </p:cNvSpPr>
          <p:nvPr/>
        </p:nvSpPr>
        <p:spPr bwMode="auto">
          <a:xfrm>
            <a:off x="2095473" y="2781301"/>
            <a:ext cx="7313641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Times New Roman"/>
              </a:rPr>
              <a:t>2. Если стоит союз</a:t>
            </a:r>
            <a:r>
              <a:rPr lang="ru-RU" sz="3600" kern="10" dirty="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cs typeface="Times New Roman"/>
              </a:rPr>
              <a:t>        </a:t>
            </a: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Times New Roman"/>
              </a:rPr>
              <a:t>, то необходимо</a:t>
            </a: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18437" name="WordArt 9"/>
          <p:cNvSpPr>
            <a:spLocks noChangeArrowheads="1" noChangeShapeType="1" noTextEdit="1"/>
          </p:cNvSpPr>
          <p:nvPr/>
        </p:nvSpPr>
        <p:spPr bwMode="auto">
          <a:xfrm>
            <a:off x="2640014" y="3427414"/>
            <a:ext cx="626427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Times New Roman"/>
              </a:rPr>
              <a:t>) определить   ТИП   ПРЕДЛОЖЕНИЯ</a:t>
            </a: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;</a:t>
            </a:r>
          </a:p>
        </p:txBody>
      </p:sp>
      <p:sp>
        <p:nvSpPr>
          <p:cNvPr id="18439" name="WordArt 10"/>
          <p:cNvSpPr>
            <a:spLocks noChangeArrowheads="1" noChangeShapeType="1" noTextEdit="1"/>
          </p:cNvSpPr>
          <p:nvPr/>
        </p:nvSpPr>
        <p:spPr bwMode="auto">
          <a:xfrm>
            <a:off x="2640013" y="3933825"/>
            <a:ext cx="4032250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ea typeface="+mn-lt"/>
                <a:cs typeface="+mn-lt"/>
              </a:rPr>
              <a:t>2) если предложение </a:t>
            </a:r>
            <a:endParaRPr lang="cs-CZ" sz="36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ea typeface="+mn-lt"/>
              <a:cs typeface="+mn-lt"/>
            </a:endParaRPr>
          </a:p>
        </p:txBody>
      </p:sp>
      <p:sp>
        <p:nvSpPr>
          <p:cNvPr id="18440" name="WordArt 11"/>
          <p:cNvSpPr>
            <a:spLocks noChangeArrowheads="1" noChangeShapeType="1" noTextEdit="1"/>
          </p:cNvSpPr>
          <p:nvPr/>
        </p:nvSpPr>
        <p:spPr bwMode="auto">
          <a:xfrm>
            <a:off x="2566989" y="4581525"/>
            <a:ext cx="2447925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ea typeface="+mn-lt"/>
                <a:cs typeface="+mn-lt"/>
              </a:rPr>
              <a:t>простое</a:t>
            </a:r>
            <a:endParaRPr lang="cs-CZ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ea typeface="+mn-lt"/>
              <a:cs typeface="+mn-lt"/>
            </a:endParaRPr>
          </a:p>
        </p:txBody>
      </p:sp>
      <p:sp>
        <p:nvSpPr>
          <p:cNvPr id="18441" name="WordArt 12"/>
          <p:cNvSpPr>
            <a:spLocks noChangeArrowheads="1" noChangeShapeType="1" noTextEdit="1"/>
          </p:cNvSpPr>
          <p:nvPr/>
        </p:nvSpPr>
        <p:spPr bwMode="auto">
          <a:xfrm>
            <a:off x="6743700" y="4581525"/>
            <a:ext cx="2376488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ea typeface="+mn-lt"/>
                <a:cs typeface="+mn-lt"/>
              </a:rPr>
              <a:t>сложное</a:t>
            </a:r>
            <a:endParaRPr lang="cs-CZ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ea typeface="+mn-lt"/>
              <a:cs typeface="+mn-lt"/>
            </a:endParaRPr>
          </a:p>
        </p:txBody>
      </p:sp>
      <p:sp>
        <p:nvSpPr>
          <p:cNvPr id="11273" name="Line 13"/>
          <p:cNvSpPr>
            <a:spLocks noChangeShapeType="1"/>
          </p:cNvSpPr>
          <p:nvPr/>
        </p:nvSpPr>
        <p:spPr bwMode="auto">
          <a:xfrm>
            <a:off x="6240464" y="4292600"/>
            <a:ext cx="719137" cy="215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274" name="Line 14"/>
          <p:cNvSpPr>
            <a:spLocks noChangeShapeType="1"/>
          </p:cNvSpPr>
          <p:nvPr/>
        </p:nvSpPr>
        <p:spPr bwMode="auto">
          <a:xfrm flipH="1">
            <a:off x="4079875" y="4292600"/>
            <a:ext cx="503238" cy="215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275" name="Line 15"/>
          <p:cNvSpPr>
            <a:spLocks noChangeShapeType="1"/>
          </p:cNvSpPr>
          <p:nvPr/>
        </p:nvSpPr>
        <p:spPr bwMode="auto">
          <a:xfrm>
            <a:off x="8112125" y="4868864"/>
            <a:ext cx="0" cy="5032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276" name="Line 16"/>
          <p:cNvSpPr>
            <a:spLocks noChangeShapeType="1"/>
          </p:cNvSpPr>
          <p:nvPr/>
        </p:nvSpPr>
        <p:spPr bwMode="auto">
          <a:xfrm flipH="1">
            <a:off x="3359151" y="4868863"/>
            <a:ext cx="504825" cy="431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277" name="Line 17"/>
          <p:cNvSpPr>
            <a:spLocks noChangeShapeType="1"/>
          </p:cNvSpPr>
          <p:nvPr/>
        </p:nvSpPr>
        <p:spPr bwMode="auto">
          <a:xfrm>
            <a:off x="4151313" y="4868863"/>
            <a:ext cx="576262" cy="431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278" name="WordArt 18"/>
          <p:cNvSpPr>
            <a:spLocks noChangeArrowheads="1" noChangeShapeType="1" noTextEdit="1"/>
          </p:cNvSpPr>
          <p:nvPr/>
        </p:nvSpPr>
        <p:spPr bwMode="auto">
          <a:xfrm>
            <a:off x="1847851" y="5373688"/>
            <a:ext cx="223202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Times New Roman"/>
              </a:rPr>
              <a:t>НЕ  повторяется </a:t>
            </a:r>
          </a:p>
          <a:p>
            <a:pPr algn="ctr">
              <a:defRPr/>
            </a:pP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Times New Roman"/>
              </a:rPr>
              <a:t>союз  </a:t>
            </a: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Times New Roman"/>
              </a:rPr>
              <a:t>И</a:t>
            </a:r>
          </a:p>
        </p:txBody>
      </p:sp>
      <p:sp>
        <p:nvSpPr>
          <p:cNvPr id="11279" name="WordArt 19"/>
          <p:cNvSpPr>
            <a:spLocks noChangeArrowheads="1" noChangeShapeType="1" noTextEdit="1"/>
          </p:cNvSpPr>
          <p:nvPr/>
        </p:nvSpPr>
        <p:spPr bwMode="auto">
          <a:xfrm>
            <a:off x="4583833" y="5300664"/>
            <a:ext cx="2016224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cs typeface="Times New Roman"/>
              </a:rPr>
              <a:t>повторяется  союз  </a:t>
            </a:r>
            <a:r>
              <a:rPr lang="ru-RU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Times New Roman"/>
              </a:rPr>
              <a:t>И</a:t>
            </a:r>
          </a:p>
        </p:txBody>
      </p:sp>
      <p:sp>
        <p:nvSpPr>
          <p:cNvPr id="11280" name="Line 20"/>
          <p:cNvSpPr>
            <a:spLocks noChangeShapeType="1"/>
          </p:cNvSpPr>
          <p:nvPr/>
        </p:nvSpPr>
        <p:spPr bwMode="auto">
          <a:xfrm>
            <a:off x="5735638" y="5805488"/>
            <a:ext cx="0" cy="3603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281" name="Line 21"/>
          <p:cNvSpPr>
            <a:spLocks noChangeShapeType="1"/>
          </p:cNvSpPr>
          <p:nvPr/>
        </p:nvSpPr>
        <p:spPr bwMode="auto">
          <a:xfrm>
            <a:off x="2927350" y="6021389"/>
            <a:ext cx="0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451" name="WordArt 22"/>
          <p:cNvSpPr>
            <a:spLocks noChangeArrowheads="1" noChangeShapeType="1" noTextEdit="1"/>
          </p:cNvSpPr>
          <p:nvPr/>
        </p:nvSpPr>
        <p:spPr bwMode="auto">
          <a:xfrm>
            <a:off x="8112125" y="1629569"/>
            <a:ext cx="1512887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а, но</a:t>
            </a:r>
            <a:endParaRPr lang="cs-CZ" sz="3600" b="1" i="1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52" name="WordArt 23"/>
          <p:cNvSpPr>
            <a:spLocks noChangeArrowheads="1" noChangeShapeType="1" noTextEdit="1"/>
          </p:cNvSpPr>
          <p:nvPr/>
        </p:nvSpPr>
        <p:spPr bwMode="auto">
          <a:xfrm>
            <a:off x="5735639" y="2708275"/>
            <a:ext cx="504825" cy="4333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cs-CZ" sz="3600" b="1" i="1" kern="1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53" name="WordArt 24"/>
          <p:cNvSpPr>
            <a:spLocks noChangeArrowheads="1" noChangeShapeType="1" noTextEdit="1"/>
          </p:cNvSpPr>
          <p:nvPr/>
        </p:nvSpPr>
        <p:spPr bwMode="auto">
          <a:xfrm>
            <a:off x="5591176" y="6237289"/>
            <a:ext cx="288925" cy="3079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8454" name="WordArt 25"/>
          <p:cNvSpPr>
            <a:spLocks noChangeArrowheads="1" noChangeShapeType="1" noTextEdit="1"/>
          </p:cNvSpPr>
          <p:nvPr/>
        </p:nvSpPr>
        <p:spPr bwMode="auto">
          <a:xfrm>
            <a:off x="7967664" y="5589589"/>
            <a:ext cx="288925" cy="3079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8455" name="WordArt 26"/>
          <p:cNvSpPr>
            <a:spLocks noChangeArrowheads="1" noChangeShapeType="1" noTextEdit="1"/>
          </p:cNvSpPr>
          <p:nvPr/>
        </p:nvSpPr>
        <p:spPr bwMode="auto">
          <a:xfrm>
            <a:off x="2782889" y="6381751"/>
            <a:ext cx="288925" cy="3079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1287" name="Line 27"/>
          <p:cNvSpPr>
            <a:spLocks noChangeShapeType="1"/>
          </p:cNvSpPr>
          <p:nvPr/>
        </p:nvSpPr>
        <p:spPr bwMode="auto">
          <a:xfrm flipH="1">
            <a:off x="2566989" y="6308726"/>
            <a:ext cx="720725" cy="360363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84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267606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8800" dirty="0"/>
              <a:t>Запятая перед союзом «и» </a:t>
            </a:r>
            <a:endParaRPr lang="cs-CZ" sz="8800" dirty="0"/>
          </a:p>
        </p:txBody>
      </p:sp>
    </p:spTree>
    <p:extLst>
      <p:ext uri="{BB962C8B-B14F-4D97-AF65-F5344CB8AC3E}">
        <p14:creationId xmlns:p14="http://schemas.microsoft.com/office/powerpoint/2010/main" val="164835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HLRE0eyhjg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59476" y="365125"/>
            <a:ext cx="10778837" cy="606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5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47532C83-7799-4603-BB7F-1B1F0361C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891" y="299746"/>
            <a:ext cx="8353425" cy="12573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195AE4A-7FA0-4F8A-9F52-7E3B3A970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76" y="1486095"/>
            <a:ext cx="5210175" cy="49530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76916D3-558E-4942-A16A-E9AB8F32E1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190" y="1364019"/>
            <a:ext cx="4183569" cy="489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22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520" y="959254"/>
            <a:ext cx="9878960" cy="5101900"/>
          </a:xfrm>
        </p:spPr>
      </p:pic>
    </p:spTree>
    <p:extLst>
      <p:ext uri="{BB962C8B-B14F-4D97-AF65-F5344CB8AC3E}">
        <p14:creationId xmlns:p14="http://schemas.microsoft.com/office/powerpoint/2010/main" val="198299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35E41-7E6D-16B1-7C2F-C0E931E4E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027" y="1959161"/>
            <a:ext cx="10515600" cy="2533707"/>
          </a:xfrm>
        </p:spPr>
        <p:txBody>
          <a:bodyPr>
            <a:normAutofit/>
          </a:bodyPr>
          <a:lstStyle/>
          <a:p>
            <a:pPr algn="ctr"/>
            <a:r>
              <a:rPr lang="ru-RU" sz="6000" dirty="0"/>
              <a:t>Запятая перед «И» в сложном предложении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1630460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465</Words>
  <Application>Microsoft Office PowerPoint</Application>
  <PresentationFormat>Širokoúhlá obrazovka</PresentationFormat>
  <Paragraphs>57</Paragraphs>
  <Slides>15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Расставьте запятые</vt:lpstr>
      <vt:lpstr>Расставьте запятые</vt:lpstr>
      <vt:lpstr>Схема</vt:lpstr>
      <vt:lpstr>Запятая перед союзом «и» </vt:lpstr>
      <vt:lpstr>Prezentace aplikace PowerPoint</vt:lpstr>
      <vt:lpstr>Prezentace aplikace PowerPoint</vt:lpstr>
      <vt:lpstr>Prezentace aplikace PowerPoint</vt:lpstr>
      <vt:lpstr>Запятая перед «И» в сложном предложении</vt:lpstr>
      <vt:lpstr>Prezentace aplikace PowerPoint</vt:lpstr>
      <vt:lpstr>Prezentace aplikace PowerPoint</vt:lpstr>
      <vt:lpstr>Prezentace aplikace PowerPoint</vt:lpstr>
      <vt:lpstr>больше примеров и правил</vt:lpstr>
      <vt:lpstr>Итоги</vt:lpstr>
      <vt:lpstr>Источники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Запятая перед союзом «и»</dc:title>
  <dc:creator>Aneta Čermáková</dc:creator>
  <cp:lastModifiedBy>Aneta Čermáková</cp:lastModifiedBy>
  <cp:revision>6</cp:revision>
  <dcterms:created xsi:type="dcterms:W3CDTF">2022-10-02T21:21:53Z</dcterms:created>
  <dcterms:modified xsi:type="dcterms:W3CDTF">2022-10-12T09:58:37Z</dcterms:modified>
</cp:coreProperties>
</file>