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2" r:id="rId20"/>
    <p:sldId id="284" r:id="rId21"/>
    <p:sldId id="285" r:id="rId22"/>
    <p:sldId id="283" r:id="rId23"/>
    <p:sldId id="286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992F-9E74-4A2D-8213-12216BDB7AB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FE24-B98E-40F0-9557-CA2E755B66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Четвертая волна русской эмиграции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Философский и </a:t>
            </a:r>
            <a:r>
              <a:rPr lang="ru-RU" dirty="0" err="1" smtClean="0">
                <a:solidFill>
                  <a:schemeClr val="bg1"/>
                </a:solidFill>
              </a:rPr>
              <a:t>культорологический</a:t>
            </a:r>
            <a:r>
              <a:rPr lang="ru-RU" dirty="0" smtClean="0">
                <a:solidFill>
                  <a:schemeClr val="bg1"/>
                </a:solidFill>
              </a:rPr>
              <a:t> векторы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HV\Desktop\francia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90925"/>
            <a:ext cx="19050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Культурологический и философский контекст понятия «Эмиграция»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Эмиграция - один из важнейших исторических факторов, определяющих культурный ландшафт ХХ века. Не будучи продуктом исключительно прошлого столетия, именно в этот период эмиграция в силу разных причин приобрела тотальный характер. По справедливому утверждению Эдварда Саида, "одна из самых досадных особенностей нашего времени в том, что она принесла больше беженцев, мигрантов, перемещенных лиц и изгнанников, чем когда-либо в истории "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Феномен «внутренней эмиграции»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нутренняя эмиграция не обязательно </a:t>
            </a:r>
            <a:r>
              <a:rPr lang="ru-RU" dirty="0" smtClean="0"/>
              <a:t>связана </a:t>
            </a:r>
            <a:r>
              <a:rPr lang="ru-RU" dirty="0" smtClean="0"/>
              <a:t>с внешней, тогда как внешняя эмиграция практически всегда оборачивается и эмиграцией внутренней.</a:t>
            </a:r>
            <a:endParaRPr lang="ru-RU" dirty="0"/>
          </a:p>
        </p:txBody>
      </p:sp>
      <p:pic>
        <p:nvPicPr>
          <p:cNvPr id="10242" name="Picture 2" descr="C:\Users\PHV\Desktop\Фон для картинки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329"/>
            <a:ext cx="9144000" cy="2733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Ч</a:t>
            </a:r>
            <a:r>
              <a:rPr lang="ru-RU" dirty="0" smtClean="0"/>
              <a:t>етыре основные формы отчуждения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привычных рамках пространственного понимания эмиграции все исследователи, по наблюдению Бугаевой, так или иначе фиксируют ее четыре основные формы: эмигрант ( "человек, вынужденно покинувший свой дом »), экспатриант(" человек, добровольно покинувший родной дом »), номад (" человек, свободный от влияния национальности, государства, партии, общества, временного общества и т.д. ", он" воплощает бесконечное перемещение, перманентную неприкаянность и бездомность, отчужденность от любого, он </a:t>
            </a:r>
            <a:r>
              <a:rPr lang="ru-RU" dirty="0"/>
              <a:t>"не </a:t>
            </a:r>
            <a:r>
              <a:rPr lang="ru-RU" dirty="0" smtClean="0"/>
              <a:t>способен </a:t>
            </a:r>
            <a:r>
              <a:rPr lang="ru-RU" dirty="0"/>
              <a:t>иметь дом и не стремится к </a:t>
            </a:r>
            <a:r>
              <a:rPr lang="ru-RU" dirty="0" smtClean="0"/>
              <a:t>этому </a:t>
            </a:r>
            <a:r>
              <a:rPr lang="ru-RU" dirty="0"/>
              <a:t>"), турист (« как правило, западный европеец или американец, обычно человек, белый, не ограничен в средствах, наблюдатель, образованный, культурный ", он" находится в постоянном поиске </a:t>
            </a:r>
            <a:r>
              <a:rPr lang="ru-RU" dirty="0" smtClean="0"/>
              <a:t>новых смыслов, </a:t>
            </a:r>
            <a:r>
              <a:rPr lang="ru-RU" dirty="0"/>
              <a:t>в </a:t>
            </a:r>
            <a:r>
              <a:rPr lang="ru-RU" dirty="0" smtClean="0"/>
              <a:t>поиске </a:t>
            </a:r>
            <a:r>
              <a:rPr lang="ru-RU" dirty="0"/>
              <a:t>наиболее достоверного, аутентичного ", является "Вариацией путешественника"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Изгнанническая энергия не трагедия, а источник продуктивных возможностей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Саид считает, что правомерно говорить об особой </a:t>
            </a:r>
            <a:r>
              <a:rPr lang="ru-RU" dirty="0" smtClean="0"/>
              <a:t>«изгнаннической энергии", которая воплощена </a:t>
            </a:r>
            <a:r>
              <a:rPr lang="ru-RU" dirty="0"/>
              <a:t>в мигрантах, такая энергия осмысливается в сознании "Интеллектуала или художника в изгнании, политической фигуры между сферами, между формами, между домами и между языками »[15, с. 462]. Подобная позиция между мирами, между культурами, создает благоприятную почву для оригинального мировоззрения, которое в терминологии </a:t>
            </a:r>
            <a:r>
              <a:rPr lang="ru-RU" dirty="0" smtClean="0"/>
              <a:t>формалистской </a:t>
            </a:r>
            <a:r>
              <a:rPr lang="ru-RU" dirty="0"/>
              <a:t>поэтики, очевидно, могло бы быть </a:t>
            </a:r>
            <a:r>
              <a:rPr lang="ru-RU" dirty="0" err="1" smtClean="0"/>
              <a:t>обозначенно</a:t>
            </a:r>
            <a:r>
              <a:rPr lang="ru-RU" dirty="0" smtClean="0"/>
              <a:t> </a:t>
            </a:r>
            <a:r>
              <a:rPr lang="ru-RU" dirty="0"/>
              <a:t>как </a:t>
            </a:r>
            <a:r>
              <a:rPr lang="ru-RU" dirty="0" smtClean="0"/>
              <a:t>«</a:t>
            </a:r>
            <a:r>
              <a:rPr lang="ru-RU" dirty="0" err="1" smtClean="0"/>
              <a:t>остранение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Энергия Изгнания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Для возникновения энергии изгнания наличие двух "параллельных миров» - обязательно. Потерянный родной мир, дом сохраняется благодаря памяти.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Типичные черты эмигрантского состояния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Разумеется, все попытки выделить типичные, претендующие на универсальность, черты эмигрантского состояния (отчужденность, потеря привычной системы координат</a:t>
            </a:r>
            <a:r>
              <a:rPr lang="ru-RU" dirty="0" smtClean="0"/>
              <a:t>, </a:t>
            </a:r>
            <a:r>
              <a:rPr lang="ru-RU" dirty="0"/>
              <a:t>контрапунктической сознание, особая роль памяти </a:t>
            </a:r>
            <a:r>
              <a:rPr lang="ru-RU" dirty="0" smtClean="0"/>
              <a:t>«</a:t>
            </a:r>
            <a:r>
              <a:rPr lang="ru-RU" dirty="0" err="1" smtClean="0"/>
              <a:t>памяти</a:t>
            </a:r>
            <a:r>
              <a:rPr lang="ru-RU" dirty="0" smtClean="0"/>
              <a:t>» </a:t>
            </a:r>
            <a:r>
              <a:rPr lang="ru-RU" dirty="0"/>
              <a:t>и </a:t>
            </a:r>
            <a:r>
              <a:rPr lang="ru-RU" dirty="0" smtClean="0"/>
              <a:t>«ретроспекции»), </a:t>
            </a:r>
            <a:r>
              <a:rPr lang="ru-RU" dirty="0"/>
              <a:t>не должны игнорировать уникальности каждого опыта изгнания.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Столетие беженцев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Современная западная культура во многом творение изгнанников, эмигрантов, беженцев .</a:t>
            </a:r>
            <a:endParaRPr lang="ru-RU" dirty="0"/>
          </a:p>
        </p:txBody>
      </p:sp>
      <p:pic>
        <p:nvPicPr>
          <p:cNvPr id="11266" name="Picture 2" descr="C:\Users\PHV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5014942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ЧУЖОЙ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Чужой - трагическая фигура. Возможно счастье для чужака? Только особый вид счастья…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Users\PHV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450059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ЧУЖОЙ В «ПЕРВОЙ ВОЛНЕ»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r>
              <a:rPr lang="ru-RU" dirty="0" smtClean="0"/>
              <a:t>Набоков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5072074"/>
          </a:xfrm>
        </p:spPr>
        <p:txBody>
          <a:bodyPr>
            <a:noAutofit/>
          </a:bodyPr>
          <a:lstStyle/>
          <a:p>
            <a:pPr algn="just"/>
            <a:r>
              <a:rPr lang="ru-RU" sz="1200" dirty="0"/>
              <a:t>– многочисленные герои-эмигранты, по той или иной причине не вписанные в окружающую действительность (</a:t>
            </a:r>
            <a:r>
              <a:rPr lang="ru-RU" sz="1200" dirty="0" err="1"/>
              <a:t>Чорб</a:t>
            </a:r>
            <a:r>
              <a:rPr lang="ru-RU" sz="1200" dirty="0"/>
              <a:t>, «Возвращение </a:t>
            </a:r>
            <a:r>
              <a:rPr lang="ru-RU" sz="1200" dirty="0" err="1"/>
              <a:t>Чорба</a:t>
            </a:r>
            <a:r>
              <a:rPr lang="ru-RU" sz="1200" dirty="0"/>
              <a:t>»; Лужин, «Случайность», Защита Лужина; Ганин, Машенька; рассказчик, «Посещение музея»; Мартын, Подвиг; </a:t>
            </a:r>
            <a:r>
              <a:rPr lang="ru-RU" sz="1200" dirty="0" err="1"/>
              <a:t>ГодуновЧердынцев</a:t>
            </a:r>
            <a:r>
              <a:rPr lang="ru-RU" sz="1200" dirty="0"/>
              <a:t>, «Круг»; </a:t>
            </a:r>
            <a:r>
              <a:rPr lang="ru-RU" sz="1200" dirty="0" err="1"/>
              <a:t>Гумберт</a:t>
            </a:r>
            <a:r>
              <a:rPr lang="ru-RU" sz="1200" dirty="0"/>
              <a:t> </a:t>
            </a:r>
            <a:r>
              <a:rPr lang="ru-RU" sz="1200" dirty="0" err="1"/>
              <a:t>Гумберт</a:t>
            </a:r>
            <a:r>
              <a:rPr lang="ru-RU" sz="1200" dirty="0"/>
              <a:t>, Лолита...); самоубийцы в преддверии самоубийства – на пути за пределы пространства жизни («Удар крыла», «Случайность», Защита Лужина); герои, маргинальные в сексуальном плане и пренебрегшие моральными запретами (принц, “</a:t>
            </a:r>
            <a:r>
              <a:rPr lang="ru-RU" sz="1200" dirty="0" err="1"/>
              <a:t>Solus</a:t>
            </a:r>
            <a:r>
              <a:rPr lang="ru-RU" sz="1200" dirty="0"/>
              <a:t> </a:t>
            </a:r>
            <a:r>
              <a:rPr lang="ru-RU" sz="1200" dirty="0" err="1"/>
              <a:t>Rex</a:t>
            </a:r>
            <a:r>
              <a:rPr lang="ru-RU" sz="1200" dirty="0"/>
              <a:t>”; </a:t>
            </a:r>
            <a:r>
              <a:rPr lang="ru-RU" sz="1200" dirty="0" err="1"/>
              <a:t>Гумберт</a:t>
            </a:r>
            <a:r>
              <a:rPr lang="ru-RU" sz="1200" dirty="0"/>
              <a:t> </a:t>
            </a:r>
            <a:r>
              <a:rPr lang="ru-RU" sz="1200" dirty="0" err="1"/>
              <a:t>Гумберт</a:t>
            </a:r>
            <a:r>
              <a:rPr lang="ru-RU" sz="1200" dirty="0"/>
              <a:t> Лолита); физические уроды: сиамские близнецы (“</a:t>
            </a:r>
            <a:r>
              <a:rPr lang="ru-RU" sz="1200" dirty="0" err="1"/>
              <a:t>Scenes</a:t>
            </a:r>
            <a:r>
              <a:rPr lang="ru-RU" sz="1200" dirty="0"/>
              <a:t> </a:t>
            </a:r>
            <a:r>
              <a:rPr lang="ru-RU" sz="1200" dirty="0" err="1"/>
              <a:t>from</a:t>
            </a:r>
            <a:r>
              <a:rPr lang="ru-RU" sz="1200" dirty="0"/>
              <a:t>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Life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a</a:t>
            </a:r>
            <a:r>
              <a:rPr lang="ru-RU" sz="1200" dirty="0"/>
              <a:t> </a:t>
            </a:r>
            <a:r>
              <a:rPr lang="ru-RU" sz="1200" dirty="0" err="1"/>
              <a:t>Double</a:t>
            </a:r>
            <a:r>
              <a:rPr lang="ru-RU" sz="1200" dirty="0"/>
              <a:t> </a:t>
            </a:r>
            <a:r>
              <a:rPr lang="ru-RU" sz="1200" dirty="0" err="1"/>
              <a:t>Monster</a:t>
            </a:r>
            <a:r>
              <a:rPr lang="ru-RU" sz="1200" dirty="0"/>
              <a:t>”); карлик, вследствие своей физиологии вытесненный обществом на периферию и мечтающий о жизни человека нормального роста («Картофельный эльф»); одинокий отец после смерти сына на фоне всеобщего радостного празднества («Рождество»); преступник, совершивший убийство и тем самым нарушивший границы дозволенного в обществе (Отчаяние); одинокий философ-метафизик в фантастической реальности тоталитарного государства (Адам Круг, </a:t>
            </a:r>
            <a:r>
              <a:rPr lang="ru-RU" sz="1200" dirty="0" err="1"/>
              <a:t>Bend</a:t>
            </a:r>
            <a:r>
              <a:rPr lang="ru-RU" sz="1200" dirty="0"/>
              <a:t> </a:t>
            </a:r>
            <a:r>
              <a:rPr lang="ru-RU" sz="1200" dirty="0" err="1"/>
              <a:t>Sinister</a:t>
            </a:r>
            <a:r>
              <a:rPr lang="ru-RU" sz="1200" dirty="0"/>
              <a:t>); обладатель </a:t>
            </a:r>
            <a:r>
              <a:rPr lang="ru-RU" sz="1200" dirty="0" err="1"/>
              <a:t>сверхзнания</a:t>
            </a:r>
            <a:r>
              <a:rPr lang="ru-RU" sz="1200" dirty="0"/>
              <a:t>, одиночка, вышедший за пределы, допустимые для человеческого разума (</a:t>
            </a:r>
            <a:r>
              <a:rPr lang="ru-RU" sz="1200" dirty="0" err="1"/>
              <a:t>Фальтер</a:t>
            </a:r>
            <a:r>
              <a:rPr lang="ru-RU" sz="1200" dirty="0"/>
              <a:t>, “</a:t>
            </a:r>
            <a:r>
              <a:rPr lang="ru-RU" sz="1200" dirty="0" err="1"/>
              <a:t>Ultima</a:t>
            </a:r>
            <a:r>
              <a:rPr lang="ru-RU" sz="1200" dirty="0"/>
              <a:t> </a:t>
            </a:r>
            <a:r>
              <a:rPr lang="ru-RU" sz="1200" dirty="0" err="1"/>
              <a:t>Thule</a:t>
            </a:r>
            <a:r>
              <a:rPr lang="ru-RU" sz="1200" dirty="0"/>
              <a:t>”)...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ru-RU" dirty="0" err="1" smtClean="0"/>
              <a:t>Газданов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78634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воры, сутенеры, нищие, проститутки и другие обитатели «дна» (Пилигримы, Ночные дороги), коллаборационисты с фашистами из числа русских эмигрантов во Франции («Панихида»)... Отсутствием памяти о прошлом вытеснена из общества и доведена до животного существования героиня Анна, чудом пробужденная к жизни (Пробуждение). С другой стороны, наличие опыта смерти и тайного (масонского) знания отличает героя-повествователя во многих произведениях автора. Отстраненной является и занимаемая </a:t>
            </a:r>
            <a:r>
              <a:rPr lang="ru-RU" dirty="0" err="1"/>
              <a:t>нарратором</a:t>
            </a:r>
            <a:r>
              <a:rPr lang="ru-RU" dirty="0"/>
              <a:t> в повествовании от первого лица </a:t>
            </a:r>
            <a:r>
              <a:rPr lang="ru-RU" dirty="0" err="1"/>
              <a:t>метапозиция</a:t>
            </a:r>
            <a:r>
              <a:rPr lang="ru-RU" dirty="0"/>
              <a:t>, когда </a:t>
            </a:r>
            <a:r>
              <a:rPr lang="ru-RU" dirty="0" err="1"/>
              <a:t>нарратор</a:t>
            </a:r>
            <a:r>
              <a:rPr lang="ru-RU" dirty="0"/>
              <a:t> выступает в большей мере наблюдателем, чем участником описываемых им событий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Чужесть</a:t>
            </a:r>
            <a:r>
              <a:rPr lang="ru-RU" dirty="0" smtClean="0"/>
              <a:t> в литературе «третьей волны»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Островное сознание перестает быть аналогом эмигрантского сознания. Остров как решение темы отчуждения не является больше образным воплощением ни потерянного рая – счастливой прошлой жизни, ни утопического идеального будущего.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Хронология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Четвертая</a:t>
            </a:r>
            <a:r>
              <a:rPr lang="ru-RU" dirty="0"/>
              <a:t>, российская волна </a:t>
            </a:r>
            <a:r>
              <a:rPr lang="ru-RU" dirty="0" smtClean="0"/>
              <a:t>эмиграции</a:t>
            </a:r>
          </a:p>
          <a:p>
            <a:pPr algn="ctr">
              <a:buNone/>
            </a:pPr>
            <a:r>
              <a:rPr lang="ru-RU" dirty="0" smtClean="0"/>
              <a:t>началась </a:t>
            </a:r>
            <a:r>
              <a:rPr lang="ru-RU" dirty="0"/>
              <a:t>в период распада СССР — в </a:t>
            </a:r>
            <a:r>
              <a:rPr lang="ru-RU" dirty="0" smtClean="0"/>
              <a:t>1990-е</a:t>
            </a:r>
          </a:p>
          <a:p>
            <a:pPr algn="ctr">
              <a:buNone/>
            </a:pPr>
            <a:r>
              <a:rPr lang="ru-RU" dirty="0" smtClean="0"/>
              <a:t>гг</a:t>
            </a:r>
            <a:r>
              <a:rPr lang="ru-RU" dirty="0"/>
              <a:t>. — после разрешения свободного </a:t>
            </a:r>
            <a:r>
              <a:rPr lang="ru-RU" dirty="0" smtClean="0"/>
              <a:t>выезда</a:t>
            </a:r>
          </a:p>
          <a:p>
            <a:pPr algn="ctr">
              <a:buNone/>
            </a:pPr>
            <a:r>
              <a:rPr lang="ru-RU" dirty="0" smtClean="0"/>
              <a:t>из </a:t>
            </a:r>
            <a:r>
              <a:rPr lang="ru-RU" dirty="0"/>
              <a:t>страны и продолжается до сих пор. </a:t>
            </a:r>
          </a:p>
        </p:txBody>
      </p:sp>
      <p:pic>
        <p:nvPicPr>
          <p:cNvPr id="6146" name="Picture 2" descr="C:\Users\PHV\Desktop\84313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200" y="3786190"/>
            <a:ext cx="3471923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ОТЧУЖДЕНИЕ КАК НАРУШЕНИЕ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целом же для литературы диаспоры постсоветского периода характерно метафорическое </a:t>
            </a:r>
            <a:r>
              <a:rPr lang="ru-RU" dirty="0" err="1"/>
              <a:t>остранение</a:t>
            </a:r>
            <a:r>
              <a:rPr lang="ru-RU" dirty="0"/>
              <a:t> как “</a:t>
            </a:r>
            <a:r>
              <a:rPr lang="ru-RU" dirty="0" err="1"/>
              <a:t>crossing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shadow-line</a:t>
            </a:r>
            <a:r>
              <a:rPr lang="ru-RU" dirty="0"/>
              <a:t>”.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shadow-line</a:t>
            </a:r>
            <a:r>
              <a:rPr lang="ru-RU" dirty="0"/>
              <a:t> – это граница между привычным и непривычным, тот временной и пространственный локус, в котором происходит отчуждение от какой-либо определенной культуры и от ценностей и знаний этой культуры 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Определенную </a:t>
            </a:r>
            <a:r>
              <a:rPr lang="ru-RU" dirty="0"/>
              <a:t>роль в этом отчуждении может играть чувственное восприятие и, соответственно, его нарушение, дезориентация.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Авторефлексивное</a:t>
            </a:r>
            <a:r>
              <a:rPr lang="ru-RU" dirty="0" smtClean="0"/>
              <a:t> повествование о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Писатели-эмигранты и писатели-экспатрианты часто используют себя в качестве модели; </a:t>
            </a:r>
            <a:r>
              <a:rPr lang="ru-RU" dirty="0" err="1"/>
              <a:t>авторефлексивное</a:t>
            </a:r>
            <a:r>
              <a:rPr lang="ru-RU" dirty="0"/>
              <a:t> повествование отчасти выполняет роль зеркала, в котором субъектный взгляд автора активизирует воображение и память, в том числе память о непрожитом. В автобиографическом повествовании или в повествовании с элементами </a:t>
            </a:r>
            <a:r>
              <a:rPr lang="ru-RU" dirty="0" err="1"/>
              <a:t>автобиографизма</a:t>
            </a:r>
            <a:r>
              <a:rPr lang="ru-RU" dirty="0"/>
              <a:t> субъект предстает как </a:t>
            </a:r>
            <a:r>
              <a:rPr lang="ru-RU" dirty="0" err="1"/>
              <a:t>я-объект</a:t>
            </a:r>
            <a:r>
              <a:rPr lang="ru-RU" dirty="0"/>
              <a:t> в один из моментов своего воображаемого опыта.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ПРОСТРАНСТВЕННЫЕ ОППОЗИЦИИ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целом в литературе русской диаспоры постсоветского периода пространственные оппозиции (здесь / там; везде / нигде) значимы в большей степени, чем временные (прошлое / настоящее; настоящее / будущее; прошлое / будущее). Более того, противопоставление здесь / там нередко трансформируется в трехчастную конструкцию здесь / там / нигде или здесь / там / везде. Так, обращаясь к советскому прошлому, эмигрантская литература постсоветского периода четко разделяет пространства на советское и иностранное. Разделение, впрочем, далеко не всегда является противопоставлением – оба пространства могут оказаться чужими.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Писатель -</a:t>
            </a:r>
            <a:r>
              <a:rPr lang="ru-RU" dirty="0" err="1" smtClean="0"/>
              <a:t>фронтер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Эмигрировал в Америку в 1977 г.</a:t>
            </a:r>
          </a:p>
          <a:p>
            <a:r>
              <a:rPr lang="ru-RU" dirty="0"/>
              <a:t>«Книги издаются, — пишет А. </a:t>
            </a:r>
            <a:r>
              <a:rPr lang="ru-RU" dirty="0" err="1"/>
              <a:t>Генис</a:t>
            </a:r>
            <a:r>
              <a:rPr lang="ru-RU" dirty="0"/>
              <a:t>, — в Москве и Америке. Я себя ощущаю </a:t>
            </a:r>
            <a:r>
              <a:rPr lang="ru-RU" dirty="0" err="1"/>
              <a:t>фронтером</a:t>
            </a:r>
            <a:r>
              <a:rPr lang="ru-RU" dirty="0"/>
              <a:t>, потому что свою роль в жизни представляю как роль человека, который таскает туда-сюда, эдакий контрабандист от литературы. Скажем, у меня на английском вышла книжка о русском постмодернизме, с другой стороны, в Москве выходит еще одна книга»324.</a:t>
            </a:r>
          </a:p>
          <a:p>
            <a:r>
              <a:rPr lang="ru-RU" dirty="0"/>
              <a:t>321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2091" y="1600200"/>
            <a:ext cx="3150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Пример эмиграции как «возвращения на родину».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Шишкин Михаил Павлович (род. в 1961). Пример эмиграции как «возвращения на родину». Эмигрировал в Швейцарию в 1995 г.</a:t>
            </a:r>
          </a:p>
          <a:p>
            <a:r>
              <a:rPr lang="ru-RU" dirty="0"/>
              <a:t>«При редких встречах писатели из России удивляются: „Как ты можешь писать в этой скучной Швейцарии? Без языка, без напряжения?“ Они правы — у русской словесности повышенное давление. Да и язык там, в стране-поставщике, меняется быстро. Отъезд из русской речи меня к ней же и обернул, открыв направление, в котором надо двигаться.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4747" y="1600200"/>
            <a:ext cx="33855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/>
              <a:t>Пример осознанного перехода в творчестве на язык страны проживания</a:t>
            </a:r>
            <a:r>
              <a:rPr lang="ru-RU" b="1" i="1" dirty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/>
              <a:t>Пример осознанного перехода в творчестве на язык страны проживания. Эмигрировал во Францию в 1989 г.</a:t>
            </a:r>
          </a:p>
          <a:p>
            <a:r>
              <a:rPr lang="ru-RU" dirty="0"/>
              <a:t>«Два последних года были для меня периодом довольно напряженным в творческом отношении, когда мучительно для себя решал проблему, продолжать ли мне писать по-русски или, замолкнув на некоторый период, подытожив сделанное на родном языке, попытаться перейти на французский… В качестве русского автора я так и не состоялся — ни в диаспоре, ни в митрополии, ни во Франции… Остается французский язык… не нужно будет пристраивать написанное в России, надеясь, что уже оттуда оно привлечет внимание французов…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7288" y="1600200"/>
            <a:ext cx="3560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Существует </a:t>
            </a:r>
            <a:r>
              <a:rPr lang="ru-RU" dirty="0"/>
              <a:t>ли сегодня эмигрантская литература?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Найти </a:t>
            </a:r>
            <a:r>
              <a:rPr lang="ru-RU" dirty="0"/>
              <a:t>свое место в эмигрантском строю (хотя бы литературном) сейчас не так-то просто. До перестройки эмиграция была национальностью, профессией и профилем; впрочем, и тогда профилем достаточно узким. Для мира и Рима хватало Солженицына и Бродского. </a:t>
            </a:r>
            <a:r>
              <a:rPr lang="ru-RU" dirty="0" smtClean="0"/>
              <a:t>Остальные </a:t>
            </a:r>
            <a:r>
              <a:rPr lang="ru-RU" dirty="0"/>
              <a:t>писатели-эмигранты были трофеем демократии в боях с тоталитаризмом. Писали и печатались, чтобы перевозиться и транслироваться “сюда”. “Здесь” их проклинали и прославляли всерьез. “Там” они всерьез не принимались: трофеи наличествуют, но в повседневности их не замечают.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ВОПРОС???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Если </a:t>
            </a:r>
            <a:r>
              <a:rPr lang="ru-RU" dirty="0"/>
              <a:t>напряжение между метрополией и периферией исчезло, то существует ли сегодня эмигрантская литература? Можем ли мы говорить о существовании особого типа русской литературы за рубежом? Что определяет ее специфику? Кто такой писатель-эмигрант на рубеже веков?</a:t>
            </a:r>
          </a:p>
        </p:txBody>
      </p:sp>
      <p:pic>
        <p:nvPicPr>
          <p:cNvPr id="7170" name="Picture 2" descr="C:\Users\PHV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1928806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Ответ - Точка зрения писателя-эмигранта третьей волны З. </a:t>
            </a:r>
            <a:r>
              <a:rPr lang="ru-RU" dirty="0" err="1" smtClean="0"/>
              <a:t>Зиника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/>
              <a:t>Вроде бы русской литературы в эмиграции больше не существует. Потому что кончилась эмиграция. Так, во всяком случае, следует из программы научной конференции в Майнце. Ее организаторы обозначили границы эмигрантской литературы началом советской власти — датой Октябрьской революции — и ее концом — в начале Перестройки. Феномен эмигрантской литературы, таким образом, это двойник, рефлексия на политическую ситуацию в России, это незаконное дитя русской революции, искаженное отражение России извне — в тусклом „железном занавесе“ советской власти… Если воспринимать эмиграцию лишь в этом политическом плане — то да, ее роль была фиктивной… эмиграция (если довести формулировку эмиграции как отчужденности, </a:t>
            </a:r>
            <a:r>
              <a:rPr lang="ru-RU" dirty="0" err="1"/>
              <a:t>остраненности</a:t>
            </a:r>
            <a:r>
              <a:rPr lang="ru-RU" dirty="0"/>
              <a:t>, до своего логического конца) — это переселение в мир иной… </a:t>
            </a:r>
          </a:p>
        </p:txBody>
      </p:sp>
      <p:pic>
        <p:nvPicPr>
          <p:cNvPr id="8194" name="Picture 2" descr="C:\Users\PHV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214950"/>
            <a:ext cx="1433510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Точка зрения писателя, эссеиста, литературоведа, критика А. </a:t>
            </a:r>
            <a:r>
              <a:rPr lang="ru-RU" dirty="0" err="1" smtClean="0"/>
              <a:t>Гениса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одном из интервью 1999 г. А. </a:t>
            </a:r>
            <a:r>
              <a:rPr lang="ru-RU" dirty="0" err="1"/>
              <a:t>Генис</a:t>
            </a:r>
            <a:r>
              <a:rPr lang="ru-RU" dirty="0"/>
              <a:t>, прогнозируя будущие тенденции развития русскоязычной литературы за границей, отметил, что, в отличие от начала столетия, когда русская словесность существовала за рубежом как институт уже полвека, в новом тысячелетии ситуация в корне изменилась. Уже к концу XX в. можно смело говорить о конце эмигрантской литературы, завершении целого этапа в истории русской литературы </a:t>
            </a:r>
            <a:r>
              <a:rPr lang="ru-RU" dirty="0" smtClean="0"/>
              <a:t> и </a:t>
            </a:r>
            <a:r>
              <a:rPr lang="ru-RU" dirty="0"/>
              <a:t>возникновении нового. Теперь же создается «громадная культурная русскоязычная империя». Происходит «выравнивание температур» между центром (Россия) и периферией (эмиграция). Русская культура стала существовать независимо от физических границ: сегодня есть Москва, Петербург, русский Нью-Йорк, </a:t>
            </a:r>
            <a:r>
              <a:rPr lang="ru-RU" dirty="0" err="1"/>
              <a:t>Таллин</a:t>
            </a:r>
            <a:r>
              <a:rPr lang="ru-RU" dirty="0"/>
              <a:t>, Берлин. Это, по определению А. </a:t>
            </a:r>
            <a:r>
              <a:rPr lang="ru-RU" dirty="0" err="1"/>
              <a:t>Гениса</a:t>
            </a:r>
            <a:r>
              <a:rPr lang="ru-RU" dirty="0"/>
              <a:t>, «все малые столицы </a:t>
            </a:r>
            <a:r>
              <a:rPr lang="ru-RU" dirty="0" err="1"/>
              <a:t>р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Точка зрения литературоведа П. Кузнецова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 </a:t>
            </a:r>
            <a:r>
              <a:rPr lang="ru-RU" dirty="0"/>
              <a:t>«Сегодня философы и философствующие политики — от Жиля </a:t>
            </a:r>
            <a:r>
              <a:rPr lang="ru-RU" dirty="0" err="1"/>
              <a:t>Делеза</a:t>
            </a:r>
            <a:r>
              <a:rPr lang="ru-RU" dirty="0"/>
              <a:t> до Жака </a:t>
            </a:r>
            <a:r>
              <a:rPr lang="ru-RU" dirty="0" err="1"/>
              <a:t>Аттали</a:t>
            </a:r>
            <a:r>
              <a:rPr lang="ru-RU" dirty="0"/>
              <a:t> — утверждают, что в грядущем веке различие между оседлостью и номадизмом исчезнет. Все станут либо беженцами, либо новыми номадами, блуждающими по континентам совсем крохотной планеты, со своими </a:t>
            </a:r>
            <a:r>
              <a:rPr lang="ru-RU" dirty="0" err="1"/>
              <a:t>note-book’ами</a:t>
            </a:r>
            <a:r>
              <a:rPr lang="ru-RU" dirty="0"/>
              <a:t>, кредитными карточками и сотовыми телефонами. Я не уверен, что дело будет обстоять именно так, но в отношении России очевидно одно: культура русского изгнания окончательно завершена, а нынешняя и будущая эмиграция не сможет добавить ничего существенного.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Архетип эмиграции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Сегодня, разумеется, все изменилось и, в отличие от изгнанничества, архетип эмиграции </a:t>
            </a:r>
            <a:r>
              <a:rPr lang="ru-RU" dirty="0" smtClean="0"/>
              <a:t>стал иным.</a:t>
            </a:r>
            <a:r>
              <a:rPr lang="ru-RU" dirty="0"/>
              <a:t> Эмигрант же, сколько бы его ни преследовали ностальгические сны, по сути дела не имеет права мечтать о возвращении. Он сам избрал свой удел, он решил умереть и родиться заново, все прочувствовать, продумать, прожить и проиграть вновь.</a:t>
            </a:r>
          </a:p>
        </p:txBody>
      </p:sp>
      <p:pic>
        <p:nvPicPr>
          <p:cNvPr id="9218" name="Picture 2" descr="C:\Users\PHV\Desktop\1469817505_vo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/>
              <a:t>Мироощущение писателей-эмигрантов третьей и четвертой волн и пути их художественного самоопределения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отличие от эмигрантов первой, второй и третьей волн для современных писателей характерна не столько «маргинальная </a:t>
            </a:r>
            <a:r>
              <a:rPr lang="ru-RU" dirty="0" err="1"/>
              <a:t>безместность</a:t>
            </a:r>
            <a:r>
              <a:rPr lang="ru-RU" dirty="0"/>
              <a:t>», сколько стратегия «вписывания» в новое культурное </a:t>
            </a:r>
            <a:r>
              <a:rPr lang="ru-RU" dirty="0" smtClean="0"/>
              <a:t>поле. </a:t>
            </a:r>
            <a:r>
              <a:rPr lang="ru-RU" dirty="0"/>
              <a:t>Они не считают себя оторванными от России. Многие из них стали гражданами мира. Они хорошо знают культуру страны проживания, продолжают писать по-русски, совмещая это с другими языками или переводами. Эмигрантами они себя не считают: это другой, новый тип сознания.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1873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Четвертая волна русской эмиграции</vt:lpstr>
      <vt:lpstr>Хронология</vt:lpstr>
      <vt:lpstr>Существует ли сегодня эмигрантская литература? </vt:lpstr>
      <vt:lpstr>ВОПРОС???</vt:lpstr>
      <vt:lpstr>Ответ - Точка зрения писателя-эмигранта третьей волны З. Зиника. </vt:lpstr>
      <vt:lpstr>Точка зрения писателя, эссеиста, литературоведа, критика А. Гениса. </vt:lpstr>
      <vt:lpstr>Точка зрения литературоведа П. Кузнецова</vt:lpstr>
      <vt:lpstr>Архетип эмиграции</vt:lpstr>
      <vt:lpstr>Мироощущение писателей-эмигрантов третьей и четвертой волн и пути их художественного самоопределения</vt:lpstr>
      <vt:lpstr>Культурологический и философский контекст понятия «Эмиграция»</vt:lpstr>
      <vt:lpstr>Феномен «внутренней эмиграции»</vt:lpstr>
      <vt:lpstr>Четыре основные формы отчуждения</vt:lpstr>
      <vt:lpstr>Изгнанническая энергия не трагедия, а источник продуктивных возможностей</vt:lpstr>
      <vt:lpstr>Энергия Изгнания</vt:lpstr>
      <vt:lpstr>Типичные черты эмигрантского состояния</vt:lpstr>
      <vt:lpstr>Столетие беженцев</vt:lpstr>
      <vt:lpstr>ЧУЖОЙ</vt:lpstr>
      <vt:lpstr>ЧУЖОЙ В «ПЕРВОЙ ВОЛНЕ»</vt:lpstr>
      <vt:lpstr>Чужесть в литературе «третьей волны»</vt:lpstr>
      <vt:lpstr>ОТЧУЖДЕНИЕ КАК НАРУШЕНИЕ</vt:lpstr>
      <vt:lpstr>Авторефлексивное повествование о себе</vt:lpstr>
      <vt:lpstr>ПРОСТРАНСТВЕННЫЕ ОППОЗИЦИИ</vt:lpstr>
      <vt:lpstr>Благодарю за внимание!</vt:lpstr>
      <vt:lpstr>Писатель -фронтер</vt:lpstr>
      <vt:lpstr>Пример эмиграции как «возвращения на родину». </vt:lpstr>
      <vt:lpstr>Пример осознанного перехода в творчестве на язык страны проживания.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Четвертая волна русской эмиграции</dc:title>
  <dc:creator>PHV</dc:creator>
  <cp:lastModifiedBy>ITB</cp:lastModifiedBy>
  <cp:revision>25</cp:revision>
  <dcterms:created xsi:type="dcterms:W3CDTF">2020-02-28T11:22:27Z</dcterms:created>
  <dcterms:modified xsi:type="dcterms:W3CDTF">2021-02-22T12:23:12Z</dcterms:modified>
</cp:coreProperties>
</file>