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8" r:id="rId4"/>
    <p:sldId id="279" r:id="rId5"/>
    <p:sldId id="263" r:id="rId6"/>
    <p:sldId id="280" r:id="rId7"/>
    <p:sldId id="268" r:id="rId8"/>
    <p:sldId id="270" r:id="rId9"/>
    <p:sldId id="271" r:id="rId10"/>
    <p:sldId id="266" r:id="rId11"/>
    <p:sldId id="276" r:id="rId12"/>
    <p:sldId id="281" r:id="rId13"/>
    <p:sldId id="282" r:id="rId14"/>
    <p:sldId id="272" r:id="rId15"/>
    <p:sldId id="274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86016-4479-434C-A831-B40D171F0567}" type="datetimeFigureOut">
              <a:rPr lang="ru-RU" smtClean="0"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PHV\Desktop\img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-285776"/>
            <a:ext cx="11215766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ИВАН ЕЛАГИН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Иван Елагин - Одной из особенностей поэтики Ивана Елагина являются культурно-исторические параллели, ассоциативность образов, включение элементов «чужого слова» в структуру поэтического текста. Русская и мировая литературная традиция присутствовала в его поэзии на уровне сюжетно-композиционных сближений, явных или скрытых цитат, реминисценций, аллюзий, ритмических перекличек и других форм </a:t>
            </a:r>
            <a:r>
              <a:rPr lang="ru-RU" dirty="0" err="1" smtClean="0"/>
              <a:t>интертекстуальности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1266" name="Picture 2" descr="C:\Users\PHV\Desktop\img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Судьба мира, судьба родины, наконец, собственная судьба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Тупик. И выход ни один</a:t>
            </a:r>
          </a:p>
          <a:p>
            <a:r>
              <a:rPr lang="ru-RU" i="1" dirty="0"/>
              <a:t>Из тупика еще не найден.</a:t>
            </a:r>
          </a:p>
          <a:p>
            <a:r>
              <a:rPr lang="ru-RU" i="1" dirty="0"/>
              <a:t>И так от детства до седин,</a:t>
            </a:r>
          </a:p>
          <a:p>
            <a:r>
              <a:rPr lang="ru-RU" i="1" dirty="0"/>
              <a:t>От первых до последних ссадин</a:t>
            </a:r>
            <a:r>
              <a:rPr lang="ru-RU" i="1" dirty="0" smtClean="0"/>
              <a:t>...</a:t>
            </a:r>
          </a:p>
          <a:p>
            <a:pPr algn="ctr">
              <a:buNone/>
            </a:pPr>
            <a:r>
              <a:rPr lang="ru-RU" dirty="0" smtClean="0"/>
              <a:t> Поиски места в жизни и для жизни — все</a:t>
            </a:r>
          </a:p>
          <a:p>
            <a:pPr algn="ctr">
              <a:buNone/>
            </a:pPr>
            <a:r>
              <a:rPr lang="ru-RU" dirty="0" smtClean="0"/>
              <a:t>соединилось в этом небольшом поэтическом</a:t>
            </a:r>
          </a:p>
          <a:p>
            <a:pPr algn="ctr">
              <a:buNone/>
            </a:pPr>
            <a:r>
              <a:rPr lang="ru-RU" dirty="0" smtClean="0"/>
              <a:t>сборнике в полсотни страниц.  Уже в начале</a:t>
            </a:r>
          </a:p>
          <a:p>
            <a:pPr algn="ctr">
              <a:buNone/>
            </a:pPr>
            <a:r>
              <a:rPr lang="ru-RU" dirty="0" smtClean="0"/>
              <a:t>творческого пути автор различает Родину и</a:t>
            </a:r>
          </a:p>
          <a:p>
            <a:pPr algn="ctr">
              <a:buNone/>
            </a:pPr>
            <a:r>
              <a:rPr lang="ru-RU" dirty="0" smtClean="0"/>
              <a:t>Государство.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ru-RU" dirty="0" smtClean="0"/>
              <a:t>ТЕМЫ И.ЕЛАГИНА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Елагин классифицировал свои произведения, выделив в них основные узлы: гражданская тема; тема беженцев и войны; тема ужаса перед машинной цивилизацией; тема раздвоенности одной души в двух мирах; тема </a:t>
            </a:r>
            <a:r>
              <a:rPr lang="ru-RU" dirty="0" err="1"/>
              <a:t>ахматовского</a:t>
            </a:r>
            <a:r>
              <a:rPr lang="ru-RU" dirty="0"/>
              <a:t> «Реквиема»; переключение эпического сюжета в лирический план; эскапизм; сквозная тема искусства; урбанистическая фантастика; частично налет сюрреализма (гротеск).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3008313" cy="1428760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НИКОЛАЙ НАРОКОВ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dirty="0" smtClean="0"/>
              <a:t>С большой постановочной фотографии смотрит на нас шестидесятилетний человек в костюме и бабочке, с открытым лицом ученого или университетского профессора. Это писатель </a:t>
            </a:r>
            <a:r>
              <a:rPr lang="ru-RU" sz="1800" dirty="0" err="1" smtClean="0"/>
              <a:t>Нароков</a:t>
            </a:r>
            <a:r>
              <a:rPr lang="ru-RU" sz="1800" dirty="0" smtClean="0"/>
              <a:t> в лучшие свои дни, когда ему сопутствовал международный успех: его роман "Мнимые величины" переведен на девять иностранных языков. Но до успеха надо было еще дожить, а гарантии выживания судьба </a:t>
            </a:r>
            <a:r>
              <a:rPr lang="ru-RU" sz="1800" dirty="0" err="1" smtClean="0"/>
              <a:t>Нарокову</a:t>
            </a:r>
            <a:r>
              <a:rPr lang="ru-RU" sz="1800" dirty="0" smtClean="0"/>
              <a:t> дать никак не могла.</a:t>
            </a:r>
          </a:p>
          <a:p>
            <a:endParaRPr lang="ru-RU" dirty="0"/>
          </a:p>
        </p:txBody>
      </p:sp>
      <p:pic>
        <p:nvPicPr>
          <p:cNvPr id="5" name="Picture 3" descr="C:\Users\PHV\Desktop\img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1282700"/>
            <a:ext cx="5111750" cy="4289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ТРИ РОМАНА НАРОКОВА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За </a:t>
            </a:r>
            <a:r>
              <a:rPr lang="ru-RU" sz="1600" dirty="0"/>
              <a:t>десять с небольшим лет </a:t>
            </a:r>
            <a:r>
              <a:rPr lang="ru-RU" sz="1600" dirty="0" err="1"/>
              <a:t>Нароков</a:t>
            </a:r>
            <a:r>
              <a:rPr lang="ru-RU" sz="1600" dirty="0"/>
              <a:t> написал три романа – "Мнимые величины" (1952), "Никуда" (1961) и "Могу!" (1965); все три - о выборе человеком своего пути, своего предназначения. "Мнимые величины" – книга наиболее известная и удачная. В ней </a:t>
            </a:r>
            <a:r>
              <a:rPr lang="ru-RU" sz="1600" dirty="0" err="1"/>
              <a:t>Нароков</a:t>
            </a:r>
            <a:r>
              <a:rPr lang="ru-RU" sz="1600" dirty="0"/>
              <a:t> осмыслил и дорастил свой личный опыт советского зека: она повествует о профессии и нравственных терзаниях следователя НКВД, постепенно осознающего, что он творит по приказу своего начальства. Конечно, после "Крутого маршрута" и "</a:t>
            </a:r>
            <a:r>
              <a:rPr lang="ru-RU" sz="1600" dirty="0" err="1"/>
              <a:t>ГУЛага</a:t>
            </a:r>
            <a:r>
              <a:rPr lang="ru-RU" sz="1600" dirty="0"/>
              <a:t>" (которые по особенностям распространения </a:t>
            </a:r>
            <a:r>
              <a:rPr lang="ru-RU" sz="1600" dirty="0" err="1"/>
              <a:t>тамиздата</a:t>
            </a:r>
            <a:r>
              <a:rPr lang="ru-RU" sz="1600" dirty="0"/>
              <a:t> пришлось в России прочесть раньше) "Мнимые величины" производят впечатление и несильное, и немного наивное. Но именно потому, что написан роман гораздо раньше, хочется отметить его несомненный вклад в тему.</a:t>
            </a:r>
          </a:p>
        </p:txBody>
      </p:sp>
      <p:pic>
        <p:nvPicPr>
          <p:cNvPr id="12290" name="Picture 2" descr="C:\Users\PHV\Desktop\317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142984"/>
            <a:ext cx="342902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71546"/>
            <a:ext cx="76438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Вами, – говорит один из персонажей его романа "Могу!", – во всем руководит комплекс неполноценности и сознание своей неполноценности. Вы знаете, что в вас нет ума, образования, талантов, широты взглядов, изящества чувств, великодушия и благородства. Вы знаете, что вы – человек третьего сорта, что вы стоите не на верхней ступеньке и никогда на верхнюю не встанете. Подняться до высших вы не сможете. Но вы можете сделать другое: вы можете опустить этих высших. Вы можете заставить благородного человека сделать подлость, доброго – сделать зло, честного – преступление. Вы можете вконец разрушить жизнь ученого и можете довести до отчаяния поэта. Вы принижаете всех, кто выше вас, и этим становитесь выше их. Не поднимать низшее, но снижать высшее – вот ваша задача и ваш метод. А это задача и метод той неполноценности, которая знает, что она – неполноценность!"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HV\Desktop\img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41763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600" dirty="0" smtClean="0"/>
              <a:t>КТО ОНИ?</a:t>
            </a:r>
            <a:br>
              <a:rPr lang="ru-RU" sz="3600" dirty="0" smtClean="0"/>
            </a:br>
            <a:r>
              <a:rPr lang="ru-RU" sz="3600" dirty="0" smtClean="0"/>
              <a:t>ИЗМЕННИКИ, БЕЖЕНЦЫ, ПЕРЕМЕЩЕННЫЕ ЛИЦА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После второй мировой войны в результате добровольной и принудительной репатриации (перемещения) на Западе осталось несколько сотен тысяч невозвращенцев (около 500000). Часть из них - угнанные немцами в неволю и оставшиеся живыми, сделали свой выбор "в пользу" Европы и Америки. Другие - в результате обиды за раскулаченных, репрессированных родителей и родственников. Третьи - попавшие в немецкие лагеря и лагеря союзников, не желая по возвращении на Родину стать узниками "родных", советских: было посажено таким образом 100000 человек.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2000" dirty="0" smtClean="0"/>
              <a:t>Из пяти </a:t>
            </a:r>
            <a:r>
              <a:rPr lang="ru-RU" sz="2000" dirty="0"/>
              <a:t>миллионов советских граждан, находившихся к 1944–45 годам за рубежом, спаслось не больше одного миллиона. Остальные почти четыре миллиона человек были возвращены сталинскому режиму на расправу: они были расстреляны/повешены/избиты до смерти на месте или отправлены на погибель в ГУЛАГ.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  <a:solidFill>
            <a:schemeClr val="bg1">
              <a:lumMod val="5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Насильственный возврат граждан СССР на родину был оговорен между союзниками. Сталин ставил вопрос ребром: все советские люди должны быть возвращены. 11 февраля 1945 года на Ялтинской конференции между Сталиным, Черчиллем и Рузвельтом было заключено секретное соглашение о возврате военнопленных англичан и американцев в их страны (считалось, что в советские лагеря после войны попало 20 тысяч американцев и более 30 тысяч британцев) и всех советских военнопленных и перемещенных лиц – в Советский Союз независимо от их желания. Согласно этому договору, депортации подлежали только советские граждане, проживавшие на территории СССР в границах, действительных на 1 сентября 1939 года (в то время союзники не признавали советскими территории, захваченные СССР после заключения пакта Молотова – Риббентропа: Прибалтийские государства, Западные Украину и Белоруссию, Бессарабию и Северную </a:t>
            </a:r>
            <a:r>
              <a:rPr lang="ru-RU" dirty="0" err="1">
                <a:solidFill>
                  <a:schemeClr val="bg1"/>
                </a:solidFill>
              </a:rPr>
              <a:t>Буковину</a:t>
            </a:r>
            <a:r>
              <a:rPr lang="ru-RU" dirty="0">
                <a:solidFill>
                  <a:schemeClr val="bg1"/>
                </a:solidFill>
              </a:rPr>
              <a:t>).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 smtClean="0"/>
              <a:t>МЕТОНИМИЯ «ДИ-ПИ»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На метонимическом уровне «</a:t>
            </a:r>
            <a:r>
              <a:rPr lang="ru-RU" dirty="0" err="1"/>
              <a:t>ди-пи</a:t>
            </a:r>
            <a:r>
              <a:rPr lang="ru-RU" dirty="0"/>
              <a:t>» стал заменой и понятия иммигрант, и антисоветчик, и </a:t>
            </a:r>
            <a:r>
              <a:rPr lang="ru-RU" dirty="0" err="1"/>
              <a:t>антисталинец</a:t>
            </a:r>
            <a:r>
              <a:rPr lang="ru-RU" dirty="0"/>
              <a:t>, </a:t>
            </a:r>
            <a:r>
              <a:rPr lang="ru-RU" dirty="0" err="1"/>
              <a:t>и</a:t>
            </a:r>
            <a:r>
              <a:rPr lang="ru-RU" dirty="0"/>
              <a:t> </a:t>
            </a:r>
            <a:r>
              <a:rPr lang="ru-RU" dirty="0" err="1"/>
              <a:t>непрощенец</a:t>
            </a:r>
            <a:r>
              <a:rPr lang="ru-RU" dirty="0"/>
              <a:t>, который гоним и преследуем по миру собственной социалистической отчизной. К такой литературе ментально, идеологически российский читатель, тем более патриот этой отчизны, был не готов, а в определенной читательской части не готов к ней и сегодня.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 err="1" smtClean="0"/>
              <a:t>ДиПилогическая</a:t>
            </a:r>
            <a:r>
              <a:rPr lang="ru-RU" dirty="0" smtClean="0"/>
              <a:t> азбука жизни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PHV\Desktop\198033_origina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2786082" cy="395128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571612"/>
            <a:ext cx="5072065" cy="40005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ПОКОЛЕНИЕ ТВОРЧЕСТВА «ВТОРЫХ»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/>
              <a:t>Это было одно поколение, планомерно и безжалостно уничтожаемое собственной страной, ею терроризируемое по обе стороны границы, и писатели И. Елагин, Д. </a:t>
            </a:r>
            <a:r>
              <a:rPr lang="ru-RU" dirty="0" err="1"/>
              <a:t>Кленовский</a:t>
            </a:r>
            <a:r>
              <a:rPr lang="ru-RU" dirty="0"/>
              <a:t>, Ю. Иваск, Б. Нарциссов, Б. Филиппов, И. Чиннов, В. </a:t>
            </a:r>
            <a:r>
              <a:rPr lang="ru-RU" dirty="0" err="1"/>
              <a:t>Синкевич</a:t>
            </a:r>
            <a:r>
              <a:rPr lang="ru-RU" dirty="0"/>
              <a:t>, О. </a:t>
            </a:r>
            <a:r>
              <a:rPr lang="ru-RU" dirty="0" err="1"/>
              <a:t>Анстей</a:t>
            </a:r>
            <a:r>
              <a:rPr lang="ru-RU" dirty="0"/>
              <a:t>, Н. </a:t>
            </a:r>
            <a:r>
              <a:rPr lang="ru-RU" dirty="0" err="1"/>
              <a:t>Нароков</a:t>
            </a:r>
            <a:r>
              <a:rPr lang="ru-RU" dirty="0"/>
              <a:t>, Н. </a:t>
            </a:r>
            <a:r>
              <a:rPr lang="ru-RU" dirty="0" err="1"/>
              <a:t>Моршен</a:t>
            </a:r>
            <a:r>
              <a:rPr lang="ru-RU" dirty="0"/>
              <a:t>, С. Максимов, В. Марков, Б. Ширяев, Л. Ржевский, В. Юрасов, В. Завалишин, и многие другие определили – не по собственному выбору – главными темами в своем творчестве военные лишения, плен, ужасы сталинского террора.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Тематика поэзии «второй эмиграции»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 smtClean="0"/>
              <a:t>Поэзия второй волны эмиграции была хотя бы по количеству имен</a:t>
            </a:r>
          </a:p>
          <a:p>
            <a:pPr algn="just">
              <a:buNone/>
            </a:pPr>
            <a:r>
              <a:rPr lang="ru-RU" sz="2000" dirty="0" smtClean="0"/>
              <a:t>обширнее, богаче прозы. Причем это была поэзия очень разная:</a:t>
            </a:r>
          </a:p>
          <a:p>
            <a:pPr algn="just">
              <a:buNone/>
            </a:pPr>
            <a:r>
              <a:rPr lang="ru-RU" sz="2000" dirty="0" err="1" smtClean="0"/>
              <a:t>О.Анстей</a:t>
            </a:r>
            <a:r>
              <a:rPr lang="ru-RU" sz="2000" dirty="0" smtClean="0"/>
              <a:t> (Штейнберг-Матвеева), С. </a:t>
            </a:r>
            <a:r>
              <a:rPr lang="ru-RU" sz="2000" dirty="0" err="1" smtClean="0"/>
              <a:t>Бонгарт</a:t>
            </a:r>
            <a:r>
              <a:rPr lang="ru-RU" sz="2000" dirty="0" smtClean="0"/>
              <a:t>, И. Елагин (Матвеев), Ю.</a:t>
            </a:r>
          </a:p>
          <a:p>
            <a:pPr algn="just">
              <a:buNone/>
            </a:pPr>
            <a:r>
              <a:rPr lang="ru-RU" sz="2000" dirty="0" smtClean="0"/>
              <a:t>Иваск, Д. </a:t>
            </a:r>
            <a:r>
              <a:rPr lang="ru-RU" sz="2000" dirty="0" err="1" smtClean="0"/>
              <a:t>Кленовский</a:t>
            </a:r>
            <a:r>
              <a:rPr lang="ru-RU" sz="2000" dirty="0" smtClean="0"/>
              <a:t> (</a:t>
            </a:r>
            <a:r>
              <a:rPr lang="ru-RU" sz="2000" dirty="0" err="1" smtClean="0"/>
              <a:t>Крачковский</a:t>
            </a:r>
            <a:r>
              <a:rPr lang="ru-RU" sz="2000" dirty="0" smtClean="0"/>
              <a:t>), Н. </a:t>
            </a:r>
            <a:r>
              <a:rPr lang="ru-RU" sz="2000" dirty="0" err="1" smtClean="0"/>
              <a:t>Моршен</a:t>
            </a:r>
            <a:r>
              <a:rPr lang="ru-RU" sz="2000" dirty="0" smtClean="0"/>
              <a:t> (Марченко), Б.</a:t>
            </a:r>
          </a:p>
          <a:p>
            <a:pPr algn="just">
              <a:buNone/>
            </a:pPr>
            <a:r>
              <a:rPr lang="ru-RU" sz="2000" dirty="0" smtClean="0"/>
              <a:t>Нарциссов, И. Сабурова, Б. Филиппов (</a:t>
            </a:r>
            <a:r>
              <a:rPr lang="ru-RU" sz="2000" dirty="0" err="1" smtClean="0"/>
              <a:t>Филистинский</a:t>
            </a:r>
            <a:r>
              <a:rPr lang="ru-RU" sz="2000" dirty="0" smtClean="0"/>
              <a:t>), А. Шишкова и др. </a:t>
            </a:r>
          </a:p>
          <a:p>
            <a:pPr algn="just">
              <a:buNone/>
            </a:pPr>
            <a:endParaRPr lang="ru-RU" sz="2000" dirty="0" smtClean="0"/>
          </a:p>
          <a:p>
            <a:pPr algn="just">
              <a:buNone/>
            </a:pPr>
            <a:r>
              <a:rPr lang="ru-RU" sz="2000" dirty="0" smtClean="0"/>
              <a:t>Война </a:t>
            </a:r>
            <a:r>
              <a:rPr lang="ru-RU" sz="2000" dirty="0"/>
              <a:t>для них – значительная часть их </a:t>
            </a:r>
            <a:r>
              <a:rPr lang="ru-RU" sz="2000" dirty="0" smtClean="0"/>
              <a:t>жизни. Ужасы войны имеют </a:t>
            </a:r>
            <a:r>
              <a:rPr lang="ru-RU" sz="2000" dirty="0"/>
              <a:t>в </a:t>
            </a:r>
            <a:r>
              <a:rPr lang="ru-RU" sz="2000" dirty="0" smtClean="0"/>
              <a:t>их</a:t>
            </a:r>
          </a:p>
          <a:p>
            <a:pPr algn="just">
              <a:buNone/>
            </a:pPr>
            <a:r>
              <a:rPr lang="ru-RU" sz="2000" dirty="0" smtClean="0"/>
              <a:t>стихах экзистенциальный Характер</a:t>
            </a:r>
            <a:r>
              <a:rPr lang="ru-RU" sz="2000" dirty="0"/>
              <a:t>, вписываются </a:t>
            </a:r>
            <a:r>
              <a:rPr lang="ru-RU" sz="2000" dirty="0" smtClean="0"/>
              <a:t>тем или </a:t>
            </a:r>
            <a:r>
              <a:rPr lang="ru-RU" sz="2000" dirty="0"/>
              <a:t>иным </a:t>
            </a:r>
            <a:r>
              <a:rPr lang="ru-RU" sz="2000" dirty="0" smtClean="0"/>
              <a:t>способом</a:t>
            </a:r>
          </a:p>
          <a:p>
            <a:pPr algn="just">
              <a:buNone/>
            </a:pPr>
            <a:r>
              <a:rPr lang="ru-RU" sz="2000" dirty="0" smtClean="0"/>
              <a:t>в контекст </a:t>
            </a:r>
            <a:r>
              <a:rPr lang="ru-RU" sz="2000" dirty="0"/>
              <a:t>всемирной истории</a:t>
            </a:r>
            <a:r>
              <a:rPr lang="ru-RU" sz="2000" dirty="0" smtClean="0"/>
              <a:t>. </a:t>
            </a:r>
            <a:endParaRPr lang="ru-RU" sz="2000" dirty="0"/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 smtClean="0"/>
              <a:t>ОЛЬГА АНСТЕЙ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3306" y="1500174"/>
            <a:ext cx="5043494" cy="5357826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/>
              <a:t>Ольга АНСТЕЙ  (</a:t>
            </a:r>
            <a:r>
              <a:rPr lang="ru-RU" dirty="0"/>
              <a:t>1912, Киев-1985, Нью-Йорк)</a:t>
            </a:r>
          </a:p>
          <a:p>
            <a:r>
              <a:rPr lang="ru-RU" b="1" dirty="0"/>
              <a:t>Кирилловские яры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I</a:t>
            </a:r>
            <a:br>
              <a:rPr lang="ru-RU" dirty="0"/>
            </a:br>
            <a:r>
              <a:rPr lang="ru-RU" dirty="0"/>
              <a:t>Были дождинки в безветренный день.</a:t>
            </a:r>
            <a:br>
              <a:rPr lang="ru-RU" dirty="0"/>
            </a:br>
            <a:r>
              <a:rPr lang="ru-RU" dirty="0"/>
              <a:t>Юностью терпкой колол терновник.</a:t>
            </a:r>
            <a:br>
              <a:rPr lang="ru-RU" dirty="0"/>
            </a:br>
            <a:r>
              <a:rPr lang="ru-RU" dirty="0"/>
              <a:t>Сумерки и ковыляющий пень,</a:t>
            </a:r>
            <a:br>
              <a:rPr lang="ru-RU" dirty="0"/>
            </a:br>
            <a:r>
              <a:rPr lang="ru-RU" dirty="0"/>
              <a:t>Сбитые памятники, часовни...</a:t>
            </a:r>
            <a:br>
              <a:rPr lang="ru-RU" dirty="0"/>
            </a:br>
            <a:r>
              <a:rPr lang="ru-RU" dirty="0"/>
              <a:t>Влажной тропинкой - в вечерний лог!</a:t>
            </a:r>
            <a:br>
              <a:rPr lang="ru-RU" dirty="0"/>
            </a:br>
            <a:r>
              <a:rPr lang="ru-RU" dirty="0"/>
              <a:t>Тоненькой девочкой, смуглой дриадой -</a:t>
            </a:r>
            <a:br>
              <a:rPr lang="ru-RU" dirty="0"/>
            </a:br>
            <a:r>
              <a:rPr lang="ru-RU" dirty="0"/>
              <a:t>В теплые заросли дикого сада,</a:t>
            </a:r>
            <a:br>
              <a:rPr lang="ru-RU" dirty="0"/>
            </a:br>
            <a:r>
              <a:rPr lang="ru-RU" dirty="0"/>
              <a:t>Где нелюбимый и верный - у ног!..</a:t>
            </a:r>
            <a:br>
              <a:rPr lang="ru-RU" dirty="0"/>
            </a:br>
            <a:r>
              <a:rPr lang="ru-RU" dirty="0"/>
              <a:t>В глушь, по откосам - до первых звезд!</a:t>
            </a:r>
            <a:br>
              <a:rPr lang="ru-RU" dirty="0"/>
            </a:br>
            <a:r>
              <a:rPr lang="ru-RU" dirty="0"/>
              <a:t>В привольное - из привольных мест!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II</a:t>
            </a:r>
            <a:br>
              <a:rPr lang="ru-RU" dirty="0"/>
            </a:br>
            <a:r>
              <a:rPr lang="ru-RU" dirty="0"/>
              <a:t>Ближе к полудню. Он ясен был.</a:t>
            </a:r>
            <a:br>
              <a:rPr lang="ru-RU" dirty="0"/>
            </a:br>
            <a:r>
              <a:rPr lang="ru-RU" dirty="0"/>
              <a:t>Юная терпкость в мерном разливе</a:t>
            </a:r>
            <a:br>
              <a:rPr lang="ru-RU" dirty="0"/>
            </a:br>
            <a:r>
              <a:rPr lang="ru-RU" dirty="0"/>
              <a:t>Стала </a:t>
            </a:r>
            <a:r>
              <a:rPr lang="ru-RU" dirty="0" err="1"/>
              <a:t>плавнее</a:t>
            </a:r>
            <a:r>
              <a:rPr lang="ru-RU" dirty="0"/>
              <a:t>, </a:t>
            </a:r>
            <a:r>
              <a:rPr lang="ru-RU" dirty="0" err="1"/>
              <a:t>стала</a:t>
            </a:r>
            <a:r>
              <a:rPr lang="ru-RU" dirty="0"/>
              <a:t> счастливей.</a:t>
            </a:r>
            <a:br>
              <a:rPr lang="ru-RU" dirty="0"/>
            </a:br>
            <a:r>
              <a:rPr lang="ru-RU" dirty="0"/>
              <a:t>Умной головкою стриж водил</a:t>
            </a:r>
            <a:br>
              <a:rPr lang="ru-RU" dirty="0"/>
            </a:br>
            <a:r>
              <a:rPr lang="ru-RU" dirty="0"/>
              <a:t>На меловом горячем обрыве.</a:t>
            </a:r>
            <a:br>
              <a:rPr lang="ru-RU" dirty="0"/>
            </a:br>
            <a:r>
              <a:rPr lang="ru-RU" dirty="0" err="1"/>
              <a:t>Вянула</a:t>
            </a:r>
            <a:r>
              <a:rPr lang="ru-RU" dirty="0"/>
              <a:t> между ладоней полынь.</a:t>
            </a:r>
            <a:br>
              <a:rPr lang="ru-RU" dirty="0"/>
            </a:br>
            <a:r>
              <a:rPr lang="ru-RU" dirty="0" err="1"/>
              <a:t>Чебрик</a:t>
            </a:r>
            <a:r>
              <a:rPr lang="ru-RU" dirty="0"/>
              <a:t> дрожал на уступе горбатом.</a:t>
            </a:r>
            <a:br>
              <a:rPr lang="ru-RU" dirty="0"/>
            </a:br>
            <a:r>
              <a:rPr lang="ru-RU" dirty="0"/>
              <a:t>Шмель был желанным крохотным братом!</a:t>
            </a:r>
            <a:br>
              <a:rPr lang="ru-RU" dirty="0"/>
            </a:br>
            <a:r>
              <a:rPr lang="ru-RU" dirty="0"/>
              <a:t>Синяя в яр наплывала теплынь...</a:t>
            </a:r>
            <a:br>
              <a:rPr lang="ru-RU" dirty="0"/>
            </a:br>
            <a:r>
              <a:rPr lang="ru-RU" dirty="0"/>
              <a:t>Пригоршнями стекала окрест</a:t>
            </a:r>
            <a:br>
              <a:rPr lang="ru-RU" dirty="0"/>
            </a:br>
            <a:r>
              <a:rPr lang="ru-RU" dirty="0"/>
              <a:t>В душистое из душистых мест.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III</a:t>
            </a:r>
            <a:br>
              <a:rPr lang="ru-RU" dirty="0"/>
            </a:br>
            <a:r>
              <a:rPr lang="ru-RU" dirty="0"/>
              <a:t>Дальше. Покорствуя зову глухому,</a:t>
            </a:r>
            <a:br>
              <a:rPr lang="ru-RU" dirty="0"/>
            </a:br>
            <a:r>
              <a:rPr lang="ru-RU" dirty="0"/>
              <a:t>На перекресток меж давних могил</a:t>
            </a:r>
            <a:br>
              <a:rPr lang="ru-RU" dirty="0"/>
            </a:br>
            <a:r>
              <a:rPr lang="ru-RU" dirty="0"/>
              <a:t>Прочь из притихшего милого дома,</a:t>
            </a:r>
            <a:br>
              <a:rPr lang="ru-RU" dirty="0"/>
            </a:br>
            <a:r>
              <a:rPr lang="ru-RU" dirty="0"/>
              <a:t>Где у порога стоит </a:t>
            </a:r>
            <a:r>
              <a:rPr lang="ru-RU" dirty="0" err="1"/>
              <a:t>Азраил</a:t>
            </a:r>
            <a:r>
              <a:rPr lang="ru-RU" dirty="0"/>
              <a:t> -</a:t>
            </a:r>
            <a:br>
              <a:rPr lang="ru-RU" dirty="0"/>
            </a:br>
            <a:r>
              <a:rPr lang="ru-RU" dirty="0"/>
              <a:t>Крест уношу, - слезами не сытый,</a:t>
            </a:r>
            <a:br>
              <a:rPr lang="ru-RU" dirty="0"/>
            </a:br>
            <a:r>
              <a:rPr lang="ru-RU" dirty="0"/>
              <a:t>Смертные три возносивший свечи,</a:t>
            </a:r>
            <a:br>
              <a:rPr lang="ru-RU" dirty="0"/>
            </a:br>
            <a:r>
              <a:rPr lang="ru-RU" dirty="0"/>
              <a:t>Заупокойным воском облитый,</a:t>
            </a:r>
            <a:br>
              <a:rPr lang="ru-RU" dirty="0"/>
            </a:br>
            <a:r>
              <a:rPr lang="ru-RU" dirty="0"/>
              <a:t>Саван и венчик видавший в ночи...</a:t>
            </a:r>
            <a:br>
              <a:rPr lang="ru-RU" dirty="0"/>
            </a:br>
            <a:r>
              <a:rPr lang="ru-RU" dirty="0"/>
              <a:t>Будет он врыт, подарок постылый,</a:t>
            </a:r>
            <a:br>
              <a:rPr lang="ru-RU" dirty="0"/>
            </a:br>
            <a:r>
              <a:rPr lang="ru-RU" dirty="0"/>
              <a:t>Там, в головах безымянной могилы...</a:t>
            </a:r>
            <a:br>
              <a:rPr lang="ru-RU" dirty="0"/>
            </a:br>
            <a:r>
              <a:rPr lang="ru-RU" dirty="0"/>
              <a:t>Страшное место из страшных мест!</a:t>
            </a:r>
            <a:br>
              <a:rPr lang="ru-RU" dirty="0"/>
            </a:br>
            <a:r>
              <a:rPr lang="ru-RU" dirty="0"/>
              <a:t>Страшный коричневый скорченный крест!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/>
              <a:t>IV</a:t>
            </a:r>
            <a:br>
              <a:rPr lang="ru-RU" dirty="0"/>
            </a:br>
            <a:r>
              <a:rPr lang="ru-RU" dirty="0"/>
              <a:t>Чаша последняя. Те же места,</a:t>
            </a:r>
            <a:br>
              <a:rPr lang="ru-RU" dirty="0"/>
            </a:br>
            <a:r>
              <a:rPr lang="ru-RU" dirty="0"/>
              <a:t>Где ликовала дремотно природа -</a:t>
            </a:r>
            <a:br>
              <a:rPr lang="ru-RU" dirty="0"/>
            </a:br>
            <a:r>
              <a:rPr lang="ru-RU" dirty="0"/>
              <a:t>Странному и роковому народу</a:t>
            </a:r>
            <a:br>
              <a:rPr lang="ru-RU" dirty="0"/>
            </a:br>
            <a:r>
              <a:rPr lang="ru-RU" dirty="0"/>
              <a:t>Стали Голгофой, подножьем креста.</a:t>
            </a:r>
            <a:br>
              <a:rPr lang="ru-RU" dirty="0"/>
            </a:br>
            <a:r>
              <a:rPr lang="ru-RU" dirty="0"/>
              <a:t>Слушайте! Их поставили в строй,</a:t>
            </a:r>
            <a:br>
              <a:rPr lang="ru-RU" dirty="0"/>
            </a:br>
            <a:r>
              <a:rPr lang="ru-RU" dirty="0"/>
              <a:t>В кучках пожитки сложили на плитах,</a:t>
            </a:r>
            <a:br>
              <a:rPr lang="ru-RU" dirty="0"/>
            </a:br>
            <a:r>
              <a:rPr lang="ru-RU" dirty="0" err="1"/>
              <a:t>Полузадохшихся</a:t>
            </a:r>
            <a:r>
              <a:rPr lang="ru-RU" dirty="0"/>
              <a:t>, </a:t>
            </a:r>
            <a:r>
              <a:rPr lang="ru-RU" dirty="0" err="1"/>
              <a:t>полудобитых</a:t>
            </a:r>
            <a:r>
              <a:rPr lang="ru-RU" dirty="0"/>
              <a:t/>
            </a:r>
            <a:br>
              <a:rPr lang="ru-RU" dirty="0"/>
            </a:br>
            <a:r>
              <a:rPr lang="ru-RU" dirty="0" err="1"/>
              <a:t>Полузаваливали</a:t>
            </a:r>
            <a:r>
              <a:rPr lang="ru-RU" dirty="0"/>
              <a:t> землей...</a:t>
            </a:r>
            <a:br>
              <a:rPr lang="ru-RU" dirty="0"/>
            </a:br>
            <a:r>
              <a:rPr lang="ru-RU" dirty="0"/>
              <a:t>Видите этих старух в платках,</a:t>
            </a:r>
            <a:br>
              <a:rPr lang="ru-RU" dirty="0"/>
            </a:br>
            <a:r>
              <a:rPr lang="ru-RU" dirty="0"/>
              <a:t>Старцев, как Авраам, величавых,</a:t>
            </a:r>
            <a:br>
              <a:rPr lang="ru-RU" dirty="0"/>
            </a:br>
            <a:r>
              <a:rPr lang="ru-RU" dirty="0"/>
              <a:t>И </a:t>
            </a:r>
            <a:r>
              <a:rPr lang="ru-RU" dirty="0" err="1"/>
              <a:t>вифлеемских</a:t>
            </a:r>
            <a:r>
              <a:rPr lang="ru-RU" dirty="0"/>
              <a:t> младенцев курчавых</a:t>
            </a:r>
            <a:br>
              <a:rPr lang="ru-RU" dirty="0"/>
            </a:br>
            <a:r>
              <a:rPr lang="ru-RU" dirty="0"/>
              <a:t>У матерей на руках?</a:t>
            </a:r>
            <a:br>
              <a:rPr lang="ru-RU" dirty="0"/>
            </a:br>
            <a:r>
              <a:rPr lang="ru-RU" dirty="0"/>
              <a:t>Я не найду для этого слов:</a:t>
            </a:r>
            <a:br>
              <a:rPr lang="ru-RU" dirty="0"/>
            </a:br>
            <a:r>
              <a:rPr lang="ru-RU" dirty="0"/>
              <a:t>Видите - вот на дороге посуда,</a:t>
            </a:r>
            <a:br>
              <a:rPr lang="ru-RU" dirty="0"/>
            </a:br>
            <a:r>
              <a:rPr lang="ru-RU" dirty="0"/>
              <a:t>Продранный талес, обрывки Талмуда,</a:t>
            </a:r>
            <a:br>
              <a:rPr lang="ru-RU" dirty="0"/>
            </a:br>
            <a:r>
              <a:rPr lang="ru-RU" dirty="0"/>
              <a:t>Клочья размытых дождем паспортов!</a:t>
            </a:r>
            <a:br>
              <a:rPr lang="ru-RU" dirty="0"/>
            </a:br>
            <a:r>
              <a:rPr lang="ru-RU" dirty="0"/>
              <a:t>Черный - лобный - запекшийся крест!</a:t>
            </a:r>
            <a:br>
              <a:rPr lang="ru-RU" dirty="0"/>
            </a:br>
            <a:r>
              <a:rPr lang="ru-RU" dirty="0"/>
              <a:t>Страшное место из страшных мест!</a:t>
            </a:r>
            <a:br>
              <a:rPr lang="ru-RU" dirty="0"/>
            </a:br>
            <a:r>
              <a:rPr lang="ru-RU" dirty="0"/>
              <a:t>(Декабрь 1941)</a:t>
            </a:r>
          </a:p>
          <a:p>
            <a:endParaRPr lang="ru-RU" dirty="0"/>
          </a:p>
        </p:txBody>
      </p:sp>
      <p:pic>
        <p:nvPicPr>
          <p:cNvPr id="9218" name="Picture 2" descr="C:\Users\PHV\Desktop\яя124(19)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3214710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 smtClean="0"/>
              <a:t>Лидия Алексеева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Ударом срезана стена –</a:t>
            </a:r>
          </a:p>
          <a:p>
            <a:r>
              <a:rPr lang="ru-RU" dirty="0"/>
              <a:t>И дом торчит открытой сценой…</a:t>
            </a:r>
          </a:p>
          <a:p>
            <a:r>
              <a:rPr lang="ru-RU" dirty="0"/>
              <a:t>Отбой… Но лестница назад –</a:t>
            </a:r>
          </a:p>
          <a:p>
            <a:r>
              <a:rPr lang="ru-RU" dirty="0"/>
              <a:t>Лежит внизу кирпичной грудой,</a:t>
            </a:r>
          </a:p>
          <a:p>
            <a:r>
              <a:rPr lang="ru-RU" dirty="0"/>
              <a:t>И строго воспрещен возврат</a:t>
            </a:r>
          </a:p>
          <a:p>
            <a:r>
              <a:rPr lang="ru-RU" dirty="0"/>
              <a:t>Наверх, в ушедшее, отсюда…</a:t>
            </a:r>
          </a:p>
          <a:p>
            <a:r>
              <a:rPr lang="ru-RU" dirty="0"/>
              <a:t>(</a:t>
            </a:r>
            <a:r>
              <a:rPr lang="ru-RU" i="1" dirty="0"/>
              <a:t>После налета</a:t>
            </a:r>
            <a:r>
              <a:rPr lang="ru-RU" dirty="0"/>
              <a:t>, 1954, с. 70)</a:t>
            </a:r>
          </a:p>
          <a:p>
            <a:r>
              <a:rPr lang="ru-RU" dirty="0"/>
              <a:t>Старый кот с отрубленным хвостом,</a:t>
            </a:r>
          </a:p>
          <a:p>
            <a:r>
              <a:rPr lang="ru-RU" dirty="0"/>
              <a:t>С рваным ухом, сажей перемазан,</a:t>
            </a:r>
          </a:p>
          <a:p>
            <a:r>
              <a:rPr lang="ru-RU" dirty="0"/>
              <a:t>Возвратился в свой разбитый дом,</a:t>
            </a:r>
          </a:p>
          <a:p>
            <a:r>
              <a:rPr lang="ru-RU" dirty="0"/>
              <a:t>Посветил во мрак зеленым глазом.</a:t>
            </a:r>
          </a:p>
          <a:p>
            <a:r>
              <a:rPr lang="ru-RU" dirty="0"/>
              <a:t>И, </a:t>
            </a:r>
            <a:r>
              <a:rPr lang="ru-RU" dirty="0" err="1"/>
              <a:t>спустясь</a:t>
            </a:r>
            <a:r>
              <a:rPr lang="ru-RU" dirty="0"/>
              <a:t> в продавленный подвал,</a:t>
            </a:r>
          </a:p>
          <a:p>
            <a:r>
              <a:rPr lang="ru-RU" dirty="0"/>
              <a:t>Из которого ушли и мыши,</a:t>
            </a:r>
          </a:p>
          <a:p>
            <a:r>
              <a:rPr lang="ru-RU" dirty="0"/>
              <a:t>Он сидел и недоумевал,</a:t>
            </a:r>
          </a:p>
          <a:p>
            <a:r>
              <a:rPr lang="ru-RU" dirty="0"/>
              <a:t>И на зов прохожего не вышел…</a:t>
            </a:r>
          </a:p>
          <a:p>
            <a:r>
              <a:rPr lang="ru-RU" dirty="0"/>
              <a:t>(</a:t>
            </a:r>
            <a:r>
              <a:rPr lang="ru-RU" i="1" dirty="0"/>
              <a:t>Старый кот с отрубленным хвостом</a:t>
            </a:r>
            <a:r>
              <a:rPr lang="ru-RU" dirty="0"/>
              <a:t>… с. 72–73).</a:t>
            </a:r>
          </a:p>
          <a:p>
            <a:endParaRPr lang="ru-RU" dirty="0"/>
          </a:p>
        </p:txBody>
      </p:sp>
      <p:pic>
        <p:nvPicPr>
          <p:cNvPr id="10242" name="Picture 2" descr="C:\Users\PHV\Desktop\z2_smal_j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9610" y="1600200"/>
            <a:ext cx="327378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1008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КТО ОНИ? ИЗМЕННИКИ, БЕЖЕНЦЫ, ПЕРЕМЕЩЕННЫЕ ЛИЦА</vt:lpstr>
      <vt:lpstr>Из пяти миллионов советских граждан, находившихся к 1944–45 годам за рубежом, спаслось не больше одного миллиона. Остальные почти четыре миллиона человек были возвращены сталинскому режиму на расправу: они были расстреляны/повешены/избиты до смерти на месте или отправлены на погибель в ГУЛАГ. </vt:lpstr>
      <vt:lpstr>МЕТОНИМИЯ «ДИ-ПИ»</vt:lpstr>
      <vt:lpstr>ДиПилогическая азбука жизни</vt:lpstr>
      <vt:lpstr>ПОКОЛЕНИЕ ТВОРЧЕСТВА «ВТОРЫХ»</vt:lpstr>
      <vt:lpstr>Тематика поэзии «второй эмиграции»</vt:lpstr>
      <vt:lpstr>ОЛЬГА АНСТЕЙ</vt:lpstr>
      <vt:lpstr>Лидия Алексеева</vt:lpstr>
      <vt:lpstr>ИВАН ЕЛАГИН</vt:lpstr>
      <vt:lpstr>Судьба мира, судьба родины, наконец, собственная судьба </vt:lpstr>
      <vt:lpstr>ТЕМЫ И.ЕЛАГИНА</vt:lpstr>
      <vt:lpstr>НИКОЛАЙ НАРОКОВ</vt:lpstr>
      <vt:lpstr>ТРИ РОМАНА НАРОКОВА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PHV</dc:creator>
  <cp:lastModifiedBy>ITB</cp:lastModifiedBy>
  <cp:revision>25</cp:revision>
  <dcterms:created xsi:type="dcterms:W3CDTF">2020-02-27T08:32:32Z</dcterms:created>
  <dcterms:modified xsi:type="dcterms:W3CDTF">2021-02-04T15:00:52Z</dcterms:modified>
</cp:coreProperties>
</file>