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0" r:id="rId4"/>
    <p:sldId id="269" r:id="rId5"/>
    <p:sldId id="263" r:id="rId6"/>
    <p:sldId id="265" r:id="rId7"/>
    <p:sldId id="272" r:id="rId8"/>
    <p:sldId id="264" r:id="rId9"/>
    <p:sldId id="260" r:id="rId10"/>
    <p:sldId id="261" r:id="rId11"/>
    <p:sldId id="262" r:id="rId12"/>
    <p:sldId id="275" r:id="rId13"/>
    <p:sldId id="276" r:id="rId14"/>
    <p:sldId id="277" r:id="rId15"/>
    <p:sldId id="278" r:id="rId16"/>
    <p:sldId id="266" r:id="rId17"/>
    <p:sldId id="271" r:id="rId18"/>
    <p:sldId id="267" r:id="rId19"/>
    <p:sldId id="268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DB791-AA2C-4E76-B208-BB2BADBB3436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80810B6-70CD-4246-A29D-1535B5873D54}">
      <dgm:prSet/>
      <dgm:spPr/>
      <dgm:t>
        <a:bodyPr/>
        <a:lstStyle/>
        <a:p>
          <a:r>
            <a:rPr lang="cs-CZ" b="0" i="0"/>
            <a:t>Lidé hovořící více jazyky mají dle mého názoru </a:t>
          </a:r>
          <a:r>
            <a:rPr lang="cs-CZ" b="1" i="0"/>
            <a:t>rozšířenější pohled na svět</a:t>
          </a:r>
          <a:r>
            <a:rPr lang="cs-CZ" b="0" i="0"/>
            <a:t> (a tedy rozšířené myšlení?). Například Eskymáci mají mnoho názvů pro různé druhy sněhu, kdežto nás málokdy napadne zkoumat jeho strukturu, řekneme prostě “sníh”.</a:t>
          </a:r>
          <a:endParaRPr lang="en-US"/>
        </a:p>
      </dgm:t>
    </dgm:pt>
    <dgm:pt modelId="{96B0C77D-CBF1-4151-979C-5283EF1A60FF}" type="parTrans" cxnId="{DF09A132-CB33-49C9-8B2E-B43494C52926}">
      <dgm:prSet/>
      <dgm:spPr/>
      <dgm:t>
        <a:bodyPr/>
        <a:lstStyle/>
        <a:p>
          <a:endParaRPr lang="en-US"/>
        </a:p>
      </dgm:t>
    </dgm:pt>
    <dgm:pt modelId="{89B99C4F-A069-4993-B0A6-85241B6D2EF2}" type="sibTrans" cxnId="{DF09A132-CB33-49C9-8B2E-B43494C52926}">
      <dgm:prSet/>
      <dgm:spPr/>
      <dgm:t>
        <a:bodyPr/>
        <a:lstStyle/>
        <a:p>
          <a:endParaRPr lang="en-US"/>
        </a:p>
      </dgm:t>
    </dgm:pt>
    <dgm:pt modelId="{003E55D6-DD4C-4A5C-8981-06982460A349}">
      <dgm:prSet/>
      <dgm:spPr/>
      <dgm:t>
        <a:bodyPr/>
        <a:lstStyle/>
        <a:p>
          <a:r>
            <a:rPr lang="cs-CZ" b="0" i="0"/>
            <a:t>Tím, kde jsme se narodili a jak jsme byli vychovávali, tak jsme jazyk dokázali naučit využívat tak, abychom mohli vyjadřovat myšlenky. </a:t>
          </a:r>
          <a:r>
            <a:rPr lang="cs-CZ" b="1" i="0"/>
            <a:t>Nauka jazyka jiného nám může otevřít dveře, jak vyjadřovat myšlenky jinak.</a:t>
          </a:r>
          <a:endParaRPr lang="en-US"/>
        </a:p>
      </dgm:t>
    </dgm:pt>
    <dgm:pt modelId="{56151E5F-A260-48BB-B94F-DC915E911854}" type="parTrans" cxnId="{E4DA6DC8-FF38-4116-B829-DCBD8A6C6E9A}">
      <dgm:prSet/>
      <dgm:spPr/>
      <dgm:t>
        <a:bodyPr/>
        <a:lstStyle/>
        <a:p>
          <a:endParaRPr lang="en-US"/>
        </a:p>
      </dgm:t>
    </dgm:pt>
    <dgm:pt modelId="{E37D51CE-7BCF-4B7B-9DB7-41C9EC65E28B}" type="sibTrans" cxnId="{E4DA6DC8-FF38-4116-B829-DCBD8A6C6E9A}">
      <dgm:prSet/>
      <dgm:spPr/>
      <dgm:t>
        <a:bodyPr/>
        <a:lstStyle/>
        <a:p>
          <a:endParaRPr lang="en-US"/>
        </a:p>
      </dgm:t>
    </dgm:pt>
    <dgm:pt modelId="{AA43DF5B-BEA6-4E4B-B7DD-A24919562DDA}">
      <dgm:prSet/>
      <dgm:spPr/>
      <dgm:t>
        <a:bodyPr/>
        <a:lstStyle/>
        <a:p>
          <a:r>
            <a:rPr lang="cs-CZ" b="1" i="0"/>
            <a:t>Hodně lidí- revolucionářů preferuje angličtinu</a:t>
          </a:r>
          <a:r>
            <a:rPr lang="cs-CZ" b="0" i="0"/>
            <a:t>, protože moc nerozlišuje pohlaví, zatímco čeština hodně škatulkuje (pro někoho až moc zviditelňuje pohlavní rozdíly). Proto například transsexualové více preferují angličtinu před češtinou. Jak řekl Američan: Kolik jazyků umíš, tolikrát jsi člověkem</a:t>
          </a:r>
          <a:endParaRPr lang="en-US"/>
        </a:p>
      </dgm:t>
    </dgm:pt>
    <dgm:pt modelId="{F7D2940F-D204-4838-8855-306C313F04A1}" type="parTrans" cxnId="{AA610803-F352-41D8-A93C-75B62603BE77}">
      <dgm:prSet/>
      <dgm:spPr/>
      <dgm:t>
        <a:bodyPr/>
        <a:lstStyle/>
        <a:p>
          <a:endParaRPr lang="en-US"/>
        </a:p>
      </dgm:t>
    </dgm:pt>
    <dgm:pt modelId="{6B0FB2EC-155D-4606-A652-94474993F950}" type="sibTrans" cxnId="{AA610803-F352-41D8-A93C-75B62603BE77}">
      <dgm:prSet/>
      <dgm:spPr/>
      <dgm:t>
        <a:bodyPr/>
        <a:lstStyle/>
        <a:p>
          <a:endParaRPr lang="en-US"/>
        </a:p>
      </dgm:t>
    </dgm:pt>
    <dgm:pt modelId="{B4294379-BB42-4A0F-99CD-3C4234C197CA}">
      <dgm:prSet/>
      <dgm:spPr/>
      <dgm:t>
        <a:bodyPr/>
        <a:lstStyle/>
        <a:p>
          <a:r>
            <a:rPr lang="cs-CZ"/>
            <a:t>K</a:t>
          </a:r>
          <a:r>
            <a:rPr lang="cs-CZ" b="0" i="0"/>
            <a:t>nížka "Hygge- prostě šťastný způsob života" od autora Meika Wikinga. Píše zde, jak je slovní zásoba jednotlivých jazyků ovlivňována jejich vnějším a vnitřním světem. Každá </a:t>
          </a:r>
          <a:r>
            <a:rPr lang="cs-CZ" b="1" i="0"/>
            <a:t>kultura se liší a to je z části ovlivněno také věcmi, které nás obklopují </a:t>
          </a:r>
          <a:r>
            <a:rPr lang="cs-CZ" b="0" i="0"/>
            <a:t>a které jsou pro nás důležité.</a:t>
          </a:r>
          <a:endParaRPr lang="en-US"/>
        </a:p>
      </dgm:t>
    </dgm:pt>
    <dgm:pt modelId="{17791A84-E4CB-4E85-B017-C1473A807800}" type="parTrans" cxnId="{AC4AC1B9-47A1-4BFC-B855-7B93582AA19E}">
      <dgm:prSet/>
      <dgm:spPr/>
      <dgm:t>
        <a:bodyPr/>
        <a:lstStyle/>
        <a:p>
          <a:endParaRPr lang="en-US"/>
        </a:p>
      </dgm:t>
    </dgm:pt>
    <dgm:pt modelId="{EEC99232-504C-4B0F-BDBF-33FB6182731D}" type="sibTrans" cxnId="{AC4AC1B9-47A1-4BFC-B855-7B93582AA19E}">
      <dgm:prSet/>
      <dgm:spPr/>
      <dgm:t>
        <a:bodyPr/>
        <a:lstStyle/>
        <a:p>
          <a:endParaRPr lang="en-US"/>
        </a:p>
      </dgm:t>
    </dgm:pt>
    <dgm:pt modelId="{E704D8EF-2D72-46D4-9BBB-9905C5D7BB2C}" type="pres">
      <dgm:prSet presAssocID="{C17DB791-AA2C-4E76-B208-BB2BADBB3436}" presName="vert0" presStyleCnt="0">
        <dgm:presLayoutVars>
          <dgm:dir/>
          <dgm:animOne val="branch"/>
          <dgm:animLvl val="lvl"/>
        </dgm:presLayoutVars>
      </dgm:prSet>
      <dgm:spPr/>
    </dgm:pt>
    <dgm:pt modelId="{03C2DEFB-4C24-4EAE-91FB-CF63FD67CA8E}" type="pres">
      <dgm:prSet presAssocID="{180810B6-70CD-4246-A29D-1535B5873D54}" presName="thickLine" presStyleLbl="alignNode1" presStyleIdx="0" presStyleCnt="4"/>
      <dgm:spPr/>
    </dgm:pt>
    <dgm:pt modelId="{048BAE93-73AF-47FF-8634-FAF8906E2E2B}" type="pres">
      <dgm:prSet presAssocID="{180810B6-70CD-4246-A29D-1535B5873D54}" presName="horz1" presStyleCnt="0"/>
      <dgm:spPr/>
    </dgm:pt>
    <dgm:pt modelId="{98F94E0B-23F5-49C6-8CE9-A15A25E12671}" type="pres">
      <dgm:prSet presAssocID="{180810B6-70CD-4246-A29D-1535B5873D54}" presName="tx1" presStyleLbl="revTx" presStyleIdx="0" presStyleCnt="4"/>
      <dgm:spPr/>
    </dgm:pt>
    <dgm:pt modelId="{138B27EE-6026-4D44-8C07-63DF36D24E77}" type="pres">
      <dgm:prSet presAssocID="{180810B6-70CD-4246-A29D-1535B5873D54}" presName="vert1" presStyleCnt="0"/>
      <dgm:spPr/>
    </dgm:pt>
    <dgm:pt modelId="{76C10550-998D-4E28-A224-A4C63C1B3B95}" type="pres">
      <dgm:prSet presAssocID="{003E55D6-DD4C-4A5C-8981-06982460A349}" presName="thickLine" presStyleLbl="alignNode1" presStyleIdx="1" presStyleCnt="4"/>
      <dgm:spPr/>
    </dgm:pt>
    <dgm:pt modelId="{BF8FD5AA-89D7-4D7D-8781-473DB64FB815}" type="pres">
      <dgm:prSet presAssocID="{003E55D6-DD4C-4A5C-8981-06982460A349}" presName="horz1" presStyleCnt="0"/>
      <dgm:spPr/>
    </dgm:pt>
    <dgm:pt modelId="{16B6DE02-24C5-47E9-8321-6D85CDBC3A31}" type="pres">
      <dgm:prSet presAssocID="{003E55D6-DD4C-4A5C-8981-06982460A349}" presName="tx1" presStyleLbl="revTx" presStyleIdx="1" presStyleCnt="4"/>
      <dgm:spPr/>
    </dgm:pt>
    <dgm:pt modelId="{71060BEE-D278-4CA0-9D0A-C4EFE4D63FE2}" type="pres">
      <dgm:prSet presAssocID="{003E55D6-DD4C-4A5C-8981-06982460A349}" presName="vert1" presStyleCnt="0"/>
      <dgm:spPr/>
    </dgm:pt>
    <dgm:pt modelId="{68B3D208-6063-4AB2-A526-9F17108DB5B5}" type="pres">
      <dgm:prSet presAssocID="{AA43DF5B-BEA6-4E4B-B7DD-A24919562DDA}" presName="thickLine" presStyleLbl="alignNode1" presStyleIdx="2" presStyleCnt="4"/>
      <dgm:spPr/>
    </dgm:pt>
    <dgm:pt modelId="{0429BDB2-45A6-4058-9934-F7FFF74913FE}" type="pres">
      <dgm:prSet presAssocID="{AA43DF5B-BEA6-4E4B-B7DD-A24919562DDA}" presName="horz1" presStyleCnt="0"/>
      <dgm:spPr/>
    </dgm:pt>
    <dgm:pt modelId="{BCC53482-9501-4EC5-8387-7A21A65CD8CC}" type="pres">
      <dgm:prSet presAssocID="{AA43DF5B-BEA6-4E4B-B7DD-A24919562DDA}" presName="tx1" presStyleLbl="revTx" presStyleIdx="2" presStyleCnt="4"/>
      <dgm:spPr/>
    </dgm:pt>
    <dgm:pt modelId="{06826D8B-99DC-4F0B-878B-887879CEE528}" type="pres">
      <dgm:prSet presAssocID="{AA43DF5B-BEA6-4E4B-B7DD-A24919562DDA}" presName="vert1" presStyleCnt="0"/>
      <dgm:spPr/>
    </dgm:pt>
    <dgm:pt modelId="{9C565990-71A0-41E9-A177-328C262875BA}" type="pres">
      <dgm:prSet presAssocID="{B4294379-BB42-4A0F-99CD-3C4234C197CA}" presName="thickLine" presStyleLbl="alignNode1" presStyleIdx="3" presStyleCnt="4"/>
      <dgm:spPr/>
    </dgm:pt>
    <dgm:pt modelId="{E4B91821-9D30-4754-B577-5E509621A2EB}" type="pres">
      <dgm:prSet presAssocID="{B4294379-BB42-4A0F-99CD-3C4234C197CA}" presName="horz1" presStyleCnt="0"/>
      <dgm:spPr/>
    </dgm:pt>
    <dgm:pt modelId="{E4A8AC73-8F8F-413D-85F8-EC4DD557CA91}" type="pres">
      <dgm:prSet presAssocID="{B4294379-BB42-4A0F-99CD-3C4234C197CA}" presName="tx1" presStyleLbl="revTx" presStyleIdx="3" presStyleCnt="4"/>
      <dgm:spPr/>
    </dgm:pt>
    <dgm:pt modelId="{EAAFF9D3-C8B8-4C4E-96E6-A4B6CBD0714B}" type="pres">
      <dgm:prSet presAssocID="{B4294379-BB42-4A0F-99CD-3C4234C197CA}" presName="vert1" presStyleCnt="0"/>
      <dgm:spPr/>
    </dgm:pt>
  </dgm:ptLst>
  <dgm:cxnLst>
    <dgm:cxn modelId="{AA610803-F352-41D8-A93C-75B62603BE77}" srcId="{C17DB791-AA2C-4E76-B208-BB2BADBB3436}" destId="{AA43DF5B-BEA6-4E4B-B7DD-A24919562DDA}" srcOrd="2" destOrd="0" parTransId="{F7D2940F-D204-4838-8855-306C313F04A1}" sibTransId="{6B0FB2EC-155D-4606-A652-94474993F950}"/>
    <dgm:cxn modelId="{DF09A132-CB33-49C9-8B2E-B43494C52926}" srcId="{C17DB791-AA2C-4E76-B208-BB2BADBB3436}" destId="{180810B6-70CD-4246-A29D-1535B5873D54}" srcOrd="0" destOrd="0" parTransId="{96B0C77D-CBF1-4151-979C-5283EF1A60FF}" sibTransId="{89B99C4F-A069-4993-B0A6-85241B6D2EF2}"/>
    <dgm:cxn modelId="{E0DCED70-354C-47BE-B397-9ADAE85C5436}" type="presOf" srcId="{AA43DF5B-BEA6-4E4B-B7DD-A24919562DDA}" destId="{BCC53482-9501-4EC5-8387-7A21A65CD8CC}" srcOrd="0" destOrd="0" presId="urn:microsoft.com/office/officeart/2008/layout/LinedList"/>
    <dgm:cxn modelId="{A4DE3B73-2A3E-4BAB-BB3E-9912A2F2271A}" type="presOf" srcId="{180810B6-70CD-4246-A29D-1535B5873D54}" destId="{98F94E0B-23F5-49C6-8CE9-A15A25E12671}" srcOrd="0" destOrd="0" presId="urn:microsoft.com/office/officeart/2008/layout/LinedList"/>
    <dgm:cxn modelId="{88E61C59-B30C-4508-B5D4-758640F07486}" type="presOf" srcId="{003E55D6-DD4C-4A5C-8981-06982460A349}" destId="{16B6DE02-24C5-47E9-8321-6D85CDBC3A31}" srcOrd="0" destOrd="0" presId="urn:microsoft.com/office/officeart/2008/layout/LinedList"/>
    <dgm:cxn modelId="{3EFD618E-7022-49DF-8D0E-5F994DE32445}" type="presOf" srcId="{C17DB791-AA2C-4E76-B208-BB2BADBB3436}" destId="{E704D8EF-2D72-46D4-9BBB-9905C5D7BB2C}" srcOrd="0" destOrd="0" presId="urn:microsoft.com/office/officeart/2008/layout/LinedList"/>
    <dgm:cxn modelId="{AC4AC1B9-47A1-4BFC-B855-7B93582AA19E}" srcId="{C17DB791-AA2C-4E76-B208-BB2BADBB3436}" destId="{B4294379-BB42-4A0F-99CD-3C4234C197CA}" srcOrd="3" destOrd="0" parTransId="{17791A84-E4CB-4E85-B017-C1473A807800}" sibTransId="{EEC99232-504C-4B0F-BDBF-33FB6182731D}"/>
    <dgm:cxn modelId="{E4DA6DC8-FF38-4116-B829-DCBD8A6C6E9A}" srcId="{C17DB791-AA2C-4E76-B208-BB2BADBB3436}" destId="{003E55D6-DD4C-4A5C-8981-06982460A349}" srcOrd="1" destOrd="0" parTransId="{56151E5F-A260-48BB-B94F-DC915E911854}" sibTransId="{E37D51CE-7BCF-4B7B-9DB7-41C9EC65E28B}"/>
    <dgm:cxn modelId="{9724FFD8-357F-480C-AD61-F3329C4E53C3}" type="presOf" srcId="{B4294379-BB42-4A0F-99CD-3C4234C197CA}" destId="{E4A8AC73-8F8F-413D-85F8-EC4DD557CA91}" srcOrd="0" destOrd="0" presId="urn:microsoft.com/office/officeart/2008/layout/LinedList"/>
    <dgm:cxn modelId="{429D2A59-432F-4C3A-8118-3E4A48D5B59A}" type="presParOf" srcId="{E704D8EF-2D72-46D4-9BBB-9905C5D7BB2C}" destId="{03C2DEFB-4C24-4EAE-91FB-CF63FD67CA8E}" srcOrd="0" destOrd="0" presId="urn:microsoft.com/office/officeart/2008/layout/LinedList"/>
    <dgm:cxn modelId="{C4204E45-0025-42D7-8C71-A249F5FD9339}" type="presParOf" srcId="{E704D8EF-2D72-46D4-9BBB-9905C5D7BB2C}" destId="{048BAE93-73AF-47FF-8634-FAF8906E2E2B}" srcOrd="1" destOrd="0" presId="urn:microsoft.com/office/officeart/2008/layout/LinedList"/>
    <dgm:cxn modelId="{6356CB1C-9E2F-4802-9F77-47788FE02DED}" type="presParOf" srcId="{048BAE93-73AF-47FF-8634-FAF8906E2E2B}" destId="{98F94E0B-23F5-49C6-8CE9-A15A25E12671}" srcOrd="0" destOrd="0" presId="urn:microsoft.com/office/officeart/2008/layout/LinedList"/>
    <dgm:cxn modelId="{3C75B300-A134-4913-A11B-A63EB0AF994C}" type="presParOf" srcId="{048BAE93-73AF-47FF-8634-FAF8906E2E2B}" destId="{138B27EE-6026-4D44-8C07-63DF36D24E77}" srcOrd="1" destOrd="0" presId="urn:microsoft.com/office/officeart/2008/layout/LinedList"/>
    <dgm:cxn modelId="{1DAAC7CF-7128-4672-9BDD-9007977399C7}" type="presParOf" srcId="{E704D8EF-2D72-46D4-9BBB-9905C5D7BB2C}" destId="{76C10550-998D-4E28-A224-A4C63C1B3B95}" srcOrd="2" destOrd="0" presId="urn:microsoft.com/office/officeart/2008/layout/LinedList"/>
    <dgm:cxn modelId="{7BFB9D64-4100-47F2-B928-10E9D9F5B495}" type="presParOf" srcId="{E704D8EF-2D72-46D4-9BBB-9905C5D7BB2C}" destId="{BF8FD5AA-89D7-4D7D-8781-473DB64FB815}" srcOrd="3" destOrd="0" presId="urn:microsoft.com/office/officeart/2008/layout/LinedList"/>
    <dgm:cxn modelId="{F9572600-3B29-43D3-B216-C6C5914E0715}" type="presParOf" srcId="{BF8FD5AA-89D7-4D7D-8781-473DB64FB815}" destId="{16B6DE02-24C5-47E9-8321-6D85CDBC3A31}" srcOrd="0" destOrd="0" presId="urn:microsoft.com/office/officeart/2008/layout/LinedList"/>
    <dgm:cxn modelId="{80AF744F-5AA7-42E7-A38B-1AE64F16AD08}" type="presParOf" srcId="{BF8FD5AA-89D7-4D7D-8781-473DB64FB815}" destId="{71060BEE-D278-4CA0-9D0A-C4EFE4D63FE2}" srcOrd="1" destOrd="0" presId="urn:microsoft.com/office/officeart/2008/layout/LinedList"/>
    <dgm:cxn modelId="{ACA805A5-EFBE-4C82-9DF7-CFC718A6E81C}" type="presParOf" srcId="{E704D8EF-2D72-46D4-9BBB-9905C5D7BB2C}" destId="{68B3D208-6063-4AB2-A526-9F17108DB5B5}" srcOrd="4" destOrd="0" presId="urn:microsoft.com/office/officeart/2008/layout/LinedList"/>
    <dgm:cxn modelId="{74B3A1E4-F984-4B3C-9097-6AFAC8E7AADF}" type="presParOf" srcId="{E704D8EF-2D72-46D4-9BBB-9905C5D7BB2C}" destId="{0429BDB2-45A6-4058-9934-F7FFF74913FE}" srcOrd="5" destOrd="0" presId="urn:microsoft.com/office/officeart/2008/layout/LinedList"/>
    <dgm:cxn modelId="{4F13110A-22E1-485A-8462-C2A28A1A9CB9}" type="presParOf" srcId="{0429BDB2-45A6-4058-9934-F7FFF74913FE}" destId="{BCC53482-9501-4EC5-8387-7A21A65CD8CC}" srcOrd="0" destOrd="0" presId="urn:microsoft.com/office/officeart/2008/layout/LinedList"/>
    <dgm:cxn modelId="{3E4A75AC-C8C9-47ED-B7A3-4E1B4346D1FD}" type="presParOf" srcId="{0429BDB2-45A6-4058-9934-F7FFF74913FE}" destId="{06826D8B-99DC-4F0B-878B-887879CEE528}" srcOrd="1" destOrd="0" presId="urn:microsoft.com/office/officeart/2008/layout/LinedList"/>
    <dgm:cxn modelId="{D0C5CF5B-0DFD-4F63-B8F6-AFDB2A176158}" type="presParOf" srcId="{E704D8EF-2D72-46D4-9BBB-9905C5D7BB2C}" destId="{9C565990-71A0-41E9-A177-328C262875BA}" srcOrd="6" destOrd="0" presId="urn:microsoft.com/office/officeart/2008/layout/LinedList"/>
    <dgm:cxn modelId="{F6CE15D9-245F-41FE-B05C-2017A9F18BDF}" type="presParOf" srcId="{E704D8EF-2D72-46D4-9BBB-9905C5D7BB2C}" destId="{E4B91821-9D30-4754-B577-5E509621A2EB}" srcOrd="7" destOrd="0" presId="urn:microsoft.com/office/officeart/2008/layout/LinedList"/>
    <dgm:cxn modelId="{9CE38283-BA87-4DD2-832A-CBA6AE31DBBE}" type="presParOf" srcId="{E4B91821-9D30-4754-B577-5E509621A2EB}" destId="{E4A8AC73-8F8F-413D-85F8-EC4DD557CA91}" srcOrd="0" destOrd="0" presId="urn:microsoft.com/office/officeart/2008/layout/LinedList"/>
    <dgm:cxn modelId="{7E4199DF-2486-480D-A886-0686271CF6BB}" type="presParOf" srcId="{E4B91821-9D30-4754-B577-5E509621A2EB}" destId="{EAAFF9D3-C8B8-4C4E-96E6-A4B6CBD071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E125D-67CB-4987-B989-69DD26F6D38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9330C4-41FE-4F39-86F4-FB261C5AAC54}">
      <dgm:prSet/>
      <dgm:spPr/>
      <dgm:t>
        <a:bodyPr/>
        <a:lstStyle/>
        <a:p>
          <a:r>
            <a:rPr lang="cs-CZ" b="0" i="0"/>
            <a:t>..myslím si, že jazyk ovlivňuje myšlení a s tím souvisí i rozdílné myšlení různých národů skrze jazyk</a:t>
          </a:r>
          <a:r>
            <a:rPr lang="cs-CZ" b="1" i="0"/>
            <a:t>. Otázkou, zda jazyk ovlivňuje myšlení, se již zabývala Sapir-Whorfova hypotéza, která spadá do teorií lingvistického determinismu </a:t>
          </a:r>
          <a:r>
            <a:rPr lang="cs-CZ" b="0" i="0"/>
            <a:t>(jazyk utváří charakter kultury) a lingvistického relativismu (jazyk ovlivňuje myšlení). Příklad: anglické slovo time, které je nejčastěji spojováno se slovesy spend, waste, invest. Tyto slovesa ale velmi připomínají zacházení se slovem money, což nám může vnutit myšlenku, že s časem musíme zacházet jako s penězi. </a:t>
          </a:r>
          <a:endParaRPr lang="en-US"/>
        </a:p>
      </dgm:t>
    </dgm:pt>
    <dgm:pt modelId="{B37FD970-4211-4617-B44D-601957A17343}" type="parTrans" cxnId="{B8E09829-105C-46E1-A37F-9B379D22659D}">
      <dgm:prSet/>
      <dgm:spPr/>
      <dgm:t>
        <a:bodyPr/>
        <a:lstStyle/>
        <a:p>
          <a:endParaRPr lang="en-US"/>
        </a:p>
      </dgm:t>
    </dgm:pt>
    <dgm:pt modelId="{D82CE7B7-7533-4264-A051-89AB35147351}" type="sibTrans" cxnId="{B8E09829-105C-46E1-A37F-9B379D22659D}">
      <dgm:prSet/>
      <dgm:spPr/>
      <dgm:t>
        <a:bodyPr/>
        <a:lstStyle/>
        <a:p>
          <a:endParaRPr lang="en-US"/>
        </a:p>
      </dgm:t>
    </dgm:pt>
    <dgm:pt modelId="{A29807BA-248A-48BD-9826-F93DF1E6A48D}">
      <dgm:prSet/>
      <dgm:spPr/>
      <dgm:t>
        <a:bodyPr/>
        <a:lstStyle/>
        <a:p>
          <a:r>
            <a:rPr lang="cs-CZ" b="0" i="0"/>
            <a:t>jak je jazyk poskládán, jakou má větnou skladbu, jak bohatou slovní zásobu, dost možná i to jakou má intonaci a výslovnost a podobně – to vše utváří způsob, jakým přemýšlíme. </a:t>
          </a:r>
          <a:r>
            <a:rPr lang="cs-CZ" b="1" i="0"/>
            <a:t>Neboť myšlenky formulujeme ve slovech – a naše slovní zásoba je omezená právě jazykem kterým hovoříme</a:t>
          </a:r>
          <a:endParaRPr lang="en-US"/>
        </a:p>
      </dgm:t>
    </dgm:pt>
    <dgm:pt modelId="{2BAB985E-81FB-413E-B28F-75D49C00255A}" type="parTrans" cxnId="{947C9036-AEDF-4550-83D9-C9C01F923A39}">
      <dgm:prSet/>
      <dgm:spPr/>
      <dgm:t>
        <a:bodyPr/>
        <a:lstStyle/>
        <a:p>
          <a:endParaRPr lang="en-US"/>
        </a:p>
      </dgm:t>
    </dgm:pt>
    <dgm:pt modelId="{692BFA0F-2AFF-4596-9E6F-B8982BCCA3C5}" type="sibTrans" cxnId="{947C9036-AEDF-4550-83D9-C9C01F923A39}">
      <dgm:prSet/>
      <dgm:spPr/>
      <dgm:t>
        <a:bodyPr/>
        <a:lstStyle/>
        <a:p>
          <a:endParaRPr lang="en-US"/>
        </a:p>
      </dgm:t>
    </dgm:pt>
    <dgm:pt modelId="{68F189C6-58D1-40AD-9DD0-7A5BA8A1AD65}">
      <dgm:prSet/>
      <dgm:spPr/>
      <dgm:t>
        <a:bodyPr/>
        <a:lstStyle/>
        <a:p>
          <a:r>
            <a:rPr lang="cs-CZ" b="0" i="0" dirty="0"/>
            <a:t>Všichni bychom se mohli bavit jedním jazykem, protože by jich více nebylo. Ale tím, že jsem se jako skupina vyvíjeli v jiných podmínkách, čelili jiným výzvám, jsme také měli potřebu vytvářet a používat jiná slova. </a:t>
          </a:r>
          <a:r>
            <a:rPr lang="cs-CZ" b="1" i="0" dirty="0"/>
            <a:t>Proto jsem přesvědčená, že myšlení ovlivňovalo jazyk, stejně jako i nyní, protože některé jazyky mohou mít lepší vyjádření toho, co chceme říct, a proto si jím pomůžeme</a:t>
          </a:r>
          <a:r>
            <a:rPr lang="cs-CZ" b="0" i="0" dirty="0"/>
            <a:t>.</a:t>
          </a:r>
          <a:endParaRPr lang="en-US" dirty="0"/>
        </a:p>
      </dgm:t>
    </dgm:pt>
    <dgm:pt modelId="{EB2949B6-01C4-4CA1-A295-FC8A219DC1B2}" type="parTrans" cxnId="{93F0BF69-445C-4325-834F-22736008CDE1}">
      <dgm:prSet/>
      <dgm:spPr/>
      <dgm:t>
        <a:bodyPr/>
        <a:lstStyle/>
        <a:p>
          <a:endParaRPr lang="en-US"/>
        </a:p>
      </dgm:t>
    </dgm:pt>
    <dgm:pt modelId="{769C9AF9-40C2-4DFA-976E-38FD6A91E0DC}" type="sibTrans" cxnId="{93F0BF69-445C-4325-834F-22736008CDE1}">
      <dgm:prSet/>
      <dgm:spPr/>
      <dgm:t>
        <a:bodyPr/>
        <a:lstStyle/>
        <a:p>
          <a:endParaRPr lang="en-US"/>
        </a:p>
      </dgm:t>
    </dgm:pt>
    <dgm:pt modelId="{E0629E09-997F-4328-BF7E-5D9409E663F3}" type="pres">
      <dgm:prSet presAssocID="{C15E125D-67CB-4987-B989-69DD26F6D387}" presName="vert0" presStyleCnt="0">
        <dgm:presLayoutVars>
          <dgm:dir/>
          <dgm:animOne val="branch"/>
          <dgm:animLvl val="lvl"/>
        </dgm:presLayoutVars>
      </dgm:prSet>
      <dgm:spPr/>
    </dgm:pt>
    <dgm:pt modelId="{95089498-6DA9-4D31-8620-F564602D82ED}" type="pres">
      <dgm:prSet presAssocID="{CA9330C4-41FE-4F39-86F4-FB261C5AAC54}" presName="thickLine" presStyleLbl="alignNode1" presStyleIdx="0" presStyleCnt="3"/>
      <dgm:spPr/>
    </dgm:pt>
    <dgm:pt modelId="{3A7588D0-D0DA-4F5E-9D9B-80D9769D45BB}" type="pres">
      <dgm:prSet presAssocID="{CA9330C4-41FE-4F39-86F4-FB261C5AAC54}" presName="horz1" presStyleCnt="0"/>
      <dgm:spPr/>
    </dgm:pt>
    <dgm:pt modelId="{B96FEB19-7123-4714-882F-77F2EF1E8993}" type="pres">
      <dgm:prSet presAssocID="{CA9330C4-41FE-4F39-86F4-FB261C5AAC54}" presName="tx1" presStyleLbl="revTx" presStyleIdx="0" presStyleCnt="3"/>
      <dgm:spPr/>
    </dgm:pt>
    <dgm:pt modelId="{FDF58290-651D-49F3-A03E-86128311C4EE}" type="pres">
      <dgm:prSet presAssocID="{CA9330C4-41FE-4F39-86F4-FB261C5AAC54}" presName="vert1" presStyleCnt="0"/>
      <dgm:spPr/>
    </dgm:pt>
    <dgm:pt modelId="{9FC19242-F333-4FBF-8852-D352CB92439F}" type="pres">
      <dgm:prSet presAssocID="{A29807BA-248A-48BD-9826-F93DF1E6A48D}" presName="thickLine" presStyleLbl="alignNode1" presStyleIdx="1" presStyleCnt="3"/>
      <dgm:spPr/>
    </dgm:pt>
    <dgm:pt modelId="{8D439AA8-FF3F-477C-8536-B91DAD92DF3E}" type="pres">
      <dgm:prSet presAssocID="{A29807BA-248A-48BD-9826-F93DF1E6A48D}" presName="horz1" presStyleCnt="0"/>
      <dgm:spPr/>
    </dgm:pt>
    <dgm:pt modelId="{6F678E9B-E338-442E-A821-89F51173B315}" type="pres">
      <dgm:prSet presAssocID="{A29807BA-248A-48BD-9826-F93DF1E6A48D}" presName="tx1" presStyleLbl="revTx" presStyleIdx="1" presStyleCnt="3"/>
      <dgm:spPr/>
    </dgm:pt>
    <dgm:pt modelId="{0EBC5F1B-3902-42F8-8FB6-D135FB5C81E4}" type="pres">
      <dgm:prSet presAssocID="{A29807BA-248A-48BD-9826-F93DF1E6A48D}" presName="vert1" presStyleCnt="0"/>
      <dgm:spPr/>
    </dgm:pt>
    <dgm:pt modelId="{BF0905DD-6BE8-4A9E-B6FA-3A0C5F5CE978}" type="pres">
      <dgm:prSet presAssocID="{68F189C6-58D1-40AD-9DD0-7A5BA8A1AD65}" presName="thickLine" presStyleLbl="alignNode1" presStyleIdx="2" presStyleCnt="3"/>
      <dgm:spPr/>
    </dgm:pt>
    <dgm:pt modelId="{8EB2B66E-FB1A-49F8-BB88-9107484202C9}" type="pres">
      <dgm:prSet presAssocID="{68F189C6-58D1-40AD-9DD0-7A5BA8A1AD65}" presName="horz1" presStyleCnt="0"/>
      <dgm:spPr/>
    </dgm:pt>
    <dgm:pt modelId="{4D387B04-A0EB-4AD7-9122-2DA9B13996C7}" type="pres">
      <dgm:prSet presAssocID="{68F189C6-58D1-40AD-9DD0-7A5BA8A1AD65}" presName="tx1" presStyleLbl="revTx" presStyleIdx="2" presStyleCnt="3"/>
      <dgm:spPr/>
    </dgm:pt>
    <dgm:pt modelId="{38F90095-D37E-45C8-B442-402DFCBA713D}" type="pres">
      <dgm:prSet presAssocID="{68F189C6-58D1-40AD-9DD0-7A5BA8A1AD65}" presName="vert1" presStyleCnt="0"/>
      <dgm:spPr/>
    </dgm:pt>
  </dgm:ptLst>
  <dgm:cxnLst>
    <dgm:cxn modelId="{B8E09829-105C-46E1-A37F-9B379D22659D}" srcId="{C15E125D-67CB-4987-B989-69DD26F6D387}" destId="{CA9330C4-41FE-4F39-86F4-FB261C5AAC54}" srcOrd="0" destOrd="0" parTransId="{B37FD970-4211-4617-B44D-601957A17343}" sibTransId="{D82CE7B7-7533-4264-A051-89AB35147351}"/>
    <dgm:cxn modelId="{8000912D-2E6F-42AA-89D2-E21BDE38569E}" type="presOf" srcId="{68F189C6-58D1-40AD-9DD0-7A5BA8A1AD65}" destId="{4D387B04-A0EB-4AD7-9122-2DA9B13996C7}" srcOrd="0" destOrd="0" presId="urn:microsoft.com/office/officeart/2008/layout/LinedList"/>
    <dgm:cxn modelId="{947C9036-AEDF-4550-83D9-C9C01F923A39}" srcId="{C15E125D-67CB-4987-B989-69DD26F6D387}" destId="{A29807BA-248A-48BD-9826-F93DF1E6A48D}" srcOrd="1" destOrd="0" parTransId="{2BAB985E-81FB-413E-B28F-75D49C00255A}" sibTransId="{692BFA0F-2AFF-4596-9E6F-B8982BCCA3C5}"/>
    <dgm:cxn modelId="{D067D039-7317-47FF-B5A5-7E29B37228E9}" type="presOf" srcId="{A29807BA-248A-48BD-9826-F93DF1E6A48D}" destId="{6F678E9B-E338-442E-A821-89F51173B315}" srcOrd="0" destOrd="0" presId="urn:microsoft.com/office/officeart/2008/layout/LinedList"/>
    <dgm:cxn modelId="{93F0BF69-445C-4325-834F-22736008CDE1}" srcId="{C15E125D-67CB-4987-B989-69DD26F6D387}" destId="{68F189C6-58D1-40AD-9DD0-7A5BA8A1AD65}" srcOrd="2" destOrd="0" parTransId="{EB2949B6-01C4-4CA1-A295-FC8A219DC1B2}" sibTransId="{769C9AF9-40C2-4DFA-976E-38FD6A91E0DC}"/>
    <dgm:cxn modelId="{2034037C-EB85-415E-BA9F-5CC56DE96729}" type="presOf" srcId="{C15E125D-67CB-4987-B989-69DD26F6D387}" destId="{E0629E09-997F-4328-BF7E-5D9409E663F3}" srcOrd="0" destOrd="0" presId="urn:microsoft.com/office/officeart/2008/layout/LinedList"/>
    <dgm:cxn modelId="{383497C8-A5ED-44FD-8391-CD24CDE2A88F}" type="presOf" srcId="{CA9330C4-41FE-4F39-86F4-FB261C5AAC54}" destId="{B96FEB19-7123-4714-882F-77F2EF1E8993}" srcOrd="0" destOrd="0" presId="urn:microsoft.com/office/officeart/2008/layout/LinedList"/>
    <dgm:cxn modelId="{2DFF4787-02DC-40ED-A35F-4624B3FED6DA}" type="presParOf" srcId="{E0629E09-997F-4328-BF7E-5D9409E663F3}" destId="{95089498-6DA9-4D31-8620-F564602D82ED}" srcOrd="0" destOrd="0" presId="urn:microsoft.com/office/officeart/2008/layout/LinedList"/>
    <dgm:cxn modelId="{4EAD29F0-3A86-475C-81E0-CB0F6A39C3B4}" type="presParOf" srcId="{E0629E09-997F-4328-BF7E-5D9409E663F3}" destId="{3A7588D0-D0DA-4F5E-9D9B-80D9769D45BB}" srcOrd="1" destOrd="0" presId="urn:microsoft.com/office/officeart/2008/layout/LinedList"/>
    <dgm:cxn modelId="{08818F50-C930-47F3-9593-D4DD1A5D2E2C}" type="presParOf" srcId="{3A7588D0-D0DA-4F5E-9D9B-80D9769D45BB}" destId="{B96FEB19-7123-4714-882F-77F2EF1E8993}" srcOrd="0" destOrd="0" presId="urn:microsoft.com/office/officeart/2008/layout/LinedList"/>
    <dgm:cxn modelId="{2CDABCFF-24D7-4F1D-AE12-CB524410225C}" type="presParOf" srcId="{3A7588D0-D0DA-4F5E-9D9B-80D9769D45BB}" destId="{FDF58290-651D-49F3-A03E-86128311C4EE}" srcOrd="1" destOrd="0" presId="urn:microsoft.com/office/officeart/2008/layout/LinedList"/>
    <dgm:cxn modelId="{5EF3CA54-42BA-4D18-A8F5-D357C70F7AA4}" type="presParOf" srcId="{E0629E09-997F-4328-BF7E-5D9409E663F3}" destId="{9FC19242-F333-4FBF-8852-D352CB92439F}" srcOrd="2" destOrd="0" presId="urn:microsoft.com/office/officeart/2008/layout/LinedList"/>
    <dgm:cxn modelId="{A565E08D-65BD-4445-BF09-CA4AA5225B14}" type="presParOf" srcId="{E0629E09-997F-4328-BF7E-5D9409E663F3}" destId="{8D439AA8-FF3F-477C-8536-B91DAD92DF3E}" srcOrd="3" destOrd="0" presId="urn:microsoft.com/office/officeart/2008/layout/LinedList"/>
    <dgm:cxn modelId="{FF88B779-9CD0-4665-A401-8DA45C0B3150}" type="presParOf" srcId="{8D439AA8-FF3F-477C-8536-B91DAD92DF3E}" destId="{6F678E9B-E338-442E-A821-89F51173B315}" srcOrd="0" destOrd="0" presId="urn:microsoft.com/office/officeart/2008/layout/LinedList"/>
    <dgm:cxn modelId="{09B98C39-9FE3-43B4-8650-453BBF7CD0F8}" type="presParOf" srcId="{8D439AA8-FF3F-477C-8536-B91DAD92DF3E}" destId="{0EBC5F1B-3902-42F8-8FB6-D135FB5C81E4}" srcOrd="1" destOrd="0" presId="urn:microsoft.com/office/officeart/2008/layout/LinedList"/>
    <dgm:cxn modelId="{29C7866C-9F91-4195-A58E-CF8808BB3919}" type="presParOf" srcId="{E0629E09-997F-4328-BF7E-5D9409E663F3}" destId="{BF0905DD-6BE8-4A9E-B6FA-3A0C5F5CE978}" srcOrd="4" destOrd="0" presId="urn:microsoft.com/office/officeart/2008/layout/LinedList"/>
    <dgm:cxn modelId="{327A98BB-1F78-46D7-9714-02D71A454E73}" type="presParOf" srcId="{E0629E09-997F-4328-BF7E-5D9409E663F3}" destId="{8EB2B66E-FB1A-49F8-BB88-9107484202C9}" srcOrd="5" destOrd="0" presId="urn:microsoft.com/office/officeart/2008/layout/LinedList"/>
    <dgm:cxn modelId="{1CE7D8C7-D119-4CE9-9836-573DEC74C533}" type="presParOf" srcId="{8EB2B66E-FB1A-49F8-BB88-9107484202C9}" destId="{4D387B04-A0EB-4AD7-9122-2DA9B13996C7}" srcOrd="0" destOrd="0" presId="urn:microsoft.com/office/officeart/2008/layout/LinedList"/>
    <dgm:cxn modelId="{32D3EF97-B61F-4752-B2C2-E2EAC0FFE62F}" type="presParOf" srcId="{8EB2B66E-FB1A-49F8-BB88-9107484202C9}" destId="{38F90095-D37E-45C8-B442-402DFCBA71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87C96A-B339-4352-8CEC-2A644C5E3B28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433698-EB0B-43EC-B66C-7637B661CBC6}">
      <dgm:prSet/>
      <dgm:spPr/>
      <dgm:t>
        <a:bodyPr/>
        <a:lstStyle/>
        <a:p>
          <a:r>
            <a:rPr lang="cs-CZ" b="0" i="0" dirty="0"/>
            <a:t>Někde jsem četla, že když se učíme nový jazyk</a:t>
          </a:r>
          <a:r>
            <a:rPr lang="cs-CZ" b="1" i="0" dirty="0"/>
            <a:t>, poznáme, že jsme si ho dostatečně osvojili ve chvíli, kdy v něm i začneme přemýšlet </a:t>
          </a:r>
          <a:r>
            <a:rPr lang="cs-CZ" b="0" i="0" dirty="0"/>
            <a:t>(nepřemýšlíme v češtině, a pak to přeložíme do aj, ale rovnou přemýšlíme v angličtině – ve chvíli, kdy ji zrovna používáme). To, jaký jazyk k přemýšlení používáme, a to, jakou máme slovní zásobu, může naše přemýšlení do velké míry ovlivnit.</a:t>
          </a:r>
          <a:endParaRPr lang="en-US" dirty="0"/>
        </a:p>
      </dgm:t>
    </dgm:pt>
    <dgm:pt modelId="{6EDD7B69-5315-46A1-AB64-90538B6CD67A}" type="parTrans" cxnId="{E461FE29-F894-4E6D-8AB5-6455264A82D1}">
      <dgm:prSet/>
      <dgm:spPr/>
      <dgm:t>
        <a:bodyPr/>
        <a:lstStyle/>
        <a:p>
          <a:endParaRPr lang="en-US"/>
        </a:p>
      </dgm:t>
    </dgm:pt>
    <dgm:pt modelId="{C89F35AD-F9F3-4F5F-A7F9-1AE0B69D5570}" type="sibTrans" cxnId="{E461FE29-F894-4E6D-8AB5-6455264A82D1}">
      <dgm:prSet/>
      <dgm:spPr/>
      <dgm:t>
        <a:bodyPr/>
        <a:lstStyle/>
        <a:p>
          <a:endParaRPr lang="en-US"/>
        </a:p>
      </dgm:t>
    </dgm:pt>
    <dgm:pt modelId="{EFC39921-FEF7-45B5-AAC5-89DA14EC0187}">
      <dgm:prSet/>
      <dgm:spPr/>
      <dgm:t>
        <a:bodyPr/>
        <a:lstStyle/>
        <a:p>
          <a:r>
            <a:rPr lang="cs-CZ" b="0" i="0" dirty="0"/>
            <a:t>Moje osobní zkušenost se týká pobytu v Anglii. Pravda je, že při deskriptivním popisu jsem neměla problém. Zádrhel nastal v okamžiku, kdy jsem </a:t>
          </a:r>
          <a:r>
            <a:rPr lang="cs-CZ" b="1" i="0" dirty="0"/>
            <a:t>měla chuť říct něco horlivě a s emocemi</a:t>
          </a:r>
          <a:r>
            <a:rPr lang="cs-CZ" b="0" i="0" dirty="0"/>
            <a:t>. Nad jazykem jsem neustále přemýšlela a nedokázala jsem mluvit automaticky</a:t>
          </a:r>
          <a:endParaRPr lang="en-US" dirty="0"/>
        </a:p>
      </dgm:t>
    </dgm:pt>
    <dgm:pt modelId="{7B5CF37E-4BCC-4705-AE5D-2501351440E4}" type="parTrans" cxnId="{9E3342A7-1570-44FE-89A9-5C69BD5DD3D6}">
      <dgm:prSet/>
      <dgm:spPr/>
      <dgm:t>
        <a:bodyPr/>
        <a:lstStyle/>
        <a:p>
          <a:endParaRPr lang="en-US"/>
        </a:p>
      </dgm:t>
    </dgm:pt>
    <dgm:pt modelId="{B13BFEFA-FE2A-455D-8A88-43122FCF0528}" type="sibTrans" cxnId="{9E3342A7-1570-44FE-89A9-5C69BD5DD3D6}">
      <dgm:prSet/>
      <dgm:spPr/>
      <dgm:t>
        <a:bodyPr/>
        <a:lstStyle/>
        <a:p>
          <a:endParaRPr lang="en-US"/>
        </a:p>
      </dgm:t>
    </dgm:pt>
    <dgm:pt modelId="{99E0935F-E313-4A99-B5E8-70D459CCCD28}">
      <dgm:prSet/>
      <dgm:spPr/>
      <dgm:t>
        <a:bodyPr/>
        <a:lstStyle/>
        <a:p>
          <a:r>
            <a:rPr lang="cs-CZ" b="0" i="0" dirty="0"/>
            <a:t>On zmínil, že svou roli může hrát vykání a tykání. Domnívám se, že to souvisí s tím, že jazyk vzniká na daném území, kde je ovlivněn lidmi, jejich příběhy a kulturou, kontextem a i samotnou historií a vývojem daného státu. </a:t>
          </a:r>
          <a:r>
            <a:rPr lang="cs-CZ" b="1" i="0" dirty="0"/>
            <a:t>Právě tento příklad, souvisí s tím, jak lidé nad jazykem uvažují a jaké jazykové vzorce uplatňují.</a:t>
          </a:r>
          <a:endParaRPr lang="en-US" dirty="0"/>
        </a:p>
      </dgm:t>
    </dgm:pt>
    <dgm:pt modelId="{3F91A0C8-7559-4C5E-8E2F-684481F99AA1}" type="parTrans" cxnId="{EDEB48C2-465E-42F4-9222-13A33A7D8070}">
      <dgm:prSet/>
      <dgm:spPr/>
      <dgm:t>
        <a:bodyPr/>
        <a:lstStyle/>
        <a:p>
          <a:endParaRPr lang="en-US"/>
        </a:p>
      </dgm:t>
    </dgm:pt>
    <dgm:pt modelId="{E4F97B3D-41D5-4B7A-8C9C-62C8D2B97F4E}" type="sibTrans" cxnId="{EDEB48C2-465E-42F4-9222-13A33A7D8070}">
      <dgm:prSet/>
      <dgm:spPr/>
      <dgm:t>
        <a:bodyPr/>
        <a:lstStyle/>
        <a:p>
          <a:endParaRPr lang="en-US"/>
        </a:p>
      </dgm:t>
    </dgm:pt>
    <dgm:pt modelId="{757D6FD7-CF22-4EF5-8454-DBA4188DC3E7}" type="pres">
      <dgm:prSet presAssocID="{8787C96A-B339-4352-8CEC-2A644C5E3B28}" presName="vert0" presStyleCnt="0">
        <dgm:presLayoutVars>
          <dgm:dir/>
          <dgm:animOne val="branch"/>
          <dgm:animLvl val="lvl"/>
        </dgm:presLayoutVars>
      </dgm:prSet>
      <dgm:spPr/>
    </dgm:pt>
    <dgm:pt modelId="{365E520D-2D23-4693-94AB-E2156EEEE24B}" type="pres">
      <dgm:prSet presAssocID="{D2433698-EB0B-43EC-B66C-7637B661CBC6}" presName="thickLine" presStyleLbl="alignNode1" presStyleIdx="0" presStyleCnt="3"/>
      <dgm:spPr/>
    </dgm:pt>
    <dgm:pt modelId="{92A996E5-2142-4881-9F17-89E68B0A136D}" type="pres">
      <dgm:prSet presAssocID="{D2433698-EB0B-43EC-B66C-7637B661CBC6}" presName="horz1" presStyleCnt="0"/>
      <dgm:spPr/>
    </dgm:pt>
    <dgm:pt modelId="{99FE44D5-3481-49EB-A1BD-B75215B99646}" type="pres">
      <dgm:prSet presAssocID="{D2433698-EB0B-43EC-B66C-7637B661CBC6}" presName="tx1" presStyleLbl="revTx" presStyleIdx="0" presStyleCnt="3"/>
      <dgm:spPr/>
    </dgm:pt>
    <dgm:pt modelId="{DD6082D4-642F-4432-99D1-B45C002109B1}" type="pres">
      <dgm:prSet presAssocID="{D2433698-EB0B-43EC-B66C-7637B661CBC6}" presName="vert1" presStyleCnt="0"/>
      <dgm:spPr/>
    </dgm:pt>
    <dgm:pt modelId="{DE79334B-0A50-4B29-98EA-52F6B77F31F0}" type="pres">
      <dgm:prSet presAssocID="{EFC39921-FEF7-45B5-AAC5-89DA14EC0187}" presName="thickLine" presStyleLbl="alignNode1" presStyleIdx="1" presStyleCnt="3"/>
      <dgm:spPr/>
    </dgm:pt>
    <dgm:pt modelId="{B54D4C66-4921-4136-BE35-E8A7BA960157}" type="pres">
      <dgm:prSet presAssocID="{EFC39921-FEF7-45B5-AAC5-89DA14EC0187}" presName="horz1" presStyleCnt="0"/>
      <dgm:spPr/>
    </dgm:pt>
    <dgm:pt modelId="{CE63CB4D-83D6-48B5-85A2-38E4679D4DB4}" type="pres">
      <dgm:prSet presAssocID="{EFC39921-FEF7-45B5-AAC5-89DA14EC0187}" presName="tx1" presStyleLbl="revTx" presStyleIdx="1" presStyleCnt="3"/>
      <dgm:spPr/>
    </dgm:pt>
    <dgm:pt modelId="{9585EB07-9B56-4135-8882-75F351092526}" type="pres">
      <dgm:prSet presAssocID="{EFC39921-FEF7-45B5-AAC5-89DA14EC0187}" presName="vert1" presStyleCnt="0"/>
      <dgm:spPr/>
    </dgm:pt>
    <dgm:pt modelId="{C33EE2FA-5282-440D-A915-130202D32F56}" type="pres">
      <dgm:prSet presAssocID="{99E0935F-E313-4A99-B5E8-70D459CCCD28}" presName="thickLine" presStyleLbl="alignNode1" presStyleIdx="2" presStyleCnt="3"/>
      <dgm:spPr/>
    </dgm:pt>
    <dgm:pt modelId="{5997CF2E-2256-4E8D-A18E-40D08C887818}" type="pres">
      <dgm:prSet presAssocID="{99E0935F-E313-4A99-B5E8-70D459CCCD28}" presName="horz1" presStyleCnt="0"/>
      <dgm:spPr/>
    </dgm:pt>
    <dgm:pt modelId="{BAC24563-4CC8-41A3-A571-102D06CE8786}" type="pres">
      <dgm:prSet presAssocID="{99E0935F-E313-4A99-B5E8-70D459CCCD28}" presName="tx1" presStyleLbl="revTx" presStyleIdx="2" presStyleCnt="3"/>
      <dgm:spPr/>
    </dgm:pt>
    <dgm:pt modelId="{5FCD7541-22B1-4BF5-ACD0-9A3814CFB456}" type="pres">
      <dgm:prSet presAssocID="{99E0935F-E313-4A99-B5E8-70D459CCCD28}" presName="vert1" presStyleCnt="0"/>
      <dgm:spPr/>
    </dgm:pt>
  </dgm:ptLst>
  <dgm:cxnLst>
    <dgm:cxn modelId="{E461FE29-F894-4E6D-8AB5-6455264A82D1}" srcId="{8787C96A-B339-4352-8CEC-2A644C5E3B28}" destId="{D2433698-EB0B-43EC-B66C-7637B661CBC6}" srcOrd="0" destOrd="0" parTransId="{6EDD7B69-5315-46A1-AB64-90538B6CD67A}" sibTransId="{C89F35AD-F9F3-4F5F-A7F9-1AE0B69D5570}"/>
    <dgm:cxn modelId="{5ACA1964-4481-4E24-8990-CD2CD3FF6821}" type="presOf" srcId="{99E0935F-E313-4A99-B5E8-70D459CCCD28}" destId="{BAC24563-4CC8-41A3-A571-102D06CE8786}" srcOrd="0" destOrd="0" presId="urn:microsoft.com/office/officeart/2008/layout/LinedList"/>
    <dgm:cxn modelId="{16546558-A79F-40CF-888A-8B7A8EC1E3AC}" type="presOf" srcId="{8787C96A-B339-4352-8CEC-2A644C5E3B28}" destId="{757D6FD7-CF22-4EF5-8454-DBA4188DC3E7}" srcOrd="0" destOrd="0" presId="urn:microsoft.com/office/officeart/2008/layout/LinedList"/>
    <dgm:cxn modelId="{9E3342A7-1570-44FE-89A9-5C69BD5DD3D6}" srcId="{8787C96A-B339-4352-8CEC-2A644C5E3B28}" destId="{EFC39921-FEF7-45B5-AAC5-89DA14EC0187}" srcOrd="1" destOrd="0" parTransId="{7B5CF37E-4BCC-4705-AE5D-2501351440E4}" sibTransId="{B13BFEFA-FE2A-455D-8A88-43122FCF0528}"/>
    <dgm:cxn modelId="{D64C83C1-1E3C-43EE-ABB9-C05C69EF6D45}" type="presOf" srcId="{D2433698-EB0B-43EC-B66C-7637B661CBC6}" destId="{99FE44D5-3481-49EB-A1BD-B75215B99646}" srcOrd="0" destOrd="0" presId="urn:microsoft.com/office/officeart/2008/layout/LinedList"/>
    <dgm:cxn modelId="{EDEB48C2-465E-42F4-9222-13A33A7D8070}" srcId="{8787C96A-B339-4352-8CEC-2A644C5E3B28}" destId="{99E0935F-E313-4A99-B5E8-70D459CCCD28}" srcOrd="2" destOrd="0" parTransId="{3F91A0C8-7559-4C5E-8E2F-684481F99AA1}" sibTransId="{E4F97B3D-41D5-4B7A-8C9C-62C8D2B97F4E}"/>
    <dgm:cxn modelId="{C88F8EE4-9BBF-4A9F-B93A-867627A35AC0}" type="presOf" srcId="{EFC39921-FEF7-45B5-AAC5-89DA14EC0187}" destId="{CE63CB4D-83D6-48B5-85A2-38E4679D4DB4}" srcOrd="0" destOrd="0" presId="urn:microsoft.com/office/officeart/2008/layout/LinedList"/>
    <dgm:cxn modelId="{39E763CA-DE0B-438E-BCEE-1D0CD4BB6E30}" type="presParOf" srcId="{757D6FD7-CF22-4EF5-8454-DBA4188DC3E7}" destId="{365E520D-2D23-4693-94AB-E2156EEEE24B}" srcOrd="0" destOrd="0" presId="urn:microsoft.com/office/officeart/2008/layout/LinedList"/>
    <dgm:cxn modelId="{92C9A0FF-01D4-4566-AFB8-291731A60560}" type="presParOf" srcId="{757D6FD7-CF22-4EF5-8454-DBA4188DC3E7}" destId="{92A996E5-2142-4881-9F17-89E68B0A136D}" srcOrd="1" destOrd="0" presId="urn:microsoft.com/office/officeart/2008/layout/LinedList"/>
    <dgm:cxn modelId="{B77F330E-92F8-478A-90DE-44289C20BDEC}" type="presParOf" srcId="{92A996E5-2142-4881-9F17-89E68B0A136D}" destId="{99FE44D5-3481-49EB-A1BD-B75215B99646}" srcOrd="0" destOrd="0" presId="urn:microsoft.com/office/officeart/2008/layout/LinedList"/>
    <dgm:cxn modelId="{EE3AA6E2-7B8A-4C84-AFBF-FF15B4DDDD78}" type="presParOf" srcId="{92A996E5-2142-4881-9F17-89E68B0A136D}" destId="{DD6082D4-642F-4432-99D1-B45C002109B1}" srcOrd="1" destOrd="0" presId="urn:microsoft.com/office/officeart/2008/layout/LinedList"/>
    <dgm:cxn modelId="{72A0BBF4-ABFC-4CAE-8422-D0EA5D67278F}" type="presParOf" srcId="{757D6FD7-CF22-4EF5-8454-DBA4188DC3E7}" destId="{DE79334B-0A50-4B29-98EA-52F6B77F31F0}" srcOrd="2" destOrd="0" presId="urn:microsoft.com/office/officeart/2008/layout/LinedList"/>
    <dgm:cxn modelId="{379EF107-8338-400C-A301-C2886A0B3A2D}" type="presParOf" srcId="{757D6FD7-CF22-4EF5-8454-DBA4188DC3E7}" destId="{B54D4C66-4921-4136-BE35-E8A7BA960157}" srcOrd="3" destOrd="0" presId="urn:microsoft.com/office/officeart/2008/layout/LinedList"/>
    <dgm:cxn modelId="{AF4556A8-0B07-4C93-BC96-825A78C98834}" type="presParOf" srcId="{B54D4C66-4921-4136-BE35-E8A7BA960157}" destId="{CE63CB4D-83D6-48B5-85A2-38E4679D4DB4}" srcOrd="0" destOrd="0" presId="urn:microsoft.com/office/officeart/2008/layout/LinedList"/>
    <dgm:cxn modelId="{1704E4E9-E3C2-469C-8AA7-6F3F5D05C948}" type="presParOf" srcId="{B54D4C66-4921-4136-BE35-E8A7BA960157}" destId="{9585EB07-9B56-4135-8882-75F351092526}" srcOrd="1" destOrd="0" presId="urn:microsoft.com/office/officeart/2008/layout/LinedList"/>
    <dgm:cxn modelId="{559B78D0-B651-4657-875C-C550BAA04C35}" type="presParOf" srcId="{757D6FD7-CF22-4EF5-8454-DBA4188DC3E7}" destId="{C33EE2FA-5282-440D-A915-130202D32F56}" srcOrd="4" destOrd="0" presId="urn:microsoft.com/office/officeart/2008/layout/LinedList"/>
    <dgm:cxn modelId="{E40C29AD-CBAB-4BF1-B35B-A4E3FAC30CA7}" type="presParOf" srcId="{757D6FD7-CF22-4EF5-8454-DBA4188DC3E7}" destId="{5997CF2E-2256-4E8D-A18E-40D08C887818}" srcOrd="5" destOrd="0" presId="urn:microsoft.com/office/officeart/2008/layout/LinedList"/>
    <dgm:cxn modelId="{708AF50C-C7C2-4A17-B9CE-92370BA1CEC7}" type="presParOf" srcId="{5997CF2E-2256-4E8D-A18E-40D08C887818}" destId="{BAC24563-4CC8-41A3-A571-102D06CE8786}" srcOrd="0" destOrd="0" presId="urn:microsoft.com/office/officeart/2008/layout/LinedList"/>
    <dgm:cxn modelId="{74DDBDBA-C606-40AA-93A8-A0E0D27B1FA8}" type="presParOf" srcId="{5997CF2E-2256-4E8D-A18E-40D08C887818}" destId="{5FCD7541-22B1-4BF5-ACD0-9A3814CFB4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500B43-7407-4655-82E1-E129465F7C27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8503EE4-B9A4-4FE4-ADA9-358907227940}">
      <dgm:prSet/>
      <dgm:spPr/>
      <dgm:t>
        <a:bodyPr/>
        <a:lstStyle/>
        <a:p>
          <a:r>
            <a:rPr lang="cs-CZ" b="0" i="0"/>
            <a:t>Ovlivňuje jazyk myšlení? Jak? (Nebo je to obráceně?) </a:t>
          </a:r>
          <a:r>
            <a:rPr lang="cs-CZ" b="1" i="0"/>
            <a:t>Myslím si, že se to prolíná. Příkladem mohou být v poslední době hojně používané zkratky – jde o zjednodušenou formu jazyka, předávající nám stále ty stejné informace ale v kratším časovém úseku</a:t>
          </a:r>
          <a:r>
            <a:rPr lang="cs-CZ" b="0" i="0"/>
            <a:t>. To nám umožňuje předat druhému za tento čas daleko více informací najednou.</a:t>
          </a:r>
          <a:endParaRPr lang="en-US"/>
        </a:p>
      </dgm:t>
    </dgm:pt>
    <dgm:pt modelId="{68DAA2BC-4CFF-46C6-BC74-B030531E8EF1}" type="parTrans" cxnId="{15129F79-C417-437A-9351-04AB68ABA683}">
      <dgm:prSet/>
      <dgm:spPr/>
      <dgm:t>
        <a:bodyPr/>
        <a:lstStyle/>
        <a:p>
          <a:endParaRPr lang="en-US"/>
        </a:p>
      </dgm:t>
    </dgm:pt>
    <dgm:pt modelId="{0BB735E4-3C61-4335-A077-CE18F4FEC10B}" type="sibTrans" cxnId="{15129F79-C417-437A-9351-04AB68ABA683}">
      <dgm:prSet/>
      <dgm:spPr/>
      <dgm:t>
        <a:bodyPr/>
        <a:lstStyle/>
        <a:p>
          <a:endParaRPr lang="en-US"/>
        </a:p>
      </dgm:t>
    </dgm:pt>
    <dgm:pt modelId="{ACC6B600-30B9-4F86-822F-ED8D48B2DAF8}">
      <dgm:prSet/>
      <dgm:spPr/>
      <dgm:t>
        <a:bodyPr/>
        <a:lstStyle/>
        <a:p>
          <a:r>
            <a:rPr lang="cs-CZ" b="1" i="0"/>
            <a:t>Když jsem dlouho v zahraničí občas i přemýšlím v angličtině. A jsem zcela jistě jiným člověkem. V češtině se sám sobě asi líbím víc.</a:t>
          </a:r>
          <a:r>
            <a:rPr lang="cs-CZ" b="0" i="0"/>
            <a:t> V angličtině jsem takový více surový a přímočarý. Čím to může být způsobeno? Upřímně netuším… Opravdu netuším. Jestli tím, že v angličtině koukám víc na videa, různých komiků, kteří hodně nadávají nebo spolu občas nadáváme v tom Taize a jazykem je angličtina, a tak se to k ní připsalo… Vážně netuším… Je to ovšem faktem, který na sobě pozoruji.</a:t>
          </a:r>
          <a:endParaRPr lang="en-US"/>
        </a:p>
      </dgm:t>
    </dgm:pt>
    <dgm:pt modelId="{3FE80836-D3A9-4BD4-A42E-1798E8A83D64}" type="parTrans" cxnId="{64EA05E1-F036-4BB0-A982-815EE043338E}">
      <dgm:prSet/>
      <dgm:spPr/>
      <dgm:t>
        <a:bodyPr/>
        <a:lstStyle/>
        <a:p>
          <a:endParaRPr lang="en-US"/>
        </a:p>
      </dgm:t>
    </dgm:pt>
    <dgm:pt modelId="{A9D39ABF-5D46-4377-B972-19D2964BBFC7}" type="sibTrans" cxnId="{64EA05E1-F036-4BB0-A982-815EE043338E}">
      <dgm:prSet/>
      <dgm:spPr/>
      <dgm:t>
        <a:bodyPr/>
        <a:lstStyle/>
        <a:p>
          <a:endParaRPr lang="en-US"/>
        </a:p>
      </dgm:t>
    </dgm:pt>
    <dgm:pt modelId="{CEAE5610-838B-44F6-9A16-BE6C47001AC3}">
      <dgm:prSet/>
      <dgm:spPr/>
      <dgm:t>
        <a:bodyPr/>
        <a:lstStyle/>
        <a:p>
          <a:r>
            <a:rPr lang="cs-CZ" b="0" i="0"/>
            <a:t>Čeho jsem si u sebe ale všimla, je to, že </a:t>
          </a:r>
          <a:r>
            <a:rPr lang="cs-CZ" b="1" i="0"/>
            <a:t>když mluvím anglicky, cítím se třeba míň nervózní přednášet něco před lidmi</a:t>
          </a:r>
          <a:r>
            <a:rPr lang="cs-CZ" b="0" i="0"/>
            <a:t>, než když mluvím česky. Cítím se jistěji a tak nějak chráněně. Nevím, čím přesně to je, ale všímám si toho někdy od základní školy.</a:t>
          </a:r>
          <a:endParaRPr lang="en-US"/>
        </a:p>
      </dgm:t>
    </dgm:pt>
    <dgm:pt modelId="{F50F3FC4-C58A-4ECB-B2DC-D25A536C5DEF}" type="parTrans" cxnId="{9D774CCB-445D-488F-9EF3-558B7AD9CF0D}">
      <dgm:prSet/>
      <dgm:spPr/>
      <dgm:t>
        <a:bodyPr/>
        <a:lstStyle/>
        <a:p>
          <a:endParaRPr lang="en-US"/>
        </a:p>
      </dgm:t>
    </dgm:pt>
    <dgm:pt modelId="{75996435-8873-4E8C-9643-C995268F84A9}" type="sibTrans" cxnId="{9D774CCB-445D-488F-9EF3-558B7AD9CF0D}">
      <dgm:prSet/>
      <dgm:spPr/>
      <dgm:t>
        <a:bodyPr/>
        <a:lstStyle/>
        <a:p>
          <a:endParaRPr lang="en-US"/>
        </a:p>
      </dgm:t>
    </dgm:pt>
    <dgm:pt modelId="{AECB05AA-1839-499F-B16E-3851603359CF}">
      <dgm:prSet/>
      <dgm:spPr/>
      <dgm:t>
        <a:bodyPr/>
        <a:lstStyle/>
        <a:p>
          <a:r>
            <a:rPr lang="cs-CZ" b="0" i="0"/>
            <a:t>Když spolu komunikujeme, mluvíme česky, ale jsou chvíle, kdy musíme přepnout do anglického jazyka, protože v danou chvíli je pro něj jednodušší vyjádřit slova </a:t>
          </a:r>
          <a:r>
            <a:rPr lang="cs-CZ" b="1" i="0"/>
            <a:t>anglicky (a já ho také i lépe pochopím) – takže win-win. To, že ho lépe chápu je dáno strukturou, kterou v angličtině použije. Správně klade slova, čistě a jasně - pak vyzní pravý kontext dané myšlenky</a:t>
          </a:r>
          <a:r>
            <a:rPr lang="cs-CZ" b="0" i="0"/>
            <a:t>.</a:t>
          </a:r>
          <a:br>
            <a:rPr lang="cs-CZ"/>
          </a:br>
          <a:endParaRPr lang="en-US"/>
        </a:p>
      </dgm:t>
    </dgm:pt>
    <dgm:pt modelId="{8C3B576F-01F4-4637-98DC-7EDE6539780C}" type="parTrans" cxnId="{B075F8F4-A3C3-4F70-AE9B-42CF8EBD517E}">
      <dgm:prSet/>
      <dgm:spPr/>
      <dgm:t>
        <a:bodyPr/>
        <a:lstStyle/>
        <a:p>
          <a:endParaRPr lang="en-US"/>
        </a:p>
      </dgm:t>
    </dgm:pt>
    <dgm:pt modelId="{F71C4003-4AC6-4688-967A-4878F8E6593A}" type="sibTrans" cxnId="{B075F8F4-A3C3-4F70-AE9B-42CF8EBD517E}">
      <dgm:prSet/>
      <dgm:spPr/>
      <dgm:t>
        <a:bodyPr/>
        <a:lstStyle/>
        <a:p>
          <a:endParaRPr lang="en-US"/>
        </a:p>
      </dgm:t>
    </dgm:pt>
    <dgm:pt modelId="{A0C8D127-96D2-4EFF-90C8-F720A1EFAAC1}" type="pres">
      <dgm:prSet presAssocID="{16500B43-7407-4655-82E1-E129465F7C27}" presName="vert0" presStyleCnt="0">
        <dgm:presLayoutVars>
          <dgm:dir/>
          <dgm:animOne val="branch"/>
          <dgm:animLvl val="lvl"/>
        </dgm:presLayoutVars>
      </dgm:prSet>
      <dgm:spPr/>
    </dgm:pt>
    <dgm:pt modelId="{3E0A5821-B21E-4930-9DC2-096D5111376C}" type="pres">
      <dgm:prSet presAssocID="{88503EE4-B9A4-4FE4-ADA9-358907227940}" presName="thickLine" presStyleLbl="alignNode1" presStyleIdx="0" presStyleCnt="4"/>
      <dgm:spPr/>
    </dgm:pt>
    <dgm:pt modelId="{B104C58C-5FFF-40A0-B73D-BFCC0FDF86BE}" type="pres">
      <dgm:prSet presAssocID="{88503EE4-B9A4-4FE4-ADA9-358907227940}" presName="horz1" presStyleCnt="0"/>
      <dgm:spPr/>
    </dgm:pt>
    <dgm:pt modelId="{78B87D75-BFF7-431A-93E6-BD620BD4B00C}" type="pres">
      <dgm:prSet presAssocID="{88503EE4-B9A4-4FE4-ADA9-358907227940}" presName="tx1" presStyleLbl="revTx" presStyleIdx="0" presStyleCnt="4"/>
      <dgm:spPr/>
    </dgm:pt>
    <dgm:pt modelId="{3D96FC5C-ABFC-4CDC-8171-5223ACB03B23}" type="pres">
      <dgm:prSet presAssocID="{88503EE4-B9A4-4FE4-ADA9-358907227940}" presName="vert1" presStyleCnt="0"/>
      <dgm:spPr/>
    </dgm:pt>
    <dgm:pt modelId="{A5A4E468-8EFB-4900-9218-1A08C727C418}" type="pres">
      <dgm:prSet presAssocID="{ACC6B600-30B9-4F86-822F-ED8D48B2DAF8}" presName="thickLine" presStyleLbl="alignNode1" presStyleIdx="1" presStyleCnt="4"/>
      <dgm:spPr/>
    </dgm:pt>
    <dgm:pt modelId="{C44587B7-99B2-489B-85D1-F6C3F65B8707}" type="pres">
      <dgm:prSet presAssocID="{ACC6B600-30B9-4F86-822F-ED8D48B2DAF8}" presName="horz1" presStyleCnt="0"/>
      <dgm:spPr/>
    </dgm:pt>
    <dgm:pt modelId="{B6A1F462-2B1A-4CD6-B08F-B1B2D4BEBDEA}" type="pres">
      <dgm:prSet presAssocID="{ACC6B600-30B9-4F86-822F-ED8D48B2DAF8}" presName="tx1" presStyleLbl="revTx" presStyleIdx="1" presStyleCnt="4"/>
      <dgm:spPr/>
    </dgm:pt>
    <dgm:pt modelId="{3A1EBE2F-05E6-47DE-855C-DCE6B47AD199}" type="pres">
      <dgm:prSet presAssocID="{ACC6B600-30B9-4F86-822F-ED8D48B2DAF8}" presName="vert1" presStyleCnt="0"/>
      <dgm:spPr/>
    </dgm:pt>
    <dgm:pt modelId="{9327B857-837A-4825-A505-A7C73205C49F}" type="pres">
      <dgm:prSet presAssocID="{CEAE5610-838B-44F6-9A16-BE6C47001AC3}" presName="thickLine" presStyleLbl="alignNode1" presStyleIdx="2" presStyleCnt="4"/>
      <dgm:spPr/>
    </dgm:pt>
    <dgm:pt modelId="{A91E4A80-DD46-4B30-94E0-2E41D5A5473C}" type="pres">
      <dgm:prSet presAssocID="{CEAE5610-838B-44F6-9A16-BE6C47001AC3}" presName="horz1" presStyleCnt="0"/>
      <dgm:spPr/>
    </dgm:pt>
    <dgm:pt modelId="{002A710D-278A-4778-800C-B01D7A1CA20C}" type="pres">
      <dgm:prSet presAssocID="{CEAE5610-838B-44F6-9A16-BE6C47001AC3}" presName="tx1" presStyleLbl="revTx" presStyleIdx="2" presStyleCnt="4"/>
      <dgm:spPr/>
    </dgm:pt>
    <dgm:pt modelId="{8E302CDB-2121-4D31-9B1A-6A35AA6C87A0}" type="pres">
      <dgm:prSet presAssocID="{CEAE5610-838B-44F6-9A16-BE6C47001AC3}" presName="vert1" presStyleCnt="0"/>
      <dgm:spPr/>
    </dgm:pt>
    <dgm:pt modelId="{9F3C15E1-FF0C-417A-9A1A-690564AFC01B}" type="pres">
      <dgm:prSet presAssocID="{AECB05AA-1839-499F-B16E-3851603359CF}" presName="thickLine" presStyleLbl="alignNode1" presStyleIdx="3" presStyleCnt="4"/>
      <dgm:spPr/>
    </dgm:pt>
    <dgm:pt modelId="{ED9720BB-1AE4-4C82-A0C9-6668CE97ACD1}" type="pres">
      <dgm:prSet presAssocID="{AECB05AA-1839-499F-B16E-3851603359CF}" presName="horz1" presStyleCnt="0"/>
      <dgm:spPr/>
    </dgm:pt>
    <dgm:pt modelId="{C000D658-E705-4E80-AAEF-413904790C1F}" type="pres">
      <dgm:prSet presAssocID="{AECB05AA-1839-499F-B16E-3851603359CF}" presName="tx1" presStyleLbl="revTx" presStyleIdx="3" presStyleCnt="4"/>
      <dgm:spPr/>
    </dgm:pt>
    <dgm:pt modelId="{50BB8AFE-8901-48A9-8F39-661F82425F6B}" type="pres">
      <dgm:prSet presAssocID="{AECB05AA-1839-499F-B16E-3851603359CF}" presName="vert1" presStyleCnt="0"/>
      <dgm:spPr/>
    </dgm:pt>
  </dgm:ptLst>
  <dgm:cxnLst>
    <dgm:cxn modelId="{C9D0165D-6A15-4911-B35B-36D4BC116BCC}" type="presOf" srcId="{88503EE4-B9A4-4FE4-ADA9-358907227940}" destId="{78B87D75-BFF7-431A-93E6-BD620BD4B00C}" srcOrd="0" destOrd="0" presId="urn:microsoft.com/office/officeart/2008/layout/LinedList"/>
    <dgm:cxn modelId="{15129F79-C417-437A-9351-04AB68ABA683}" srcId="{16500B43-7407-4655-82E1-E129465F7C27}" destId="{88503EE4-B9A4-4FE4-ADA9-358907227940}" srcOrd="0" destOrd="0" parTransId="{68DAA2BC-4CFF-46C6-BC74-B030531E8EF1}" sibTransId="{0BB735E4-3C61-4335-A077-CE18F4FEC10B}"/>
    <dgm:cxn modelId="{8F44D086-1E70-421D-A763-41DABAA8968E}" type="presOf" srcId="{AECB05AA-1839-499F-B16E-3851603359CF}" destId="{C000D658-E705-4E80-AAEF-413904790C1F}" srcOrd="0" destOrd="0" presId="urn:microsoft.com/office/officeart/2008/layout/LinedList"/>
    <dgm:cxn modelId="{28198D97-B906-4F1E-AB5E-E270397A93F9}" type="presOf" srcId="{ACC6B600-30B9-4F86-822F-ED8D48B2DAF8}" destId="{B6A1F462-2B1A-4CD6-B08F-B1B2D4BEBDEA}" srcOrd="0" destOrd="0" presId="urn:microsoft.com/office/officeart/2008/layout/LinedList"/>
    <dgm:cxn modelId="{8FAF6FB4-ED72-412E-809F-50D9A775F23C}" type="presOf" srcId="{CEAE5610-838B-44F6-9A16-BE6C47001AC3}" destId="{002A710D-278A-4778-800C-B01D7A1CA20C}" srcOrd="0" destOrd="0" presId="urn:microsoft.com/office/officeart/2008/layout/LinedList"/>
    <dgm:cxn modelId="{979F32C8-F082-4FC6-9FB1-F52A106BC22F}" type="presOf" srcId="{16500B43-7407-4655-82E1-E129465F7C27}" destId="{A0C8D127-96D2-4EFF-90C8-F720A1EFAAC1}" srcOrd="0" destOrd="0" presId="urn:microsoft.com/office/officeart/2008/layout/LinedList"/>
    <dgm:cxn modelId="{9D774CCB-445D-488F-9EF3-558B7AD9CF0D}" srcId="{16500B43-7407-4655-82E1-E129465F7C27}" destId="{CEAE5610-838B-44F6-9A16-BE6C47001AC3}" srcOrd="2" destOrd="0" parTransId="{F50F3FC4-C58A-4ECB-B2DC-D25A536C5DEF}" sibTransId="{75996435-8873-4E8C-9643-C995268F84A9}"/>
    <dgm:cxn modelId="{64EA05E1-F036-4BB0-A982-815EE043338E}" srcId="{16500B43-7407-4655-82E1-E129465F7C27}" destId="{ACC6B600-30B9-4F86-822F-ED8D48B2DAF8}" srcOrd="1" destOrd="0" parTransId="{3FE80836-D3A9-4BD4-A42E-1798E8A83D64}" sibTransId="{A9D39ABF-5D46-4377-B972-19D2964BBFC7}"/>
    <dgm:cxn modelId="{B075F8F4-A3C3-4F70-AE9B-42CF8EBD517E}" srcId="{16500B43-7407-4655-82E1-E129465F7C27}" destId="{AECB05AA-1839-499F-B16E-3851603359CF}" srcOrd="3" destOrd="0" parTransId="{8C3B576F-01F4-4637-98DC-7EDE6539780C}" sibTransId="{F71C4003-4AC6-4688-967A-4878F8E6593A}"/>
    <dgm:cxn modelId="{1C786500-5654-4E71-B1EA-1DA1117D35AC}" type="presParOf" srcId="{A0C8D127-96D2-4EFF-90C8-F720A1EFAAC1}" destId="{3E0A5821-B21E-4930-9DC2-096D5111376C}" srcOrd="0" destOrd="0" presId="urn:microsoft.com/office/officeart/2008/layout/LinedList"/>
    <dgm:cxn modelId="{0B8CF2B5-ED9F-4FC6-941D-6942123E02D3}" type="presParOf" srcId="{A0C8D127-96D2-4EFF-90C8-F720A1EFAAC1}" destId="{B104C58C-5FFF-40A0-B73D-BFCC0FDF86BE}" srcOrd="1" destOrd="0" presId="urn:microsoft.com/office/officeart/2008/layout/LinedList"/>
    <dgm:cxn modelId="{C2D9E4E5-4963-4F41-8E3A-97749304693E}" type="presParOf" srcId="{B104C58C-5FFF-40A0-B73D-BFCC0FDF86BE}" destId="{78B87D75-BFF7-431A-93E6-BD620BD4B00C}" srcOrd="0" destOrd="0" presId="urn:microsoft.com/office/officeart/2008/layout/LinedList"/>
    <dgm:cxn modelId="{249376F0-299D-479F-AAC4-6F35668C9BFF}" type="presParOf" srcId="{B104C58C-5FFF-40A0-B73D-BFCC0FDF86BE}" destId="{3D96FC5C-ABFC-4CDC-8171-5223ACB03B23}" srcOrd="1" destOrd="0" presId="urn:microsoft.com/office/officeart/2008/layout/LinedList"/>
    <dgm:cxn modelId="{59361F46-3AD4-4319-82A0-2F168996B1A4}" type="presParOf" srcId="{A0C8D127-96D2-4EFF-90C8-F720A1EFAAC1}" destId="{A5A4E468-8EFB-4900-9218-1A08C727C418}" srcOrd="2" destOrd="0" presId="urn:microsoft.com/office/officeart/2008/layout/LinedList"/>
    <dgm:cxn modelId="{3545EBE3-CE30-4AC4-82F4-8C8D98BAFA45}" type="presParOf" srcId="{A0C8D127-96D2-4EFF-90C8-F720A1EFAAC1}" destId="{C44587B7-99B2-489B-85D1-F6C3F65B8707}" srcOrd="3" destOrd="0" presId="urn:microsoft.com/office/officeart/2008/layout/LinedList"/>
    <dgm:cxn modelId="{87F1A7F8-69F4-4F7D-A14E-0121872BE920}" type="presParOf" srcId="{C44587B7-99B2-489B-85D1-F6C3F65B8707}" destId="{B6A1F462-2B1A-4CD6-B08F-B1B2D4BEBDEA}" srcOrd="0" destOrd="0" presId="urn:microsoft.com/office/officeart/2008/layout/LinedList"/>
    <dgm:cxn modelId="{30CE1566-915E-4E3F-9A9A-1C5E46A907AE}" type="presParOf" srcId="{C44587B7-99B2-489B-85D1-F6C3F65B8707}" destId="{3A1EBE2F-05E6-47DE-855C-DCE6B47AD199}" srcOrd="1" destOrd="0" presId="urn:microsoft.com/office/officeart/2008/layout/LinedList"/>
    <dgm:cxn modelId="{16D5A3B5-3143-4FEF-B3FC-1D0DE3C948AF}" type="presParOf" srcId="{A0C8D127-96D2-4EFF-90C8-F720A1EFAAC1}" destId="{9327B857-837A-4825-A505-A7C73205C49F}" srcOrd="4" destOrd="0" presId="urn:microsoft.com/office/officeart/2008/layout/LinedList"/>
    <dgm:cxn modelId="{F8CBDBBC-50C8-40BC-8987-198299324007}" type="presParOf" srcId="{A0C8D127-96D2-4EFF-90C8-F720A1EFAAC1}" destId="{A91E4A80-DD46-4B30-94E0-2E41D5A5473C}" srcOrd="5" destOrd="0" presId="urn:microsoft.com/office/officeart/2008/layout/LinedList"/>
    <dgm:cxn modelId="{E1DAEDC8-C6BA-4B88-B2A9-07FED3FB1E52}" type="presParOf" srcId="{A91E4A80-DD46-4B30-94E0-2E41D5A5473C}" destId="{002A710D-278A-4778-800C-B01D7A1CA20C}" srcOrd="0" destOrd="0" presId="urn:microsoft.com/office/officeart/2008/layout/LinedList"/>
    <dgm:cxn modelId="{BF6570B0-B2B8-4A01-A786-50AD7C5CA6F8}" type="presParOf" srcId="{A91E4A80-DD46-4B30-94E0-2E41D5A5473C}" destId="{8E302CDB-2121-4D31-9B1A-6A35AA6C87A0}" srcOrd="1" destOrd="0" presId="urn:microsoft.com/office/officeart/2008/layout/LinedList"/>
    <dgm:cxn modelId="{6985A709-ED91-4AE4-B31C-AEFDB824128A}" type="presParOf" srcId="{A0C8D127-96D2-4EFF-90C8-F720A1EFAAC1}" destId="{9F3C15E1-FF0C-417A-9A1A-690564AFC01B}" srcOrd="6" destOrd="0" presId="urn:microsoft.com/office/officeart/2008/layout/LinedList"/>
    <dgm:cxn modelId="{87FFB7F4-65E7-44F3-957E-794C4E4C0D2C}" type="presParOf" srcId="{A0C8D127-96D2-4EFF-90C8-F720A1EFAAC1}" destId="{ED9720BB-1AE4-4C82-A0C9-6668CE97ACD1}" srcOrd="7" destOrd="0" presId="urn:microsoft.com/office/officeart/2008/layout/LinedList"/>
    <dgm:cxn modelId="{D4750ED7-6D66-4887-BAA0-42112DB4A438}" type="presParOf" srcId="{ED9720BB-1AE4-4C82-A0C9-6668CE97ACD1}" destId="{C000D658-E705-4E80-AAEF-413904790C1F}" srcOrd="0" destOrd="0" presId="urn:microsoft.com/office/officeart/2008/layout/LinedList"/>
    <dgm:cxn modelId="{608DE661-BA5A-444C-8464-F575ABE6B029}" type="presParOf" srcId="{ED9720BB-1AE4-4C82-A0C9-6668CE97ACD1}" destId="{50BB8AFE-8901-48A9-8F39-661F82425F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2DEFB-4C24-4EAE-91FB-CF63FD67CA8E}">
      <dsp:nvSpPr>
        <dsp:cNvPr id="0" name=""/>
        <dsp:cNvSpPr/>
      </dsp:nvSpPr>
      <dsp:spPr>
        <a:xfrm>
          <a:off x="0" y="0"/>
          <a:ext cx="6496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F94E0B-23F5-49C6-8CE9-A15A25E12671}">
      <dsp:nvSpPr>
        <dsp:cNvPr id="0" name=""/>
        <dsp:cNvSpPr/>
      </dsp:nvSpPr>
      <dsp:spPr>
        <a:xfrm>
          <a:off x="0" y="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Lidé hovořící více jazyky mají dle mého názoru </a:t>
          </a:r>
          <a:r>
            <a:rPr lang="cs-CZ" sz="1400" b="1" i="0" kern="1200"/>
            <a:t>rozšířenější pohled na svět</a:t>
          </a:r>
          <a:r>
            <a:rPr lang="cs-CZ" sz="1400" b="0" i="0" kern="1200"/>
            <a:t> (a tedy rozšířené myšlení?). Například Eskymáci mají mnoho názvů pro různé druhy sněhu, kdežto nás málokdy napadne zkoumat jeho strukturu, řekneme prostě “sníh”.</a:t>
          </a:r>
          <a:endParaRPr lang="en-US" sz="1400" kern="1200"/>
        </a:p>
      </dsp:txBody>
      <dsp:txXfrm>
        <a:off x="0" y="0"/>
        <a:ext cx="6496050" cy="1143000"/>
      </dsp:txXfrm>
    </dsp:sp>
    <dsp:sp modelId="{76C10550-998D-4E28-A224-A4C63C1B3B95}">
      <dsp:nvSpPr>
        <dsp:cNvPr id="0" name=""/>
        <dsp:cNvSpPr/>
      </dsp:nvSpPr>
      <dsp:spPr>
        <a:xfrm>
          <a:off x="0" y="1143000"/>
          <a:ext cx="6496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B6DE02-24C5-47E9-8321-6D85CDBC3A31}">
      <dsp:nvSpPr>
        <dsp:cNvPr id="0" name=""/>
        <dsp:cNvSpPr/>
      </dsp:nvSpPr>
      <dsp:spPr>
        <a:xfrm>
          <a:off x="0" y="1143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Tím, kde jsme se narodili a jak jsme byli vychovávali, tak jsme jazyk dokázali naučit využívat tak, abychom mohli vyjadřovat myšlenky. </a:t>
          </a:r>
          <a:r>
            <a:rPr lang="cs-CZ" sz="1400" b="1" i="0" kern="1200"/>
            <a:t>Nauka jazyka jiného nám může otevřít dveře, jak vyjadřovat myšlenky jinak.</a:t>
          </a:r>
          <a:endParaRPr lang="en-US" sz="1400" kern="1200"/>
        </a:p>
      </dsp:txBody>
      <dsp:txXfrm>
        <a:off x="0" y="1143000"/>
        <a:ext cx="6496050" cy="1143000"/>
      </dsp:txXfrm>
    </dsp:sp>
    <dsp:sp modelId="{68B3D208-6063-4AB2-A526-9F17108DB5B5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C53482-9501-4EC5-8387-7A21A65CD8CC}">
      <dsp:nvSpPr>
        <dsp:cNvPr id="0" name=""/>
        <dsp:cNvSpPr/>
      </dsp:nvSpPr>
      <dsp:spPr>
        <a:xfrm>
          <a:off x="0" y="2286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0" kern="1200"/>
            <a:t>Hodně lidí- revolucionářů preferuje angličtinu</a:t>
          </a:r>
          <a:r>
            <a:rPr lang="cs-CZ" sz="1400" b="0" i="0" kern="1200"/>
            <a:t>, protože moc nerozlišuje pohlaví, zatímco čeština hodně škatulkuje (pro někoho až moc zviditelňuje pohlavní rozdíly). Proto například transsexualové více preferují angličtinu před češtinou. Jak řekl Američan: Kolik jazyků umíš, tolikrát jsi člověkem</a:t>
          </a:r>
          <a:endParaRPr lang="en-US" sz="1400" kern="1200"/>
        </a:p>
      </dsp:txBody>
      <dsp:txXfrm>
        <a:off x="0" y="2286000"/>
        <a:ext cx="6496050" cy="1143000"/>
      </dsp:txXfrm>
    </dsp:sp>
    <dsp:sp modelId="{9C565990-71A0-41E9-A177-328C262875BA}">
      <dsp:nvSpPr>
        <dsp:cNvPr id="0" name=""/>
        <dsp:cNvSpPr/>
      </dsp:nvSpPr>
      <dsp:spPr>
        <a:xfrm>
          <a:off x="0" y="3429000"/>
          <a:ext cx="6496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A8AC73-8F8F-413D-85F8-EC4DD557CA91}">
      <dsp:nvSpPr>
        <dsp:cNvPr id="0" name=""/>
        <dsp:cNvSpPr/>
      </dsp:nvSpPr>
      <dsp:spPr>
        <a:xfrm>
          <a:off x="0" y="3429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</a:t>
          </a:r>
          <a:r>
            <a:rPr lang="cs-CZ" sz="1400" b="0" i="0" kern="1200"/>
            <a:t>nížka "Hygge- prostě šťastný způsob života" od autora Meika Wikinga. Píše zde, jak je slovní zásoba jednotlivých jazyků ovlivňována jejich vnějším a vnitřním světem. Každá </a:t>
          </a:r>
          <a:r>
            <a:rPr lang="cs-CZ" sz="1400" b="1" i="0" kern="1200"/>
            <a:t>kultura se liší a to je z části ovlivněno také věcmi, které nás obklopují </a:t>
          </a:r>
          <a:r>
            <a:rPr lang="cs-CZ" sz="1400" b="0" i="0" kern="1200"/>
            <a:t>a které jsou pro nás důležité.</a:t>
          </a:r>
          <a:endParaRPr lang="en-US" sz="1400" kern="1200"/>
        </a:p>
      </dsp:txBody>
      <dsp:txXfrm>
        <a:off x="0" y="3429000"/>
        <a:ext cx="6496050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89498-6DA9-4D31-8620-F564602D82ED}">
      <dsp:nvSpPr>
        <dsp:cNvPr id="0" name=""/>
        <dsp:cNvSpPr/>
      </dsp:nvSpPr>
      <dsp:spPr>
        <a:xfrm>
          <a:off x="0" y="2569"/>
          <a:ext cx="649989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6FEB19-7123-4714-882F-77F2EF1E8993}">
      <dsp:nvSpPr>
        <dsp:cNvPr id="0" name=""/>
        <dsp:cNvSpPr/>
      </dsp:nvSpPr>
      <dsp:spPr>
        <a:xfrm>
          <a:off x="0" y="2569"/>
          <a:ext cx="6499895" cy="175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..myslím si, že jazyk ovlivňuje myšlení a s tím souvisí i rozdílné myšlení různých národů skrze jazyk</a:t>
          </a:r>
          <a:r>
            <a:rPr lang="cs-CZ" sz="1400" b="1" i="0" kern="1200"/>
            <a:t>. Otázkou, zda jazyk ovlivňuje myšlení, se již zabývala Sapir-Whorfova hypotéza, která spadá do teorií lingvistického determinismu </a:t>
          </a:r>
          <a:r>
            <a:rPr lang="cs-CZ" sz="1400" b="0" i="0" kern="1200"/>
            <a:t>(jazyk utváří charakter kultury) a lingvistického relativismu (jazyk ovlivňuje myšlení). Příklad: anglické slovo time, které je nejčastěji spojováno se slovesy spend, waste, invest. Tyto slovesa ale velmi připomínají zacházení se slovem money, což nám může vnutit myšlenku, že s časem musíme zacházet jako s penězi. </a:t>
          </a:r>
          <a:endParaRPr lang="en-US" sz="1400" kern="1200"/>
        </a:p>
      </dsp:txBody>
      <dsp:txXfrm>
        <a:off x="0" y="2569"/>
        <a:ext cx="6499895" cy="1752449"/>
      </dsp:txXfrm>
    </dsp:sp>
    <dsp:sp modelId="{9FC19242-F333-4FBF-8852-D352CB92439F}">
      <dsp:nvSpPr>
        <dsp:cNvPr id="0" name=""/>
        <dsp:cNvSpPr/>
      </dsp:nvSpPr>
      <dsp:spPr>
        <a:xfrm>
          <a:off x="0" y="1755019"/>
          <a:ext cx="6499895" cy="0"/>
        </a:xfrm>
        <a:prstGeom prst="line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678E9B-E338-442E-A821-89F51173B315}">
      <dsp:nvSpPr>
        <dsp:cNvPr id="0" name=""/>
        <dsp:cNvSpPr/>
      </dsp:nvSpPr>
      <dsp:spPr>
        <a:xfrm>
          <a:off x="0" y="1755019"/>
          <a:ext cx="6499895" cy="175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jak je jazyk poskládán, jakou má větnou skladbu, jak bohatou slovní zásobu, dost možná i to jakou má intonaci a výslovnost a podobně – to vše utváří způsob, jakým přemýšlíme. </a:t>
          </a:r>
          <a:r>
            <a:rPr lang="cs-CZ" sz="1400" b="1" i="0" kern="1200"/>
            <a:t>Neboť myšlenky formulujeme ve slovech – a naše slovní zásoba je omezená právě jazykem kterým hovoříme</a:t>
          </a:r>
          <a:endParaRPr lang="en-US" sz="1400" kern="1200"/>
        </a:p>
      </dsp:txBody>
      <dsp:txXfrm>
        <a:off x="0" y="1755019"/>
        <a:ext cx="6499895" cy="1752449"/>
      </dsp:txXfrm>
    </dsp:sp>
    <dsp:sp modelId="{BF0905DD-6BE8-4A9E-B6FA-3A0C5F5CE978}">
      <dsp:nvSpPr>
        <dsp:cNvPr id="0" name=""/>
        <dsp:cNvSpPr/>
      </dsp:nvSpPr>
      <dsp:spPr>
        <a:xfrm>
          <a:off x="0" y="3507469"/>
          <a:ext cx="6499895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87B04-A0EB-4AD7-9122-2DA9B13996C7}">
      <dsp:nvSpPr>
        <dsp:cNvPr id="0" name=""/>
        <dsp:cNvSpPr/>
      </dsp:nvSpPr>
      <dsp:spPr>
        <a:xfrm>
          <a:off x="0" y="3507469"/>
          <a:ext cx="6499895" cy="175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/>
            <a:t>Všichni bychom se mohli bavit jedním jazykem, protože by jich více nebylo. Ale tím, že jsem se jako skupina vyvíjeli v jiných podmínkách, čelili jiným výzvám, jsme také měli potřebu vytvářet a používat jiná slova. </a:t>
          </a:r>
          <a:r>
            <a:rPr lang="cs-CZ" sz="1400" b="1" i="0" kern="1200" dirty="0"/>
            <a:t>Proto jsem přesvědčená, že myšlení ovlivňovalo jazyk, stejně jako i nyní, protože některé jazyky mohou mít lepší vyjádření toho, co chceme říct, a proto si jím pomůžeme</a:t>
          </a:r>
          <a:r>
            <a:rPr lang="cs-CZ" sz="1400" b="0" i="0" kern="1200" dirty="0"/>
            <a:t>.</a:t>
          </a:r>
          <a:endParaRPr lang="en-US" sz="1400" kern="1200" dirty="0"/>
        </a:p>
      </dsp:txBody>
      <dsp:txXfrm>
        <a:off x="0" y="3507469"/>
        <a:ext cx="6499895" cy="1752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E520D-2D23-4693-94AB-E2156EEEE24B}">
      <dsp:nvSpPr>
        <dsp:cNvPr id="0" name=""/>
        <dsp:cNvSpPr/>
      </dsp:nvSpPr>
      <dsp:spPr>
        <a:xfrm>
          <a:off x="0" y="2232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FE44D5-3481-49EB-A1BD-B75215B99646}">
      <dsp:nvSpPr>
        <dsp:cNvPr id="0" name=""/>
        <dsp:cNvSpPr/>
      </dsp:nvSpPr>
      <dsp:spPr>
        <a:xfrm>
          <a:off x="0" y="2232"/>
          <a:ext cx="649605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 dirty="0"/>
            <a:t>Někde jsem četla, že když se učíme nový jazyk</a:t>
          </a:r>
          <a:r>
            <a:rPr lang="cs-CZ" sz="1500" b="1" i="0" kern="1200" dirty="0"/>
            <a:t>, poznáme, že jsme si ho dostatečně osvojili ve chvíli, kdy v něm i začneme přemýšlet </a:t>
          </a:r>
          <a:r>
            <a:rPr lang="cs-CZ" sz="1500" b="0" i="0" kern="1200" dirty="0"/>
            <a:t>(nepřemýšlíme v češtině, a pak to přeložíme do aj, ale rovnou přemýšlíme v angličtině – ve chvíli, kdy ji zrovna používáme). To, jaký jazyk k přemýšlení používáme, a to, jakou máme slovní zásobu, může naše přemýšlení do velké míry ovlivnit.</a:t>
          </a:r>
          <a:endParaRPr lang="en-US" sz="1500" kern="1200" dirty="0"/>
        </a:p>
      </dsp:txBody>
      <dsp:txXfrm>
        <a:off x="0" y="2232"/>
        <a:ext cx="6496050" cy="1522511"/>
      </dsp:txXfrm>
    </dsp:sp>
    <dsp:sp modelId="{DE79334B-0A50-4B29-98EA-52F6B77F31F0}">
      <dsp:nvSpPr>
        <dsp:cNvPr id="0" name=""/>
        <dsp:cNvSpPr/>
      </dsp:nvSpPr>
      <dsp:spPr>
        <a:xfrm>
          <a:off x="0" y="1524744"/>
          <a:ext cx="6496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3CB4D-83D6-48B5-85A2-38E4679D4DB4}">
      <dsp:nvSpPr>
        <dsp:cNvPr id="0" name=""/>
        <dsp:cNvSpPr/>
      </dsp:nvSpPr>
      <dsp:spPr>
        <a:xfrm>
          <a:off x="0" y="1524744"/>
          <a:ext cx="649605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 dirty="0"/>
            <a:t>Moje osobní zkušenost se týká pobytu v Anglii. Pravda je, že při deskriptivním popisu jsem neměla problém. Zádrhel nastal v okamžiku, kdy jsem </a:t>
          </a:r>
          <a:r>
            <a:rPr lang="cs-CZ" sz="1500" b="1" i="0" kern="1200" dirty="0"/>
            <a:t>měla chuť říct něco horlivě a s emocemi</a:t>
          </a:r>
          <a:r>
            <a:rPr lang="cs-CZ" sz="1500" b="0" i="0" kern="1200" dirty="0"/>
            <a:t>. Nad jazykem jsem neustále přemýšlela a nedokázala jsem mluvit automaticky</a:t>
          </a:r>
          <a:endParaRPr lang="en-US" sz="1500" kern="1200" dirty="0"/>
        </a:p>
      </dsp:txBody>
      <dsp:txXfrm>
        <a:off x="0" y="1524744"/>
        <a:ext cx="6496050" cy="1522511"/>
      </dsp:txXfrm>
    </dsp:sp>
    <dsp:sp modelId="{C33EE2FA-5282-440D-A915-130202D32F56}">
      <dsp:nvSpPr>
        <dsp:cNvPr id="0" name=""/>
        <dsp:cNvSpPr/>
      </dsp:nvSpPr>
      <dsp:spPr>
        <a:xfrm>
          <a:off x="0" y="3047255"/>
          <a:ext cx="6496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C24563-4CC8-41A3-A571-102D06CE8786}">
      <dsp:nvSpPr>
        <dsp:cNvPr id="0" name=""/>
        <dsp:cNvSpPr/>
      </dsp:nvSpPr>
      <dsp:spPr>
        <a:xfrm>
          <a:off x="0" y="3047255"/>
          <a:ext cx="649605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 dirty="0"/>
            <a:t>On zmínil, že svou roli může hrát vykání a tykání. Domnívám se, že to souvisí s tím, že jazyk vzniká na daném území, kde je ovlivněn lidmi, jejich příběhy a kulturou, kontextem a i samotnou historií a vývojem daného státu. </a:t>
          </a:r>
          <a:r>
            <a:rPr lang="cs-CZ" sz="1500" b="1" i="0" kern="1200" dirty="0"/>
            <a:t>Právě tento příklad, souvisí s tím, jak lidé nad jazykem uvažují a jaké jazykové vzorce uplatňují.</a:t>
          </a:r>
          <a:endParaRPr lang="en-US" sz="1500" kern="1200" dirty="0"/>
        </a:p>
      </dsp:txBody>
      <dsp:txXfrm>
        <a:off x="0" y="3047255"/>
        <a:ext cx="6496050" cy="1522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A5821-B21E-4930-9DC2-096D5111376C}">
      <dsp:nvSpPr>
        <dsp:cNvPr id="0" name=""/>
        <dsp:cNvSpPr/>
      </dsp:nvSpPr>
      <dsp:spPr>
        <a:xfrm>
          <a:off x="0" y="0"/>
          <a:ext cx="6496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B87D75-BFF7-431A-93E6-BD620BD4B00C}">
      <dsp:nvSpPr>
        <dsp:cNvPr id="0" name=""/>
        <dsp:cNvSpPr/>
      </dsp:nvSpPr>
      <dsp:spPr>
        <a:xfrm>
          <a:off x="0" y="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/>
            <a:t>Ovlivňuje jazyk myšlení? Jak? (Nebo je to obráceně?) </a:t>
          </a:r>
          <a:r>
            <a:rPr lang="cs-CZ" sz="1200" b="1" i="0" kern="1200"/>
            <a:t>Myslím si, že se to prolíná. Příkladem mohou být v poslední době hojně používané zkratky – jde o zjednodušenou formu jazyka, předávající nám stále ty stejné informace ale v kratším časovém úseku</a:t>
          </a:r>
          <a:r>
            <a:rPr lang="cs-CZ" sz="1200" b="0" i="0" kern="1200"/>
            <a:t>. To nám umožňuje předat druhému za tento čas daleko více informací najednou.</a:t>
          </a:r>
          <a:endParaRPr lang="en-US" sz="1200" kern="1200"/>
        </a:p>
      </dsp:txBody>
      <dsp:txXfrm>
        <a:off x="0" y="0"/>
        <a:ext cx="6496050" cy="1143000"/>
      </dsp:txXfrm>
    </dsp:sp>
    <dsp:sp modelId="{A5A4E468-8EFB-4900-9218-1A08C727C418}">
      <dsp:nvSpPr>
        <dsp:cNvPr id="0" name=""/>
        <dsp:cNvSpPr/>
      </dsp:nvSpPr>
      <dsp:spPr>
        <a:xfrm>
          <a:off x="0" y="1143000"/>
          <a:ext cx="6496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1F462-2B1A-4CD6-B08F-B1B2D4BEBDEA}">
      <dsp:nvSpPr>
        <dsp:cNvPr id="0" name=""/>
        <dsp:cNvSpPr/>
      </dsp:nvSpPr>
      <dsp:spPr>
        <a:xfrm>
          <a:off x="0" y="1143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/>
            <a:t>Když jsem dlouho v zahraničí občas i přemýšlím v angličtině. A jsem zcela jistě jiným člověkem. V češtině se sám sobě asi líbím víc.</a:t>
          </a:r>
          <a:r>
            <a:rPr lang="cs-CZ" sz="1200" b="0" i="0" kern="1200"/>
            <a:t> V angličtině jsem takový více surový a přímočarý. Čím to může být způsobeno? Upřímně netuším… Opravdu netuším. Jestli tím, že v angličtině koukám víc na videa, různých komiků, kteří hodně nadávají nebo spolu občas nadáváme v tom Taize a jazykem je angličtina, a tak se to k ní připsalo… Vážně netuším… Je to ovšem faktem, který na sobě pozoruji.</a:t>
          </a:r>
          <a:endParaRPr lang="en-US" sz="1200" kern="1200"/>
        </a:p>
      </dsp:txBody>
      <dsp:txXfrm>
        <a:off x="0" y="1143000"/>
        <a:ext cx="6496050" cy="1143000"/>
      </dsp:txXfrm>
    </dsp:sp>
    <dsp:sp modelId="{9327B857-837A-4825-A505-A7C73205C49F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2A710D-278A-4778-800C-B01D7A1CA20C}">
      <dsp:nvSpPr>
        <dsp:cNvPr id="0" name=""/>
        <dsp:cNvSpPr/>
      </dsp:nvSpPr>
      <dsp:spPr>
        <a:xfrm>
          <a:off x="0" y="2286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/>
            <a:t>Čeho jsem si u sebe ale všimla, je to, že </a:t>
          </a:r>
          <a:r>
            <a:rPr lang="cs-CZ" sz="1200" b="1" i="0" kern="1200"/>
            <a:t>když mluvím anglicky, cítím se třeba míň nervózní přednášet něco před lidmi</a:t>
          </a:r>
          <a:r>
            <a:rPr lang="cs-CZ" sz="1200" b="0" i="0" kern="1200"/>
            <a:t>, než když mluvím česky. Cítím se jistěji a tak nějak chráněně. Nevím, čím přesně to je, ale všímám si toho někdy od základní školy.</a:t>
          </a:r>
          <a:endParaRPr lang="en-US" sz="1200" kern="1200"/>
        </a:p>
      </dsp:txBody>
      <dsp:txXfrm>
        <a:off x="0" y="2286000"/>
        <a:ext cx="6496050" cy="1143000"/>
      </dsp:txXfrm>
    </dsp:sp>
    <dsp:sp modelId="{9F3C15E1-FF0C-417A-9A1A-690564AFC01B}">
      <dsp:nvSpPr>
        <dsp:cNvPr id="0" name=""/>
        <dsp:cNvSpPr/>
      </dsp:nvSpPr>
      <dsp:spPr>
        <a:xfrm>
          <a:off x="0" y="3429000"/>
          <a:ext cx="6496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00D658-E705-4E80-AAEF-413904790C1F}">
      <dsp:nvSpPr>
        <dsp:cNvPr id="0" name=""/>
        <dsp:cNvSpPr/>
      </dsp:nvSpPr>
      <dsp:spPr>
        <a:xfrm>
          <a:off x="0" y="3429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/>
            <a:t>Když spolu komunikujeme, mluvíme česky, ale jsou chvíle, kdy musíme přepnout do anglického jazyka, protože v danou chvíli je pro něj jednodušší vyjádřit slova </a:t>
          </a:r>
          <a:r>
            <a:rPr lang="cs-CZ" sz="1200" b="1" i="0" kern="1200"/>
            <a:t>anglicky (a já ho také i lépe pochopím) – takže win-win. To, že ho lépe chápu je dáno strukturou, kterou v angličtině použije. Správně klade slova, čistě a jasně - pak vyzní pravý kontext dané myšlenky</a:t>
          </a:r>
          <a:r>
            <a:rPr lang="cs-CZ" sz="1200" b="0" i="0" kern="1200"/>
            <a:t>.</a:t>
          </a:r>
          <a:br>
            <a:rPr lang="cs-CZ" sz="1200" kern="1200"/>
          </a:br>
          <a:endParaRPr lang="en-US" sz="1200" kern="1200"/>
        </a:p>
      </dsp:txBody>
      <dsp:txXfrm>
        <a:off x="0" y="3429000"/>
        <a:ext cx="6496050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Cgpfw4z8cw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49uLLCUlEk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s://cs.wikipedia.org/wiki/%C5%A0ina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Gramatik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BDD3E-4B30-49A2-B36F-1B508CE21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Jazyk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7072C6-DBFC-4C9E-BDDA-352896349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18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FC4CA7-08F7-4020-83C8-4BF2C0B1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cs-CZ" sz="3600">
                <a:solidFill>
                  <a:srgbClr val="FFFFFF"/>
                </a:solidFill>
              </a:rPr>
              <a:t>Behaviorismus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CF658C-C6B0-48B5-AB8C-869870813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cs-CZ" b="1" dirty="0"/>
              <a:t>Frederic </a:t>
            </a:r>
            <a:r>
              <a:rPr lang="cs-CZ" b="1" dirty="0" err="1"/>
              <a:t>Burrhus</a:t>
            </a:r>
            <a:r>
              <a:rPr lang="cs-CZ" b="1" dirty="0"/>
              <a:t> </a:t>
            </a:r>
            <a:r>
              <a:rPr lang="cs-CZ" b="1" dirty="0" err="1"/>
              <a:t>Skinner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 1967</a:t>
            </a:r>
          </a:p>
          <a:p>
            <a:r>
              <a:rPr lang="cs-CZ" dirty="0"/>
              <a:t>Vnitřní impulz, potřeba organismus</a:t>
            </a:r>
          </a:p>
          <a:p>
            <a:r>
              <a:rPr lang="cs-CZ" dirty="0"/>
              <a:t>Vnější impulz- slovní podnět zvenku</a:t>
            </a:r>
          </a:p>
          <a:p>
            <a:r>
              <a:rPr lang="cs-CZ" dirty="0"/>
              <a:t>Podmiňování – propojení zvuku a objektu</a:t>
            </a:r>
          </a:p>
          <a:p>
            <a:r>
              <a:rPr lang="cs-CZ" dirty="0"/>
              <a:t>Zpevnění – potvrzení správnosti zvuku a jeho výskytu</a:t>
            </a:r>
          </a:p>
          <a:p>
            <a:endParaRPr lang="cs-CZ" dirty="0"/>
          </a:p>
          <a:p>
            <a:r>
              <a:rPr lang="cs-CZ" dirty="0"/>
              <a:t>KRITIKA (</a:t>
            </a:r>
            <a:r>
              <a:rPr lang="cs-CZ" dirty="0" err="1"/>
              <a:t>Chomsky</a:t>
            </a:r>
            <a:r>
              <a:rPr lang="cs-CZ" dirty="0"/>
              <a:t>): NUTNÁ znalost vnitřního mechanismu ukládání a třídění „dat“ -</a:t>
            </a:r>
          </a:p>
          <a:p>
            <a:r>
              <a:rPr lang="cs-CZ" dirty="0"/>
              <a:t>JAZYK není jen vnější chování – vnitřní řeč </a:t>
            </a:r>
          </a:p>
        </p:txBody>
      </p:sp>
    </p:spTree>
    <p:extLst>
      <p:ext uri="{BB962C8B-B14F-4D97-AF65-F5344CB8AC3E}">
        <p14:creationId xmlns:p14="http://schemas.microsoft.com/office/powerpoint/2010/main" val="413193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98211-8AF6-45B1-8B36-32C8CF56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Noam </a:t>
            </a:r>
            <a:r>
              <a:rPr lang="cs-CZ" dirty="0" err="1"/>
              <a:t>Chomsky</a:t>
            </a:r>
            <a:r>
              <a:rPr lang="cs-CZ" dirty="0"/>
              <a:t> a Generativní gramatika</a:t>
            </a:r>
          </a:p>
        </p:txBody>
      </p:sp>
      <p:pic>
        <p:nvPicPr>
          <p:cNvPr id="4" name="Online médium 3" title="Noam Chomsky on Language Aquisition">
            <a:hlinkClick r:id="" action="ppaction://media"/>
            <a:extLst>
              <a:ext uri="{FF2B5EF4-FFF2-40B4-BE49-F238E27FC236}">
                <a16:creationId xmlns:a16="http://schemas.microsoft.com/office/drawing/2014/main" id="{80BBF16F-840D-4FFA-94D3-3C6CA6E6081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7850" y="2052638"/>
            <a:ext cx="745966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57B6C8-4FE6-4ED0-B2AA-7EC0D19B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2F2F2"/>
                </a:solidFill>
              </a:rPr>
              <a:t>Jazyk a myšlení – Vaše myšlenky: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7" name="Zástupný obsah 2">
            <a:extLst>
              <a:ext uri="{FF2B5EF4-FFF2-40B4-BE49-F238E27FC236}">
                <a16:creationId xmlns:a16="http://schemas.microsoft.com/office/drawing/2014/main" id="{BAD46117-6427-43CC-B008-6ECA747AE8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7627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73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4EF056-3A31-499F-A40F-A5160B02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2F2F2"/>
                </a:solidFill>
              </a:rPr>
              <a:t>Jazyk a myšlení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7" name="Zástupný obsah 2">
            <a:extLst>
              <a:ext uri="{FF2B5EF4-FFF2-40B4-BE49-F238E27FC236}">
                <a16:creationId xmlns:a16="http://schemas.microsoft.com/office/drawing/2014/main" id="{8623177D-8C2B-4B64-A571-35A1EC179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830599"/>
              </p:ext>
            </p:extLst>
          </p:nvPr>
        </p:nvGraphicFramePr>
        <p:xfrm>
          <a:off x="5048249" y="1447799"/>
          <a:ext cx="6499895" cy="526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010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BE192A-A1C4-4384-90B1-8FA5CC0A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2F2F2"/>
                </a:solidFill>
              </a:rPr>
              <a:t>Jazyk a myšlení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D329C17-ABFF-4DAA-B824-F3B8CC3E8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19232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6F958E-1CC2-492C-920C-528A804C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2F2F2"/>
                </a:solidFill>
              </a:rPr>
              <a:t>Jazyk a myšlení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A0E9E88-636F-4DBC-80D6-BD4983234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64343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648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B291C-CADD-4153-B009-52E9D661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Sapir-Whorfova</a:t>
            </a:r>
            <a:r>
              <a:rPr lang="cs-CZ" dirty="0"/>
              <a:t> hypotéza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0E473-9C90-4C17-9AC4-C90BAF44B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jazykového relativismu</a:t>
            </a:r>
          </a:p>
          <a:p>
            <a:r>
              <a:rPr lang="cs-CZ" dirty="0"/>
              <a:t>Jazyk ovlivňuje myšlení – silná a slabá teorie: relativismus a determinismus</a:t>
            </a:r>
          </a:p>
          <a:p>
            <a:r>
              <a:rPr lang="cs-CZ" dirty="0"/>
              <a:t>Kmen </a:t>
            </a:r>
            <a:r>
              <a:rPr lang="cs-CZ" dirty="0" err="1"/>
              <a:t>Hopi</a:t>
            </a:r>
            <a:r>
              <a:rPr lang="cs-CZ" dirty="0"/>
              <a:t> – neexistují kategorie času</a:t>
            </a:r>
          </a:p>
          <a:p>
            <a:r>
              <a:rPr lang="cs-CZ" dirty="0"/>
              <a:t>Inuité – mnoho výrazů pro sníh</a:t>
            </a:r>
          </a:p>
          <a:p>
            <a:r>
              <a:rPr lang="cs-CZ" dirty="0"/>
              <a:t>VYVRÁCENO OBOJÍ?</a:t>
            </a:r>
          </a:p>
          <a:p>
            <a:endParaRPr lang="cs-CZ" dirty="0"/>
          </a:p>
          <a:p>
            <a:r>
              <a:rPr lang="cs-CZ" dirty="0"/>
              <a:t>Relativismus: struktura jazyka ovlivňuje i jiné aspekty lidského chování, myšlení, kultury – PLATÍ!</a:t>
            </a:r>
          </a:p>
          <a:p>
            <a:r>
              <a:rPr lang="cs-CZ" dirty="0"/>
              <a:t>Determinismu: žijeme v jiných světech – NEPLATÍ!</a:t>
            </a:r>
          </a:p>
        </p:txBody>
      </p:sp>
    </p:spTree>
    <p:extLst>
      <p:ext uri="{BB962C8B-B14F-4D97-AF65-F5344CB8AC3E}">
        <p14:creationId xmlns:p14="http://schemas.microsoft.com/office/powerpoint/2010/main" val="144526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A7752-51E8-4212-99EE-51F8C0C2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JAZYK A Evoluce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FAA209-486E-4C07-AD7A-CEAABAC15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Odpovídá na otázku proč vznikl jazyk:  MUSEL být </a:t>
            </a:r>
            <a:r>
              <a:rPr lang="cs-CZ" b="1" dirty="0"/>
              <a:t>získáním evoluční výhody.</a:t>
            </a:r>
            <a:r>
              <a:rPr lang="cs-CZ" dirty="0"/>
              <a:t> Přijetí evoluční hypotézy, přijetí funkčnosti jazyka.</a:t>
            </a:r>
          </a:p>
          <a:p>
            <a:endParaRPr lang="cs-CZ" b="1" dirty="0"/>
          </a:p>
          <a:p>
            <a:r>
              <a:rPr lang="cs-CZ" dirty="0"/>
              <a:t>PROČ?</a:t>
            </a:r>
          </a:p>
          <a:p>
            <a:r>
              <a:rPr lang="cs-CZ" dirty="0"/>
              <a:t>KDY? Jak byste navrhli to zjistit?</a:t>
            </a:r>
          </a:p>
          <a:p>
            <a:r>
              <a:rPr lang="cs-CZ" dirty="0"/>
              <a:t>JAK?</a:t>
            </a:r>
          </a:p>
          <a:p>
            <a:r>
              <a:rPr lang="cs-CZ" dirty="0"/>
              <a:t>PROČ je lepší SYNTAX?</a:t>
            </a:r>
          </a:p>
          <a:p>
            <a:endParaRPr lang="cs-CZ" dirty="0"/>
          </a:p>
          <a:p>
            <a:r>
              <a:rPr lang="cs-CZ" dirty="0"/>
              <a:t>Podklady viz handout </a:t>
            </a:r>
          </a:p>
        </p:txBody>
      </p:sp>
    </p:spTree>
    <p:extLst>
      <p:ext uri="{BB962C8B-B14F-4D97-AF65-F5344CB8AC3E}">
        <p14:creationId xmlns:p14="http://schemas.microsoft.com/office/powerpoint/2010/main" val="2705987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F8E42-9C0D-4E48-ADF0-E57665C2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jazyka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7A0E17-7E92-45A1-9F7B-1E32A9DF7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14582"/>
          </a:xfrm>
        </p:spPr>
        <p:txBody>
          <a:bodyPr>
            <a:normAutofit lnSpcReduction="10000"/>
          </a:bodyPr>
          <a:lstStyle/>
          <a:p>
            <a:r>
              <a:rPr lang="cs-CZ" b="1" dirty="0" err="1"/>
              <a:t>Nature</a:t>
            </a:r>
            <a:r>
              <a:rPr lang="cs-CZ" b="1" dirty="0"/>
              <a:t> x </a:t>
            </a:r>
            <a:r>
              <a:rPr lang="cs-CZ" b="1" dirty="0" err="1"/>
              <a:t>nurture</a:t>
            </a:r>
            <a:endParaRPr lang="cs-CZ" b="1" dirty="0"/>
          </a:p>
          <a:p>
            <a:r>
              <a:rPr lang="cs-CZ" dirty="0"/>
              <a:t>Nepopsaná deska (Locke, behavioristi) x vnitřní struktury (</a:t>
            </a:r>
            <a:r>
              <a:rPr lang="cs-CZ" dirty="0" err="1"/>
              <a:t>Piaget</a:t>
            </a:r>
            <a:r>
              <a:rPr lang="cs-CZ" dirty="0"/>
              <a:t>, </a:t>
            </a:r>
            <a:r>
              <a:rPr lang="cs-CZ" dirty="0" err="1"/>
              <a:t>Chomsky</a:t>
            </a:r>
            <a:r>
              <a:rPr lang="cs-CZ" dirty="0"/>
              <a:t>)</a:t>
            </a:r>
          </a:p>
          <a:p>
            <a:r>
              <a:rPr lang="cs-CZ" dirty="0"/>
              <a:t>Shoda na:</a:t>
            </a:r>
          </a:p>
          <a:p>
            <a:r>
              <a:rPr lang="cs-CZ" dirty="0"/>
              <a:t>Propojenost jazyka s činností</a:t>
            </a:r>
          </a:p>
          <a:p>
            <a:r>
              <a:rPr lang="cs-CZ" dirty="0"/>
              <a:t>Imitace</a:t>
            </a:r>
          </a:p>
          <a:p>
            <a:r>
              <a:rPr lang="cs-CZ" dirty="0"/>
              <a:t>Symbolizace</a:t>
            </a:r>
          </a:p>
          <a:p>
            <a:r>
              <a:rPr lang="cs-CZ" dirty="0"/>
              <a:t>Socializace a uvědomění já (</a:t>
            </a:r>
            <a:r>
              <a:rPr lang="cs-CZ" dirty="0" err="1"/>
              <a:t>Mead</a:t>
            </a:r>
            <a:r>
              <a:rPr lang="cs-CZ" dirty="0"/>
              <a:t>)</a:t>
            </a:r>
          </a:p>
          <a:p>
            <a:r>
              <a:rPr lang="cs-CZ" dirty="0"/>
              <a:t>Velkolepá zjištění o tom, kdy začíná vývoj jazyka a čeho je schopné dítě před narozením ( 50 let starý výzkum)</a:t>
            </a:r>
          </a:p>
          <a:p>
            <a:r>
              <a:rPr lang="cs-CZ" dirty="0"/>
              <a:t>Studie psychosociálních fenoménů ukazuje na podstatné rysy vývoje jazyka: </a:t>
            </a:r>
            <a:r>
              <a:rPr lang="cs-CZ" b="1" dirty="0"/>
              <a:t>bilingvismus, rozvinutý kód, Vlčí děti</a:t>
            </a:r>
          </a:p>
        </p:txBody>
      </p:sp>
    </p:spTree>
    <p:extLst>
      <p:ext uri="{BB962C8B-B14F-4D97-AF65-F5344CB8AC3E}">
        <p14:creationId xmlns:p14="http://schemas.microsoft.com/office/powerpoint/2010/main" val="147455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E4F46-8114-4073-BED2-7126F920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jazyka</a:t>
            </a:r>
          </a:p>
        </p:txBody>
      </p:sp>
      <p:pic>
        <p:nvPicPr>
          <p:cNvPr id="4" name="Online médium 3" title="Learning and Development of Language: The First 5 Years of Life">
            <a:hlinkClick r:id="" action="ppaction://media"/>
            <a:extLst>
              <a:ext uri="{FF2B5EF4-FFF2-40B4-BE49-F238E27FC236}">
                <a16:creationId xmlns:a16="http://schemas.microsoft.com/office/drawing/2014/main" id="{687CA656-C357-4CDE-BB6D-C1C1E0453F6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7850" y="2052638"/>
            <a:ext cx="745966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5A0E38-DEDC-4B1B-82FF-DDBB5CD7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Otázky k Jazyku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BDB98E-0FB8-4CB7-ADB2-B3BE26E12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cs-CZ" dirty="0"/>
              <a:t>Co je to jazyk?</a:t>
            </a:r>
          </a:p>
          <a:p>
            <a:endParaRPr lang="cs-CZ" dirty="0"/>
          </a:p>
          <a:p>
            <a:r>
              <a:rPr lang="cs-CZ" dirty="0"/>
              <a:t>Jak  a proč jazyk vznikl? (A proč je tolik jazyků?)</a:t>
            </a:r>
          </a:p>
          <a:p>
            <a:endParaRPr lang="cs-CZ" dirty="0"/>
          </a:p>
          <a:p>
            <a:r>
              <a:rPr lang="cs-CZ" dirty="0"/>
              <a:t>Jak si jazyk osvojujeme/ učíme se. </a:t>
            </a:r>
          </a:p>
          <a:p>
            <a:endParaRPr lang="cs-CZ" dirty="0"/>
          </a:p>
          <a:p>
            <a:r>
              <a:rPr lang="cs-CZ" dirty="0"/>
              <a:t>Mají zvířata taky jazyk?</a:t>
            </a:r>
          </a:p>
          <a:p>
            <a:endParaRPr lang="cs-CZ" dirty="0"/>
          </a:p>
          <a:p>
            <a:r>
              <a:rPr lang="cs-CZ" dirty="0"/>
              <a:t>Dá se říci jazykem vše?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12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9F386-B7AD-480D-BD90-A94C485E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9682"/>
          </a:xfrm>
        </p:spPr>
        <p:txBody>
          <a:bodyPr/>
          <a:lstStyle/>
          <a:p>
            <a:r>
              <a:rPr lang="cs-CZ" sz="2800" dirty="0"/>
              <a:t>Myšlenky na závěr: meze jazyka, možnosti porozumění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8E368A-8874-4796-9849-37C57307D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Meze jazyka:  </a:t>
            </a:r>
          </a:p>
          <a:p>
            <a:r>
              <a:rPr lang="cs-CZ" dirty="0"/>
              <a:t>vše co lidstvo potřebuje nebo vše, o čem potřebuje hovořit?</a:t>
            </a:r>
          </a:p>
          <a:p>
            <a:r>
              <a:rPr lang="cs-CZ" dirty="0"/>
              <a:t>Schopnost abstrakce jako prokletí?</a:t>
            </a:r>
          </a:p>
          <a:p>
            <a:endParaRPr lang="cs-CZ" dirty="0"/>
          </a:p>
          <a:p>
            <a:r>
              <a:rPr lang="cs-CZ" b="1" dirty="0"/>
              <a:t>Můj svět:</a:t>
            </a:r>
          </a:p>
          <a:p>
            <a:r>
              <a:rPr lang="cs-CZ" dirty="0" err="1"/>
              <a:t>Wittgenstein</a:t>
            </a:r>
            <a:r>
              <a:rPr lang="cs-CZ" dirty="0"/>
              <a:t>: </a:t>
            </a:r>
            <a:r>
              <a:rPr lang="cs-CZ" b="1" dirty="0"/>
              <a:t>„Hranice mého jazyka znamenají hranice mého světa?“</a:t>
            </a:r>
          </a:p>
          <a:p>
            <a:r>
              <a:rPr lang="cs-CZ" b="1" dirty="0"/>
              <a:t>Ale jazyk ---řeč výsledkem socializace (</a:t>
            </a:r>
            <a:r>
              <a:rPr lang="cs-CZ" b="1" dirty="0" err="1"/>
              <a:t>Mead</a:t>
            </a:r>
            <a:r>
              <a:rPr lang="cs-CZ" b="1" dirty="0"/>
              <a:t>, evoluční teorie, </a:t>
            </a:r>
            <a:r>
              <a:rPr lang="cs-CZ" b="1" dirty="0" err="1"/>
              <a:t>Vygotskij</a:t>
            </a:r>
            <a:r>
              <a:rPr lang="cs-CZ" b="1" dirty="0"/>
              <a:t>, atd.) a zároveň podmínkou já</a:t>
            </a:r>
          </a:p>
          <a:p>
            <a:endParaRPr lang="cs-CZ" b="1" dirty="0"/>
          </a:p>
          <a:p>
            <a:r>
              <a:rPr lang="cs-CZ" b="1" dirty="0"/>
              <a:t>Možnost sdílení a porozumění – význam:</a:t>
            </a:r>
          </a:p>
          <a:p>
            <a:r>
              <a:rPr lang="cs-CZ" dirty="0"/>
              <a:t>U přirozeného jazyka hrají roli vždy nejazykové fenomény „</a:t>
            </a:r>
            <a:r>
              <a:rPr lang="cs-CZ" dirty="0" err="1"/>
              <a:t>nedořečenost</a:t>
            </a:r>
            <a:r>
              <a:rPr lang="cs-CZ" dirty="0"/>
              <a:t>“, dvojznačnost, kontext (Zamyslete se, co dělá komunikace přes TEAMS nebo Skype)</a:t>
            </a:r>
          </a:p>
          <a:p>
            <a:r>
              <a:rPr lang="cs-CZ" dirty="0"/>
              <a:t>Nestačí znát kód… když chybí znalosti reality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26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43EB8-175C-4BCF-B5F1-B37DF07E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 jako mocný nástroj…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E8804-E1FB-4A09-AE7F-F01CA7D60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Verbalizace</a:t>
            </a:r>
            <a:r>
              <a:rPr lang="cs-CZ" dirty="0"/>
              <a:t>- schopnost manipulace realitou – je třeba o tom vědět</a:t>
            </a:r>
          </a:p>
          <a:p>
            <a:pPr marL="0" indent="0">
              <a:buNone/>
            </a:pPr>
            <a:r>
              <a:rPr lang="cs-CZ" dirty="0"/>
              <a:t>kdy popisuji, kdy manipuluji.  Rozumět, že jazykem něco „konám“, měním svět.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Nástroje na vyčištění komunikace</a:t>
            </a:r>
            <a:r>
              <a:rPr lang="cs-CZ" dirty="0"/>
              <a:t>: Čistý jazyk, Nenásilná komunikace</a:t>
            </a:r>
          </a:p>
          <a:p>
            <a:endParaRPr lang="cs-CZ" dirty="0"/>
          </a:p>
          <a:p>
            <a:r>
              <a:rPr lang="cs-CZ" b="1" dirty="0"/>
              <a:t>Porozumění ve změně: </a:t>
            </a:r>
            <a:r>
              <a:rPr lang="cs-CZ" dirty="0"/>
              <a:t>neustálá komunikace a reinterpretace, jakmile přestanu rozumět druhým, nerozumím sobě (</a:t>
            </a:r>
            <a:r>
              <a:rPr lang="cs-CZ" dirty="0" err="1"/>
              <a:t>Gadamer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Kdy chci měnit? Kdy respektovat? Kdy rozumět?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57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5F4DA3-C4D8-40A2-9A30-4124D6BC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>
                <a:solidFill>
                  <a:srgbClr val="EBEBEB"/>
                </a:solidFill>
              </a:rPr>
              <a:t>Babylónská věž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CA6FC5-9D70-4913-9BDF-CBA5AE302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1600200"/>
            <a:ext cx="6188189" cy="462361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 3" charset="2"/>
              <a:buChar char=""/>
            </a:pPr>
            <a:r>
              <a:rPr lang="en-US" sz="1800" dirty="0" err="1">
                <a:solidFill>
                  <a:srgbClr val="FFFFFF"/>
                </a:solidFill>
              </a:rPr>
              <a:t>Celá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země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byla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jednotná</a:t>
            </a:r>
            <a:r>
              <a:rPr lang="en-US" sz="1800" dirty="0">
                <a:solidFill>
                  <a:srgbClr val="FFFFFF"/>
                </a:solidFill>
              </a:rPr>
              <a:t> v </a:t>
            </a:r>
            <a:r>
              <a:rPr lang="en-US" sz="1800" dirty="0" err="1">
                <a:solidFill>
                  <a:srgbClr val="FFFFFF"/>
                </a:solidFill>
              </a:rPr>
              <a:t>řeči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</a:t>
            </a:r>
            <a:r>
              <a:rPr lang="en-US" sz="1800" dirty="0">
                <a:solidFill>
                  <a:srgbClr val="FFFFFF"/>
                </a:solidFill>
              </a:rPr>
              <a:t> v </a:t>
            </a:r>
            <a:r>
              <a:rPr lang="en-US" sz="1800" dirty="0" err="1">
                <a:solidFill>
                  <a:srgbClr val="FFFFFF"/>
                </a:solidFill>
              </a:rPr>
              <a:t>činech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  <a:r>
              <a:rPr lang="en-US" sz="1800" dirty="0" err="1">
                <a:solidFill>
                  <a:srgbClr val="FFFFFF"/>
                </a:solidFill>
              </a:rPr>
              <a:t>Když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táhli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východ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nalezli</a:t>
            </a:r>
            <a:r>
              <a:rPr lang="en-US" sz="1800" dirty="0">
                <a:solidFill>
                  <a:srgbClr val="FFFFFF"/>
                </a:solidFill>
              </a:rPr>
              <a:t> v </a:t>
            </a:r>
            <a:r>
              <a:rPr lang="en-US" sz="1800" dirty="0" err="1">
                <a:solidFill>
                  <a:srgbClr val="FFFFFF"/>
                </a:solidFill>
              </a:rPr>
              <a:t>zemi</a:t>
            </a:r>
            <a:r>
              <a:rPr lang="en-US" sz="1800" dirty="0">
                <a:solidFill>
                  <a:srgbClr val="FFFFFF"/>
                </a:solidFill>
              </a:rPr>
              <a:t> </a:t>
            </a:r>
            <a:r>
              <a:rPr lang="en-US" sz="1800" dirty="0" err="1">
                <a:solidFill>
                  <a:srgbClr val="FFFFFF"/>
                </a:solidFill>
                <a:hlinkClick r:id="rId7" tooltip="Šinar"/>
              </a:rPr>
              <a:t>Šineáru</a:t>
            </a:r>
            <a:r>
              <a:rPr lang="en-US" sz="1800" dirty="0">
                <a:solidFill>
                  <a:srgbClr val="FFFFFF"/>
                </a:solidFill>
              </a:rPr>
              <a:t> </a:t>
            </a:r>
            <a:r>
              <a:rPr lang="en-US" sz="1800" dirty="0" err="1">
                <a:solidFill>
                  <a:srgbClr val="FFFFFF"/>
                </a:solidFill>
              </a:rPr>
              <a:t>pláň</a:t>
            </a:r>
            <a:r>
              <a:rPr lang="en-US" sz="1800" dirty="0">
                <a:solidFill>
                  <a:srgbClr val="FFFFFF"/>
                </a:solidFill>
              </a:rPr>
              <a:t> a </a:t>
            </a:r>
            <a:r>
              <a:rPr lang="en-US" sz="1800" dirty="0" err="1">
                <a:solidFill>
                  <a:srgbClr val="FFFFFF"/>
                </a:solidFill>
              </a:rPr>
              <a:t>usadili</a:t>
            </a:r>
            <a:r>
              <a:rPr lang="en-US" sz="1800" dirty="0">
                <a:solidFill>
                  <a:srgbClr val="FFFFFF"/>
                </a:solidFill>
              </a:rPr>
              <a:t> se tam. Tu </a:t>
            </a:r>
            <a:r>
              <a:rPr lang="en-US" sz="1800" dirty="0" err="1">
                <a:solidFill>
                  <a:srgbClr val="FFFFFF"/>
                </a:solidFill>
              </a:rPr>
              <a:t>si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řekli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vespolek</a:t>
            </a:r>
            <a:r>
              <a:rPr lang="en-US" sz="1800" dirty="0">
                <a:solidFill>
                  <a:srgbClr val="FFFFFF"/>
                </a:solidFill>
              </a:rPr>
              <a:t>: „</a:t>
            </a:r>
            <a:r>
              <a:rPr lang="en-US" sz="1800" dirty="0" err="1">
                <a:solidFill>
                  <a:srgbClr val="FFFFFF"/>
                </a:solidFill>
              </a:rPr>
              <a:t>Nuže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nadělejme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cihel</a:t>
            </a:r>
            <a:r>
              <a:rPr lang="en-US" sz="1800" dirty="0">
                <a:solidFill>
                  <a:srgbClr val="FFFFFF"/>
                </a:solidFill>
              </a:rPr>
              <a:t> a </a:t>
            </a:r>
            <a:r>
              <a:rPr lang="en-US" sz="1800" dirty="0" err="1">
                <a:solidFill>
                  <a:srgbClr val="FFFFFF"/>
                </a:solidFill>
              </a:rPr>
              <a:t>důkladně</a:t>
            </a:r>
            <a:r>
              <a:rPr lang="en-US" sz="1800" dirty="0">
                <a:solidFill>
                  <a:srgbClr val="FFFFFF"/>
                </a:solidFill>
              </a:rPr>
              <a:t> je </a:t>
            </a:r>
            <a:r>
              <a:rPr lang="en-US" sz="1800" dirty="0" err="1">
                <a:solidFill>
                  <a:srgbClr val="FFFFFF"/>
                </a:solidFill>
              </a:rPr>
              <a:t>vypalme</a:t>
            </a:r>
            <a:r>
              <a:rPr lang="en-US" sz="1800" dirty="0">
                <a:solidFill>
                  <a:srgbClr val="FFFFFF"/>
                </a:solidFill>
              </a:rPr>
              <a:t>.“ </a:t>
            </a:r>
            <a:r>
              <a:rPr lang="en-US" sz="1800" dirty="0" err="1">
                <a:solidFill>
                  <a:srgbClr val="FFFFFF"/>
                </a:solidFill>
              </a:rPr>
              <a:t>Cihly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měli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místo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kamene</a:t>
            </a:r>
            <a:r>
              <a:rPr lang="en-US" sz="1800" dirty="0">
                <a:solidFill>
                  <a:srgbClr val="FFFFFF"/>
                </a:solidFill>
              </a:rPr>
              <a:t> a </a:t>
            </a:r>
            <a:r>
              <a:rPr lang="en-US" sz="1800" dirty="0" err="1">
                <a:solidFill>
                  <a:srgbClr val="FFFFFF"/>
                </a:solidFill>
              </a:rPr>
              <a:t>asfalt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místo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hlíny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  <a:r>
              <a:rPr lang="en-US" sz="1800" dirty="0" err="1">
                <a:solidFill>
                  <a:srgbClr val="FFFFFF"/>
                </a:solidFill>
              </a:rPr>
              <a:t>Nato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řekli</a:t>
            </a:r>
            <a:r>
              <a:rPr lang="en-US" sz="1800" dirty="0">
                <a:solidFill>
                  <a:srgbClr val="FFFFFF"/>
                </a:solidFill>
              </a:rPr>
              <a:t>: „</a:t>
            </a:r>
            <a:r>
              <a:rPr lang="en-US" sz="1800" dirty="0" err="1">
                <a:solidFill>
                  <a:srgbClr val="FFFFFF"/>
                </a:solidFill>
              </a:rPr>
              <a:t>Nuže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vybudujme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město</a:t>
            </a:r>
            <a:r>
              <a:rPr lang="en-US" sz="1800" dirty="0">
                <a:solidFill>
                  <a:srgbClr val="FFFFFF"/>
                </a:solidFill>
              </a:rPr>
              <a:t> a </a:t>
            </a:r>
            <a:r>
              <a:rPr lang="en-US" sz="1800" dirty="0" err="1">
                <a:solidFill>
                  <a:srgbClr val="FFFFFF"/>
                </a:solidFill>
              </a:rPr>
              <a:t>věž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jejíž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vrchol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bude</a:t>
            </a:r>
            <a:r>
              <a:rPr lang="en-US" sz="1800" dirty="0">
                <a:solidFill>
                  <a:srgbClr val="FFFFFF"/>
                </a:solidFill>
              </a:rPr>
              <a:t> v </a:t>
            </a:r>
            <a:r>
              <a:rPr lang="en-US" sz="1800" dirty="0" err="1">
                <a:solidFill>
                  <a:srgbClr val="FFFFFF"/>
                </a:solidFill>
              </a:rPr>
              <a:t>nebi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  <a:r>
              <a:rPr lang="en-US" sz="1800" dirty="0" err="1">
                <a:solidFill>
                  <a:srgbClr val="FFFFFF"/>
                </a:solidFill>
              </a:rPr>
              <a:t>Tak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učiníme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jméno</a:t>
            </a:r>
            <a:r>
              <a:rPr lang="en-US" sz="1800" dirty="0">
                <a:solidFill>
                  <a:srgbClr val="FFFFFF"/>
                </a:solidFill>
              </a:rPr>
              <a:t> a </a:t>
            </a:r>
            <a:r>
              <a:rPr lang="en-US" sz="1800" dirty="0" err="1">
                <a:solidFill>
                  <a:srgbClr val="FFFFFF"/>
                </a:solidFill>
              </a:rPr>
              <a:t>nebudeme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rozptýleni</a:t>
            </a:r>
            <a:r>
              <a:rPr lang="en-US" sz="1800" dirty="0">
                <a:solidFill>
                  <a:srgbClr val="FFFFFF"/>
                </a:solidFill>
              </a:rPr>
              <a:t> po </a:t>
            </a:r>
            <a:r>
              <a:rPr lang="en-US" sz="1800" dirty="0" err="1">
                <a:solidFill>
                  <a:srgbClr val="FFFFFF"/>
                </a:solidFill>
              </a:rPr>
              <a:t>celé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zemi</a:t>
            </a:r>
            <a:r>
              <a:rPr lang="en-US" sz="1800" dirty="0">
                <a:solidFill>
                  <a:srgbClr val="FFFFFF"/>
                </a:solidFill>
              </a:rPr>
              <a:t>.“ I </a:t>
            </a:r>
            <a:r>
              <a:rPr lang="en-US" sz="1800" dirty="0" err="1">
                <a:solidFill>
                  <a:srgbClr val="FFFFFF"/>
                </a:solidFill>
              </a:rPr>
              <a:t>sestoupil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Hospodin</a:t>
            </a:r>
            <a:r>
              <a:rPr lang="en-US" sz="1800" dirty="0">
                <a:solidFill>
                  <a:srgbClr val="FFFFFF"/>
                </a:solidFill>
              </a:rPr>
              <a:t>, aby </a:t>
            </a:r>
            <a:r>
              <a:rPr lang="en-US" sz="1800" dirty="0" err="1">
                <a:solidFill>
                  <a:srgbClr val="FFFFFF"/>
                </a:solidFill>
              </a:rPr>
              <a:t>zhlédl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město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věž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které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synové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lidští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budovali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  <a:r>
              <a:rPr lang="en-US" sz="1800" dirty="0" err="1">
                <a:solidFill>
                  <a:srgbClr val="FFFFFF"/>
                </a:solidFill>
              </a:rPr>
              <a:t>Hospodin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totiž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řekl</a:t>
            </a:r>
            <a:r>
              <a:rPr lang="en-US" sz="1800" dirty="0">
                <a:solidFill>
                  <a:srgbClr val="FFFFFF"/>
                </a:solidFill>
              </a:rPr>
              <a:t>: „</a:t>
            </a:r>
            <a:r>
              <a:rPr lang="en-US" sz="1800" dirty="0" err="1">
                <a:solidFill>
                  <a:srgbClr val="FFFFFF"/>
                </a:solidFill>
              </a:rPr>
              <a:t>Hle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jsou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jeden</a:t>
            </a:r>
            <a:r>
              <a:rPr lang="en-US" sz="1800" dirty="0">
                <a:solidFill>
                  <a:srgbClr val="FFFFFF"/>
                </a:solidFill>
              </a:rPr>
              <a:t> lid a </a:t>
            </a:r>
            <a:r>
              <a:rPr lang="en-US" sz="1800" dirty="0" err="1">
                <a:solidFill>
                  <a:srgbClr val="FFFFFF"/>
                </a:solidFill>
              </a:rPr>
              <a:t>všichni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mají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jednu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řeč</a:t>
            </a:r>
            <a:r>
              <a:rPr lang="en-US" sz="1800" dirty="0">
                <a:solidFill>
                  <a:srgbClr val="FFFFFF"/>
                </a:solidFill>
              </a:rPr>
              <a:t>. A toto je </a:t>
            </a:r>
            <a:r>
              <a:rPr lang="en-US" sz="1800" dirty="0" err="1">
                <a:solidFill>
                  <a:srgbClr val="FFFFFF"/>
                </a:solidFill>
              </a:rPr>
              <a:t>teprve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začátek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jejich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díla</a:t>
            </a:r>
            <a:r>
              <a:rPr lang="en-US" sz="1800" dirty="0">
                <a:solidFill>
                  <a:srgbClr val="FFFFFF"/>
                </a:solidFill>
              </a:rPr>
              <a:t>. Pak </a:t>
            </a:r>
            <a:r>
              <a:rPr lang="en-US" sz="1800" dirty="0" err="1">
                <a:solidFill>
                  <a:srgbClr val="FFFFFF"/>
                </a:solidFill>
              </a:rPr>
              <a:t>nebudou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chtít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ustoupit</a:t>
            </a:r>
            <a:r>
              <a:rPr lang="en-US" sz="1800" dirty="0">
                <a:solidFill>
                  <a:srgbClr val="FFFFFF"/>
                </a:solidFill>
              </a:rPr>
              <a:t> od </a:t>
            </a:r>
            <a:r>
              <a:rPr lang="en-US" sz="1800" dirty="0" err="1">
                <a:solidFill>
                  <a:srgbClr val="FFFFFF"/>
                </a:solidFill>
              </a:rPr>
              <a:t>ničeho</a:t>
            </a:r>
            <a:r>
              <a:rPr lang="en-US" sz="1800" dirty="0">
                <a:solidFill>
                  <a:srgbClr val="FFFFFF"/>
                </a:solidFill>
              </a:rPr>
              <a:t>, co </a:t>
            </a:r>
            <a:r>
              <a:rPr lang="en-US" sz="1800" dirty="0" err="1">
                <a:solidFill>
                  <a:srgbClr val="FFFFFF"/>
                </a:solidFill>
              </a:rPr>
              <a:t>si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usmyslí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provést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  <a:r>
              <a:rPr lang="en-US" sz="1800" dirty="0" err="1">
                <a:solidFill>
                  <a:srgbClr val="FFFFFF"/>
                </a:solidFill>
              </a:rPr>
              <a:t>Nuže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sestoupíme</a:t>
            </a:r>
            <a:r>
              <a:rPr lang="en-US" sz="1800" dirty="0">
                <a:solidFill>
                  <a:srgbClr val="FFFFFF"/>
                </a:solidFill>
              </a:rPr>
              <a:t> a </a:t>
            </a:r>
            <a:r>
              <a:rPr lang="en-US" sz="1800" dirty="0" err="1">
                <a:solidFill>
                  <a:srgbClr val="FFFFFF"/>
                </a:solidFill>
              </a:rPr>
              <a:t>zmateme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jim</a:t>
            </a:r>
            <a:r>
              <a:rPr lang="en-US" sz="1800" dirty="0">
                <a:solidFill>
                  <a:srgbClr val="FFFFFF"/>
                </a:solidFill>
              </a:rPr>
              <a:t> tam </a:t>
            </a:r>
            <a:r>
              <a:rPr lang="en-US" sz="1800" dirty="0" err="1">
                <a:solidFill>
                  <a:srgbClr val="FFFFFF"/>
                </a:solidFill>
              </a:rPr>
              <a:t>řeč</a:t>
            </a:r>
            <a:r>
              <a:rPr lang="en-US" sz="1800" dirty="0">
                <a:solidFill>
                  <a:srgbClr val="FFFFFF"/>
                </a:solidFill>
              </a:rPr>
              <a:t>, aby </a:t>
            </a:r>
            <a:r>
              <a:rPr lang="en-US" sz="1800" dirty="0" err="1">
                <a:solidFill>
                  <a:srgbClr val="FFFFFF"/>
                </a:solidFill>
              </a:rPr>
              <a:t>si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navzájem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nerozuměli</a:t>
            </a:r>
            <a:r>
              <a:rPr lang="en-US" sz="1800" dirty="0">
                <a:solidFill>
                  <a:srgbClr val="FFFFFF"/>
                </a:solidFill>
              </a:rPr>
              <a:t>.“ I </a:t>
            </a:r>
            <a:r>
              <a:rPr lang="en-US" sz="1800" dirty="0" err="1">
                <a:solidFill>
                  <a:srgbClr val="FFFFFF"/>
                </a:solidFill>
              </a:rPr>
              <a:t>rozehnal</a:t>
            </a:r>
            <a:r>
              <a:rPr lang="en-US" sz="1800" dirty="0">
                <a:solidFill>
                  <a:srgbClr val="FFFFFF"/>
                </a:solidFill>
              </a:rPr>
              <a:t> je </a:t>
            </a:r>
            <a:r>
              <a:rPr lang="en-US" sz="1800" dirty="0" err="1">
                <a:solidFill>
                  <a:srgbClr val="FFFFFF"/>
                </a:solidFill>
              </a:rPr>
              <a:t>Hospodin</a:t>
            </a:r>
            <a:r>
              <a:rPr lang="en-US" sz="1800" dirty="0">
                <a:solidFill>
                  <a:srgbClr val="FFFFFF"/>
                </a:solidFill>
              </a:rPr>
              <a:t> po </a:t>
            </a:r>
            <a:r>
              <a:rPr lang="en-US" sz="1800" dirty="0" err="1">
                <a:solidFill>
                  <a:srgbClr val="FFFFFF"/>
                </a:solidFill>
              </a:rPr>
              <a:t>celé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zemi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takže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upustili</a:t>
            </a:r>
            <a:r>
              <a:rPr lang="en-US" sz="1800" dirty="0">
                <a:solidFill>
                  <a:srgbClr val="FFFFFF"/>
                </a:solidFill>
              </a:rPr>
              <a:t> od </a:t>
            </a:r>
            <a:r>
              <a:rPr lang="en-US" sz="1800" dirty="0" err="1">
                <a:solidFill>
                  <a:srgbClr val="FFFFFF"/>
                </a:solidFill>
              </a:rPr>
              <a:t>budování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města</a:t>
            </a:r>
            <a:r>
              <a:rPr lang="en-US" sz="1800" dirty="0">
                <a:solidFill>
                  <a:srgbClr val="FFFFFF"/>
                </a:solidFill>
              </a:rPr>
              <a:t>. Proto se </a:t>
            </a:r>
            <a:r>
              <a:rPr lang="en-US" sz="1800" dirty="0" err="1">
                <a:solidFill>
                  <a:srgbClr val="FFFFFF"/>
                </a:solidFill>
              </a:rPr>
              <a:t>jeho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jméno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nazývá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Bábel</a:t>
            </a:r>
            <a:r>
              <a:rPr lang="en-US" sz="1800" dirty="0">
                <a:solidFill>
                  <a:srgbClr val="FFFFFF"/>
                </a:solidFill>
              </a:rPr>
              <a:t> (to je </a:t>
            </a:r>
            <a:r>
              <a:rPr lang="en-US" sz="1800" dirty="0" err="1">
                <a:solidFill>
                  <a:srgbClr val="FFFFFF"/>
                </a:solidFill>
              </a:rPr>
              <a:t>Zmatek</a:t>
            </a:r>
            <a:r>
              <a:rPr lang="en-US" sz="1800" dirty="0">
                <a:solidFill>
                  <a:srgbClr val="FFFFFF"/>
                </a:solidFill>
              </a:rPr>
              <a:t>), </a:t>
            </a:r>
            <a:r>
              <a:rPr lang="en-US" sz="1800" dirty="0" err="1">
                <a:solidFill>
                  <a:srgbClr val="FFFFFF"/>
                </a:solidFill>
              </a:rPr>
              <a:t>že</a:t>
            </a:r>
            <a:r>
              <a:rPr lang="en-US" sz="1800" dirty="0">
                <a:solidFill>
                  <a:srgbClr val="FFFFFF"/>
                </a:solidFill>
              </a:rPr>
              <a:t> tam </a:t>
            </a:r>
            <a:r>
              <a:rPr lang="en-US" sz="1800" dirty="0" err="1">
                <a:solidFill>
                  <a:srgbClr val="FFFFFF"/>
                </a:solidFill>
              </a:rPr>
              <a:t>Hospodin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zmátl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řeč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veškeré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země</a:t>
            </a:r>
            <a:r>
              <a:rPr lang="en-US" sz="1800" dirty="0">
                <a:solidFill>
                  <a:srgbClr val="FFFFFF"/>
                </a:solidFill>
              </a:rPr>
              <a:t> a lid </a:t>
            </a:r>
            <a:r>
              <a:rPr lang="en-US" sz="1800" dirty="0" err="1">
                <a:solidFill>
                  <a:srgbClr val="FFFFFF"/>
                </a:solidFill>
              </a:rPr>
              <a:t>rozehnal</a:t>
            </a:r>
            <a:r>
              <a:rPr lang="en-US" sz="1800" dirty="0">
                <a:solidFill>
                  <a:srgbClr val="FFFFFF"/>
                </a:solidFill>
              </a:rPr>
              <a:t> po </a:t>
            </a:r>
            <a:r>
              <a:rPr lang="en-US" sz="1800" dirty="0" err="1">
                <a:solidFill>
                  <a:srgbClr val="FFFFFF"/>
                </a:solidFill>
              </a:rPr>
              <a:t>celé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zemi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0599210-B5EF-443A-B896-74FE0AA796B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0" r="23777" b="-1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7310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B4446-12F9-4A0B-A2C9-2465AFA0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Zmatení jazyků…</a:t>
            </a:r>
          </a:p>
        </p:txBody>
      </p:sp>
      <p:pic>
        <p:nvPicPr>
          <p:cNvPr id="1026" name="Picture 2" descr="Mapa: Jazyková Mapa">
            <a:extLst>
              <a:ext uri="{FF2B5EF4-FFF2-40B4-BE49-F238E27FC236}">
                <a16:creationId xmlns:a16="http://schemas.microsoft.com/office/drawing/2014/main" id="{F1877D69-6464-4AC4-BB5A-C980DAE985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2" y="1146630"/>
            <a:ext cx="9765860" cy="56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B1E3F-1E5C-48BF-9987-90400FD0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jazyka: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53A4A-582B-45DB-9C16-842018687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hlavní dorozumívací prostředek mezi lidmi</a:t>
            </a:r>
          </a:p>
          <a:p>
            <a:pPr lvl="0"/>
            <a:r>
              <a:rPr lang="cs-CZ" dirty="0"/>
              <a:t>znakový systém, pomocí kterého se popisují věci, akce, myšlenky a stavy,</a:t>
            </a:r>
          </a:p>
          <a:p>
            <a:pPr lvl="0"/>
            <a:r>
              <a:rPr lang="cs-CZ" dirty="0"/>
              <a:t>nástroj, který lidé používají pro vyjádření svých představ reality a pro jejich následné sdělení jiným lidem,</a:t>
            </a:r>
          </a:p>
          <a:p>
            <a:pPr lvl="0"/>
            <a:r>
              <a:rPr lang="cs-CZ" dirty="0"/>
              <a:t>systém významů sdílený lidmi</a:t>
            </a:r>
          </a:p>
          <a:p>
            <a:pPr lvl="0"/>
            <a:r>
              <a:rPr lang="cs-CZ" dirty="0"/>
              <a:t>soubor </a:t>
            </a:r>
            <a:r>
              <a:rPr lang="cs-CZ" u="sng" dirty="0">
                <a:hlinkClick r:id="rId2" tooltip="Gramatika"/>
              </a:rPr>
              <a:t>gramaticky</a:t>
            </a:r>
            <a:r>
              <a:rPr lang="cs-CZ" dirty="0"/>
              <a:t> správných vyjádření (tj. slova, věty apod.)</a:t>
            </a:r>
          </a:p>
          <a:p>
            <a:pPr lvl="0"/>
            <a:r>
              <a:rPr lang="cs-CZ" dirty="0"/>
              <a:t>JAZYK JE:</a:t>
            </a:r>
          </a:p>
          <a:p>
            <a:pPr lvl="0"/>
            <a:r>
              <a:rPr lang="cs-CZ" i="1" dirty="0"/>
              <a:t>Sociálně sdílený kód vytvořený na základě dohody (konvence), který reprezentuje pojmy prostřednictvím arbitrárních symbolů a kombinací těchto symbolů dle pevně daných pravidel. Na základě jazyk vzniká řeč, která je jeho vnějším projevem</a:t>
            </a:r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40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06ACD-CF78-4D7E-9428-6DFC3DA7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66435-1EA8-4A1B-B93C-8AEFF790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63040"/>
            <a:ext cx="8946541" cy="51909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Jazyk x řeč x mluva</a:t>
            </a:r>
          </a:p>
          <a:p>
            <a:pPr>
              <a:lnSpc>
                <a:spcPct val="150000"/>
              </a:lnSpc>
            </a:pPr>
            <a:r>
              <a:rPr lang="cs-CZ" dirty="0"/>
              <a:t>Znak (Ikon, Index, Symbol)</a:t>
            </a:r>
          </a:p>
          <a:p>
            <a:pPr>
              <a:lnSpc>
                <a:spcPct val="150000"/>
              </a:lnSpc>
            </a:pPr>
            <a:r>
              <a:rPr lang="cs-CZ" dirty="0"/>
              <a:t>Kompetence x performance</a:t>
            </a:r>
          </a:p>
          <a:p>
            <a:pPr>
              <a:lnSpc>
                <a:spcPct val="150000"/>
              </a:lnSpc>
            </a:pPr>
            <a:r>
              <a:rPr lang="cs-CZ" dirty="0"/>
              <a:t>Komunikace</a:t>
            </a:r>
          </a:p>
          <a:p>
            <a:pPr>
              <a:lnSpc>
                <a:spcPct val="150000"/>
              </a:lnSpc>
            </a:pPr>
            <a:r>
              <a:rPr lang="cs-CZ" dirty="0"/>
              <a:t>Lingvistika (Psycholingvistika, Sociolingvistika…)</a:t>
            </a:r>
          </a:p>
          <a:p>
            <a:pPr>
              <a:lnSpc>
                <a:spcPct val="150000"/>
              </a:lnSpc>
            </a:pPr>
            <a:r>
              <a:rPr lang="cs-CZ" dirty="0"/>
              <a:t>Gramatika (Morfologie; Syntax, Fonetika, Fonologie, Lexikologie; Sémantika a Pragmatika)</a:t>
            </a:r>
          </a:p>
          <a:p>
            <a:pPr>
              <a:lnSpc>
                <a:spcPct val="150000"/>
              </a:lnSpc>
            </a:pPr>
            <a:r>
              <a:rPr lang="cs-CZ" dirty="0"/>
              <a:t>Umělé a přirozené jazyky</a:t>
            </a:r>
          </a:p>
          <a:p>
            <a:pPr>
              <a:lnSpc>
                <a:spcPct val="150000"/>
              </a:lnSpc>
            </a:pPr>
            <a:r>
              <a:rPr lang="cs-CZ" dirty="0"/>
              <a:t>Jazykové rodiny, jazykové oblasti, jazykové ostrovy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Protojazyk</a:t>
            </a: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3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2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16B57F-ED8B-4BCB-AE9A-881D35E5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</a:rPr>
              <a:t>Fyziologie a neurologie řeči</a:t>
            </a:r>
          </a:p>
        </p:txBody>
      </p:sp>
      <p:sp>
        <p:nvSpPr>
          <p:cNvPr id="205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5" name="Freeform: Shape 76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39CB24-269C-47F0-B1C5-2FE13562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594" y="647698"/>
            <a:ext cx="5112684" cy="5562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78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010F7AF1-D449-4BB1-A8EB-2050DB55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EBEBEB"/>
                </a:solidFill>
              </a:rPr>
              <a:t>Podmínky řeči:</a:t>
            </a:r>
          </a:p>
          <a:p>
            <a:r>
              <a:rPr lang="cs-CZ" dirty="0">
                <a:solidFill>
                  <a:srgbClr val="EBEBEB"/>
                </a:solidFill>
              </a:rPr>
              <a:t>- akustická a řečová centra v neokortexu</a:t>
            </a:r>
          </a:p>
          <a:p>
            <a:r>
              <a:rPr lang="cs-CZ" dirty="0">
                <a:solidFill>
                  <a:srgbClr val="EBEBEB"/>
                </a:solidFill>
              </a:rPr>
              <a:t>- </a:t>
            </a:r>
            <a:r>
              <a:rPr lang="cs-CZ" b="1" dirty="0">
                <a:solidFill>
                  <a:srgbClr val="EBEBEB"/>
                </a:solidFill>
              </a:rPr>
              <a:t>pokles hrtanu </a:t>
            </a:r>
            <a:r>
              <a:rPr lang="cs-CZ" dirty="0" err="1">
                <a:solidFill>
                  <a:srgbClr val="EBEBEB"/>
                </a:solidFill>
              </a:rPr>
              <a:t>umožnující</a:t>
            </a:r>
            <a:r>
              <a:rPr lang="cs-CZ" dirty="0">
                <a:solidFill>
                  <a:srgbClr val="EBEBEB"/>
                </a:solidFill>
              </a:rPr>
              <a:t> </a:t>
            </a:r>
            <a:r>
              <a:rPr lang="cs-CZ" dirty="0" err="1">
                <a:solidFill>
                  <a:srgbClr val="EBEBEB"/>
                </a:solidFill>
              </a:rPr>
              <a:t>atrikulaci</a:t>
            </a:r>
            <a:r>
              <a:rPr lang="cs-CZ" dirty="0">
                <a:solidFill>
                  <a:srgbClr val="EBEBEB"/>
                </a:solidFill>
              </a:rPr>
              <a:t> důležitých samohlásek</a:t>
            </a:r>
            <a:endParaRPr lang="en-US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4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E5BAB-129C-4662-A9D7-F71255D0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charakteristiky jazyka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6B6AE-8D19-4CCD-A779-4E6B45D47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17786"/>
            <a:ext cx="8946541" cy="4923692"/>
          </a:xfrm>
        </p:spPr>
        <p:txBody>
          <a:bodyPr/>
          <a:lstStyle/>
          <a:p>
            <a:r>
              <a:rPr lang="cs-CZ" b="1" dirty="0"/>
              <a:t>Jazyk = otevřený systém. </a:t>
            </a:r>
          </a:p>
          <a:p>
            <a:r>
              <a:rPr lang="cs-CZ" b="1" dirty="0"/>
              <a:t>Konvenčnost zvukové stránky jazyka</a:t>
            </a:r>
          </a:p>
          <a:p>
            <a:r>
              <a:rPr lang="cs-CZ" b="1" dirty="0"/>
              <a:t>Neexistuje lidské společenství, které by nemělo </a:t>
            </a:r>
            <a:r>
              <a:rPr lang="cs-CZ" b="1" dirty="0" err="1"/>
              <a:t>jazykv</a:t>
            </a:r>
            <a:r>
              <a:rPr lang="cs-CZ" b="1" dirty="0"/>
              <a:t> (dokonce jazyk </a:t>
            </a:r>
            <a:r>
              <a:rPr lang="cs-CZ" b="1" dirty="0" err="1"/>
              <a:t>neslsyšících</a:t>
            </a:r>
            <a:r>
              <a:rPr lang="cs-CZ" b="1" dirty="0"/>
              <a:t>)</a:t>
            </a:r>
          </a:p>
          <a:p>
            <a:r>
              <a:rPr lang="cs-CZ" b="1" dirty="0"/>
              <a:t>Jazyky jsou navzájem </a:t>
            </a:r>
            <a:r>
              <a:rPr lang="cs-CZ" b="1" dirty="0" err="1"/>
              <a:t>překladatelné</a:t>
            </a:r>
            <a:r>
              <a:rPr lang="cs-CZ" b="1" dirty="0"/>
              <a:t> (ale otázka přenosu významu)</a:t>
            </a:r>
          </a:p>
          <a:p>
            <a:r>
              <a:rPr lang="cs-CZ" b="1" dirty="0"/>
              <a:t>Komunikace: gramatická struktura umožňuje přenos informací mezi mluvčím a posluchačem. Zásadní podíl na vytváření kultury. </a:t>
            </a:r>
          </a:p>
          <a:p>
            <a:r>
              <a:rPr lang="cs-CZ" b="1" dirty="0"/>
              <a:t> Rozdíl od zvířat = gramatika, kterou děti přejímají s malým počtem chyb.</a:t>
            </a:r>
          </a:p>
          <a:p>
            <a:r>
              <a:rPr lang="cs-CZ" b="1" dirty="0"/>
              <a:t>Gramatika – možnost dislokace (gramatické kategorie a výrazové prostředky), abstrakce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92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361E33-393B-4946-A6CC-093D9690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</a:rPr>
              <a:t>Ferdinand de Saussure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D67644-45DB-417F-A626-7E3D5BA99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275189"/>
            <a:ext cx="5122606" cy="44491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700" b="1" dirty="0"/>
              <a:t>1916 </a:t>
            </a:r>
            <a:r>
              <a:rPr lang="cs-CZ" sz="1700" b="1" dirty="0" err="1"/>
              <a:t>Cours</a:t>
            </a:r>
            <a:r>
              <a:rPr lang="cs-CZ" sz="1700" b="1" dirty="0"/>
              <a:t> de la </a:t>
            </a:r>
            <a:r>
              <a:rPr lang="cs-CZ" sz="1700" b="1" dirty="0" err="1"/>
              <a:t>lingustique</a:t>
            </a:r>
            <a:r>
              <a:rPr lang="cs-CZ" sz="1700" b="1" dirty="0"/>
              <a:t> </a:t>
            </a:r>
            <a:r>
              <a:rPr lang="cs-CZ" sz="1700" b="1" dirty="0" err="1"/>
              <a:t>générale</a:t>
            </a:r>
            <a:r>
              <a:rPr lang="cs-CZ" sz="1700" b="1" dirty="0"/>
              <a:t> (Kurs obecné lingvistiky)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Strukturalismus - - - vliv na tzv. Pražský lingvistický kroužek</a:t>
            </a:r>
          </a:p>
          <a:p>
            <a:pPr>
              <a:lnSpc>
                <a:spcPct val="90000"/>
              </a:lnSpc>
            </a:pPr>
            <a:r>
              <a:rPr lang="cs-CZ" sz="1700" dirty="0" err="1"/>
              <a:t>Langage</a:t>
            </a:r>
            <a:r>
              <a:rPr lang="cs-CZ" sz="1700" dirty="0"/>
              <a:t> x </a:t>
            </a:r>
            <a:r>
              <a:rPr lang="cs-CZ" sz="1700" dirty="0" err="1"/>
              <a:t>parole</a:t>
            </a:r>
            <a:r>
              <a:rPr lang="cs-CZ" sz="1700" dirty="0"/>
              <a:t> x </a:t>
            </a:r>
            <a:r>
              <a:rPr lang="cs-CZ" sz="1700" dirty="0" err="1"/>
              <a:t>langue</a:t>
            </a:r>
            <a:endParaRPr lang="cs-CZ" sz="1700" dirty="0"/>
          </a:p>
          <a:p>
            <a:pPr>
              <a:lnSpc>
                <a:spcPct val="90000"/>
              </a:lnSpc>
            </a:pPr>
            <a:r>
              <a:rPr lang="cs-CZ" sz="1700" dirty="0"/>
              <a:t>Znamená: význam nenese jednotka, žádná její část, ale systém (význam = </a:t>
            </a:r>
            <a:r>
              <a:rPr lang="cs-CZ" sz="1700" dirty="0" err="1"/>
              <a:t>valeur</a:t>
            </a:r>
            <a:r>
              <a:rPr lang="cs-CZ" sz="1700" dirty="0"/>
              <a:t>, hodnota x </a:t>
            </a:r>
            <a:r>
              <a:rPr lang="cs-CZ" sz="1700" dirty="0" err="1"/>
              <a:t>signification</a:t>
            </a:r>
            <a:r>
              <a:rPr lang="cs-CZ" sz="1700" dirty="0"/>
              <a:t>)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OVCE – MOUTON, SHEEP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(Diachronní ) x Synchronní zkoumání jazyka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Metafora šachů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„Jazyk je systém znaků“ – ZNAK je jednota OZNAČUJÍCÍHO A OZNAČOVANÉHO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Samotná zvuková/grafická podoba znaku je konvenční!</a:t>
            </a:r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  <p:pic>
        <p:nvPicPr>
          <p:cNvPr id="4" name="Obrázek 3" descr="Výsledek obrázku pro význam">
            <a:extLst>
              <a:ext uri="{FF2B5EF4-FFF2-40B4-BE49-F238E27FC236}">
                <a16:creationId xmlns:a16="http://schemas.microsoft.com/office/drawing/2014/main" id="{A6CE07B6-3F8E-4ECB-A8F8-3B8F36B9F1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441" y="2548281"/>
            <a:ext cx="5936435" cy="334608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424225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1870</Words>
  <Application>Microsoft Office PowerPoint</Application>
  <PresentationFormat>Širokoúhlá obrazovka</PresentationFormat>
  <Paragraphs>134</Paragraphs>
  <Slides>21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Jazyk</vt:lpstr>
      <vt:lpstr>Otázky k Jazyku</vt:lpstr>
      <vt:lpstr>Babylónská věž</vt:lpstr>
      <vt:lpstr>Zmatení jazyků…</vt:lpstr>
      <vt:lpstr>Definice jazyka:</vt:lpstr>
      <vt:lpstr>Základní pojmy</vt:lpstr>
      <vt:lpstr>Fyziologie a neurologie řeči</vt:lpstr>
      <vt:lpstr>Základní charakteristiky jazyka</vt:lpstr>
      <vt:lpstr>Ferdinand de Saussure</vt:lpstr>
      <vt:lpstr>Behaviorismus</vt:lpstr>
      <vt:lpstr>Noam Chomsky a Generativní gramatika</vt:lpstr>
      <vt:lpstr>Jazyk a myšlení – Vaše myšlenky:</vt:lpstr>
      <vt:lpstr>Jazyk a myšlení</vt:lpstr>
      <vt:lpstr>Jazyk a myšlení</vt:lpstr>
      <vt:lpstr>Jazyk a myšlení</vt:lpstr>
      <vt:lpstr>Sapir-Whorfova hypotéza </vt:lpstr>
      <vt:lpstr>JAZYK A Evoluce</vt:lpstr>
      <vt:lpstr>Vývoj jazyka</vt:lpstr>
      <vt:lpstr>Vývoj jazyka</vt:lpstr>
      <vt:lpstr>Myšlenky na závěr: meze jazyka, možnosti porozumění</vt:lpstr>
      <vt:lpstr>Jazyk jako mocný nástroj…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</dc:title>
  <dc:creator>baromira22 baromira22</dc:creator>
  <cp:lastModifiedBy>baromira22 baromira22</cp:lastModifiedBy>
  <cp:revision>6</cp:revision>
  <dcterms:created xsi:type="dcterms:W3CDTF">2020-04-20T09:12:05Z</dcterms:created>
  <dcterms:modified xsi:type="dcterms:W3CDTF">2021-11-22T08:40:02Z</dcterms:modified>
</cp:coreProperties>
</file>