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80" r:id="rId14"/>
    <p:sldId id="267" r:id="rId15"/>
    <p:sldId id="268" r:id="rId16"/>
    <p:sldId id="269" r:id="rId17"/>
    <p:sldId id="281" r:id="rId18"/>
    <p:sldId id="285" r:id="rId19"/>
    <p:sldId id="286" r:id="rId20"/>
    <p:sldId id="287" r:id="rId21"/>
    <p:sldId id="270" r:id="rId22"/>
    <p:sldId id="271" r:id="rId23"/>
    <p:sldId id="282" r:id="rId24"/>
    <p:sldId id="288" r:id="rId25"/>
    <p:sldId id="289" r:id="rId26"/>
    <p:sldId id="290" r:id="rId27"/>
    <p:sldId id="283" r:id="rId28"/>
    <p:sldId id="272" r:id="rId29"/>
    <p:sldId id="291" r:id="rId30"/>
    <p:sldId id="292" r:id="rId31"/>
    <p:sldId id="293" r:id="rId32"/>
    <p:sldId id="273" r:id="rId33"/>
    <p:sldId id="284" r:id="rId34"/>
    <p:sldId id="294" r:id="rId35"/>
    <p:sldId id="295" r:id="rId36"/>
    <p:sldId id="296" r:id="rId37"/>
    <p:sldId id="297" r:id="rId38"/>
    <p:sldId id="298" r:id="rId39"/>
    <p:sldId id="274" r:id="rId40"/>
    <p:sldId id="278" r:id="rId41"/>
    <p:sldId id="275" r:id="rId42"/>
    <p:sldId id="299" r:id="rId43"/>
    <p:sldId id="300" r:id="rId44"/>
    <p:sldId id="301" r:id="rId45"/>
    <p:sldId id="302" r:id="rId46"/>
    <p:sldId id="303" r:id="rId47"/>
    <p:sldId id="260" r:id="rId48"/>
    <p:sldId id="276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CC959E-6802-4919-A6BB-74928B718770}" v="1" dt="2022-10-17T15:42:31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Veseláková" userId="29fa7319e99c9840" providerId="LiveId" clId="{60CC959E-6802-4919-A6BB-74928B718770}"/>
    <pc:docChg chg="modSld">
      <pc:chgData name="Jana Veseláková" userId="29fa7319e99c9840" providerId="LiveId" clId="{60CC959E-6802-4919-A6BB-74928B718770}" dt="2022-10-17T15:42:31.142" v="0"/>
      <pc:docMkLst>
        <pc:docMk/>
      </pc:docMkLst>
      <pc:sldChg chg="modSp">
        <pc:chgData name="Jana Veseláková" userId="29fa7319e99c9840" providerId="LiveId" clId="{60CC959E-6802-4919-A6BB-74928B718770}" dt="2022-10-17T15:42:31.142" v="0"/>
        <pc:sldMkLst>
          <pc:docMk/>
          <pc:sldMk cId="3249596092" sldId="297"/>
        </pc:sldMkLst>
        <pc:spChg chg="mod">
          <ac:chgData name="Jana Veseláková" userId="29fa7319e99c9840" providerId="LiveId" clId="{60CC959E-6802-4919-A6BB-74928B718770}" dt="2022-10-17T15:42:31.142" v="0"/>
          <ac:spMkLst>
            <pc:docMk/>
            <pc:sldMk cId="3249596092" sldId="297"/>
            <ac:spMk id="6" creationId="{6F5DE80F-506E-4A78-856A-736E41FC18A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48235-3B3F-44AC-9F12-602B4693A4E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4E1BB7-883A-4D53-9AAE-5BEA09F16421}">
      <dgm:prSet/>
      <dgm:spPr/>
      <dgm:t>
        <a:bodyPr/>
        <a:lstStyle/>
        <a:p>
          <a:r>
            <a:rPr lang="cs-CZ"/>
            <a:t>nemají správnou představu o veličině ani o jednotce </a:t>
          </a:r>
          <a:endParaRPr lang="en-US"/>
        </a:p>
      </dgm:t>
    </dgm:pt>
    <dgm:pt modelId="{8830218C-D827-46C7-B9E4-9DBA9BAB953D}" type="parTrans" cxnId="{F6BF17D9-1CEE-465E-9F0B-081D199BCDB3}">
      <dgm:prSet/>
      <dgm:spPr/>
      <dgm:t>
        <a:bodyPr/>
        <a:lstStyle/>
        <a:p>
          <a:endParaRPr lang="en-US"/>
        </a:p>
      </dgm:t>
    </dgm:pt>
    <dgm:pt modelId="{AC4AC3DC-9542-4C74-8BBE-3F2FE42C85F9}" type="sibTrans" cxnId="{F6BF17D9-1CEE-465E-9F0B-081D199BCDB3}">
      <dgm:prSet/>
      <dgm:spPr/>
      <dgm:t>
        <a:bodyPr/>
        <a:lstStyle/>
        <a:p>
          <a:endParaRPr lang="en-US"/>
        </a:p>
      </dgm:t>
    </dgm:pt>
    <dgm:pt modelId="{9548A493-1E3F-4572-B879-1925627E82E5}">
      <dgm:prSet/>
      <dgm:spPr/>
      <dgm:t>
        <a:bodyPr/>
        <a:lstStyle/>
        <a:p>
          <a:r>
            <a:rPr lang="cs-CZ"/>
            <a:t>neumí odhadnout přibližně velikost míry určité veličiny </a:t>
          </a:r>
          <a:endParaRPr lang="en-US"/>
        </a:p>
      </dgm:t>
    </dgm:pt>
    <dgm:pt modelId="{C01480E6-A602-4B5E-A998-975A9EACC97B}" type="parTrans" cxnId="{9B3B53F1-997E-41A3-8325-0C0E13CCE5C6}">
      <dgm:prSet/>
      <dgm:spPr/>
      <dgm:t>
        <a:bodyPr/>
        <a:lstStyle/>
        <a:p>
          <a:endParaRPr lang="en-US"/>
        </a:p>
      </dgm:t>
    </dgm:pt>
    <dgm:pt modelId="{96B12FF5-4C9B-4E9C-B529-2A7402A07DC4}" type="sibTrans" cxnId="{9B3B53F1-997E-41A3-8325-0C0E13CCE5C6}">
      <dgm:prSet/>
      <dgm:spPr/>
      <dgm:t>
        <a:bodyPr/>
        <a:lstStyle/>
        <a:p>
          <a:endParaRPr lang="en-US"/>
        </a:p>
      </dgm:t>
    </dgm:pt>
    <dgm:pt modelId="{5F51F1EE-B3E5-4C55-A456-69E409F1E3BE}">
      <dgm:prSet/>
      <dgm:spPr/>
      <dgm:t>
        <a:bodyPr/>
        <a:lstStyle/>
        <a:p>
          <a:r>
            <a:rPr lang="cs-CZ"/>
            <a:t>problém s převody daných jednotek </a:t>
          </a:r>
          <a:endParaRPr lang="en-US"/>
        </a:p>
      </dgm:t>
    </dgm:pt>
    <dgm:pt modelId="{CA633797-3D95-40D9-BDB1-BBAD81953613}" type="parTrans" cxnId="{47D033CD-41FC-4E6A-9694-DDB16A8CC13C}">
      <dgm:prSet/>
      <dgm:spPr/>
      <dgm:t>
        <a:bodyPr/>
        <a:lstStyle/>
        <a:p>
          <a:endParaRPr lang="en-US"/>
        </a:p>
      </dgm:t>
    </dgm:pt>
    <dgm:pt modelId="{32E50638-7DDC-4792-BF0B-268FE1DAC482}" type="sibTrans" cxnId="{47D033CD-41FC-4E6A-9694-DDB16A8CC13C}">
      <dgm:prSet/>
      <dgm:spPr/>
      <dgm:t>
        <a:bodyPr/>
        <a:lstStyle/>
        <a:p>
          <a:endParaRPr lang="en-US"/>
        </a:p>
      </dgm:t>
    </dgm:pt>
    <dgm:pt modelId="{221FCC7C-3596-48FD-8383-D94B06FC682E}" type="pres">
      <dgm:prSet presAssocID="{A8B48235-3B3F-44AC-9F12-602B4693A4E2}" presName="linear" presStyleCnt="0">
        <dgm:presLayoutVars>
          <dgm:animLvl val="lvl"/>
          <dgm:resizeHandles val="exact"/>
        </dgm:presLayoutVars>
      </dgm:prSet>
      <dgm:spPr/>
    </dgm:pt>
    <dgm:pt modelId="{C05CE454-6DCC-4AE6-B2C3-9DA1D646F4FB}" type="pres">
      <dgm:prSet presAssocID="{634E1BB7-883A-4D53-9AAE-5BEA09F164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9C8CEF-6DDC-4214-8B1B-1DBAE8497E53}" type="pres">
      <dgm:prSet presAssocID="{AC4AC3DC-9542-4C74-8BBE-3F2FE42C85F9}" presName="spacer" presStyleCnt="0"/>
      <dgm:spPr/>
    </dgm:pt>
    <dgm:pt modelId="{E78B01F9-64E2-4669-A657-C8A1598EA7E9}" type="pres">
      <dgm:prSet presAssocID="{9548A493-1E3F-4572-B879-1925627E82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65763E4-97C8-449F-AEBF-45F09E4B0A9F}" type="pres">
      <dgm:prSet presAssocID="{96B12FF5-4C9B-4E9C-B529-2A7402A07DC4}" presName="spacer" presStyleCnt="0"/>
      <dgm:spPr/>
    </dgm:pt>
    <dgm:pt modelId="{3CB24BF7-FF49-4BC3-9FEB-9029651FFE88}" type="pres">
      <dgm:prSet presAssocID="{5F51F1EE-B3E5-4C55-A456-69E409F1E3B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319A44-17A2-4D18-8949-F99F58802D04}" type="presOf" srcId="{9548A493-1E3F-4572-B879-1925627E82E5}" destId="{E78B01F9-64E2-4669-A657-C8A1598EA7E9}" srcOrd="0" destOrd="0" presId="urn:microsoft.com/office/officeart/2005/8/layout/vList2"/>
    <dgm:cxn modelId="{17FCEA56-3C74-45B6-A4B6-F8583F88C5FE}" type="presOf" srcId="{634E1BB7-883A-4D53-9AAE-5BEA09F16421}" destId="{C05CE454-6DCC-4AE6-B2C3-9DA1D646F4FB}" srcOrd="0" destOrd="0" presId="urn:microsoft.com/office/officeart/2005/8/layout/vList2"/>
    <dgm:cxn modelId="{EBFB24AA-5D97-4745-9B84-B89038ACEB94}" type="presOf" srcId="{A8B48235-3B3F-44AC-9F12-602B4693A4E2}" destId="{221FCC7C-3596-48FD-8383-D94B06FC682E}" srcOrd="0" destOrd="0" presId="urn:microsoft.com/office/officeart/2005/8/layout/vList2"/>
    <dgm:cxn modelId="{3CC28DB0-4D0C-4F19-9A25-247A28D2BE57}" type="presOf" srcId="{5F51F1EE-B3E5-4C55-A456-69E409F1E3BE}" destId="{3CB24BF7-FF49-4BC3-9FEB-9029651FFE88}" srcOrd="0" destOrd="0" presId="urn:microsoft.com/office/officeart/2005/8/layout/vList2"/>
    <dgm:cxn modelId="{47D033CD-41FC-4E6A-9694-DDB16A8CC13C}" srcId="{A8B48235-3B3F-44AC-9F12-602B4693A4E2}" destId="{5F51F1EE-B3E5-4C55-A456-69E409F1E3BE}" srcOrd="2" destOrd="0" parTransId="{CA633797-3D95-40D9-BDB1-BBAD81953613}" sibTransId="{32E50638-7DDC-4792-BF0B-268FE1DAC482}"/>
    <dgm:cxn modelId="{F6BF17D9-1CEE-465E-9F0B-081D199BCDB3}" srcId="{A8B48235-3B3F-44AC-9F12-602B4693A4E2}" destId="{634E1BB7-883A-4D53-9AAE-5BEA09F16421}" srcOrd="0" destOrd="0" parTransId="{8830218C-D827-46C7-B9E4-9DBA9BAB953D}" sibTransId="{AC4AC3DC-9542-4C74-8BBE-3F2FE42C85F9}"/>
    <dgm:cxn modelId="{9B3B53F1-997E-41A3-8325-0C0E13CCE5C6}" srcId="{A8B48235-3B3F-44AC-9F12-602B4693A4E2}" destId="{9548A493-1E3F-4572-B879-1925627E82E5}" srcOrd="1" destOrd="0" parTransId="{C01480E6-A602-4B5E-A998-975A9EACC97B}" sibTransId="{96B12FF5-4C9B-4E9C-B529-2A7402A07DC4}"/>
    <dgm:cxn modelId="{7C104FCC-91BA-4ECE-B1B4-600F220D1E0D}" type="presParOf" srcId="{221FCC7C-3596-48FD-8383-D94B06FC682E}" destId="{C05CE454-6DCC-4AE6-B2C3-9DA1D646F4FB}" srcOrd="0" destOrd="0" presId="urn:microsoft.com/office/officeart/2005/8/layout/vList2"/>
    <dgm:cxn modelId="{AD7D8A2A-69E5-4B67-B008-755E22057530}" type="presParOf" srcId="{221FCC7C-3596-48FD-8383-D94B06FC682E}" destId="{F49C8CEF-6DDC-4214-8B1B-1DBAE8497E53}" srcOrd="1" destOrd="0" presId="urn:microsoft.com/office/officeart/2005/8/layout/vList2"/>
    <dgm:cxn modelId="{A9433A57-FDD9-41AB-9B90-554F6ECC2352}" type="presParOf" srcId="{221FCC7C-3596-48FD-8383-D94B06FC682E}" destId="{E78B01F9-64E2-4669-A657-C8A1598EA7E9}" srcOrd="2" destOrd="0" presId="urn:microsoft.com/office/officeart/2005/8/layout/vList2"/>
    <dgm:cxn modelId="{6CBAD8E7-6293-4E98-A2B1-43EE922AE006}" type="presParOf" srcId="{221FCC7C-3596-48FD-8383-D94B06FC682E}" destId="{465763E4-97C8-449F-AEBF-45F09E4B0A9F}" srcOrd="3" destOrd="0" presId="urn:microsoft.com/office/officeart/2005/8/layout/vList2"/>
    <dgm:cxn modelId="{301F2CD4-2849-421B-AD14-11BF14844C76}" type="presParOf" srcId="{221FCC7C-3596-48FD-8383-D94B06FC682E}" destId="{3CB24BF7-FF49-4BC3-9FEB-9029651FFE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0BE8A-F7F1-458A-A10A-848BFCA73B4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880B0C-53EA-4A10-B761-9F8606320FB8}">
      <dgm:prSet/>
      <dgm:spPr/>
      <dgm:t>
        <a:bodyPr/>
        <a:lstStyle/>
        <a:p>
          <a:r>
            <a:rPr lang="cs-CZ"/>
            <a:t>problémy s násobením a dělením přirozených a desetinných čísel čísly 10, 100, 1 000, atd. (např. chybný posun desetinné čárky) </a:t>
          </a:r>
          <a:endParaRPr lang="en-US"/>
        </a:p>
      </dgm:t>
    </dgm:pt>
    <dgm:pt modelId="{50C8B794-CF00-4167-9A00-053EB57BC09F}" type="parTrans" cxnId="{0E1610B1-6122-4203-A159-07B189D22BFD}">
      <dgm:prSet/>
      <dgm:spPr/>
      <dgm:t>
        <a:bodyPr/>
        <a:lstStyle/>
        <a:p>
          <a:endParaRPr lang="en-US"/>
        </a:p>
      </dgm:t>
    </dgm:pt>
    <dgm:pt modelId="{A40D907B-9142-4E33-8E9B-7255D486B2C5}" type="sibTrans" cxnId="{0E1610B1-6122-4203-A159-07B189D22BFD}">
      <dgm:prSet/>
      <dgm:spPr/>
      <dgm:t>
        <a:bodyPr/>
        <a:lstStyle/>
        <a:p>
          <a:endParaRPr lang="en-US"/>
        </a:p>
      </dgm:t>
    </dgm:pt>
    <dgm:pt modelId="{1990BECF-8546-4431-AD79-8BAE00C71493}">
      <dgm:prSet/>
      <dgm:spPr/>
      <dgm:t>
        <a:bodyPr/>
        <a:lstStyle/>
        <a:p>
          <a:r>
            <a:rPr lang="cs-CZ"/>
            <a:t>problémy při práci se schématem pro převody veličin </a:t>
          </a:r>
          <a:endParaRPr lang="en-US"/>
        </a:p>
      </dgm:t>
    </dgm:pt>
    <dgm:pt modelId="{322671F2-CE8B-496B-B2A9-E9EA85767502}" type="parTrans" cxnId="{1DA99CCD-669A-4811-B799-80863E6DF262}">
      <dgm:prSet/>
      <dgm:spPr/>
      <dgm:t>
        <a:bodyPr/>
        <a:lstStyle/>
        <a:p>
          <a:endParaRPr lang="en-US"/>
        </a:p>
      </dgm:t>
    </dgm:pt>
    <dgm:pt modelId="{4B880E1E-6EAB-48CF-A575-A95DB66F3520}" type="sibTrans" cxnId="{1DA99CCD-669A-4811-B799-80863E6DF262}">
      <dgm:prSet/>
      <dgm:spPr/>
      <dgm:t>
        <a:bodyPr/>
        <a:lstStyle/>
        <a:p>
          <a:endParaRPr lang="en-US"/>
        </a:p>
      </dgm:t>
    </dgm:pt>
    <dgm:pt modelId="{58645990-B163-410B-81A4-D97BCD97FF2C}" type="pres">
      <dgm:prSet presAssocID="{BE10BE8A-F7F1-458A-A10A-848BFCA73B40}" presName="linear" presStyleCnt="0">
        <dgm:presLayoutVars>
          <dgm:animLvl val="lvl"/>
          <dgm:resizeHandles val="exact"/>
        </dgm:presLayoutVars>
      </dgm:prSet>
      <dgm:spPr/>
    </dgm:pt>
    <dgm:pt modelId="{3CDBB7D5-A591-479E-93EC-A3FF6290B03C}" type="pres">
      <dgm:prSet presAssocID="{BA880B0C-53EA-4A10-B761-9F8606320F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A5D6433-0E71-4E8C-AA7C-99743EEC0DB7}" type="pres">
      <dgm:prSet presAssocID="{A40D907B-9142-4E33-8E9B-7255D486B2C5}" presName="spacer" presStyleCnt="0"/>
      <dgm:spPr/>
    </dgm:pt>
    <dgm:pt modelId="{FFFF98BC-7094-44A5-BB97-7BE33693DF02}" type="pres">
      <dgm:prSet presAssocID="{1990BECF-8546-4431-AD79-8BAE00C7149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6BC4B30-4129-4116-A146-CCA0D8AE583B}" type="presOf" srcId="{BA880B0C-53EA-4A10-B761-9F8606320FB8}" destId="{3CDBB7D5-A591-479E-93EC-A3FF6290B03C}" srcOrd="0" destOrd="0" presId="urn:microsoft.com/office/officeart/2005/8/layout/vList2"/>
    <dgm:cxn modelId="{FF2B1179-66E2-4FA4-B8FE-9E10D0CDE1A1}" type="presOf" srcId="{BE10BE8A-F7F1-458A-A10A-848BFCA73B40}" destId="{58645990-B163-410B-81A4-D97BCD97FF2C}" srcOrd="0" destOrd="0" presId="urn:microsoft.com/office/officeart/2005/8/layout/vList2"/>
    <dgm:cxn modelId="{41E9FF87-EBD6-467A-A3E5-9786EA19D5F9}" type="presOf" srcId="{1990BECF-8546-4431-AD79-8BAE00C71493}" destId="{FFFF98BC-7094-44A5-BB97-7BE33693DF02}" srcOrd="0" destOrd="0" presId="urn:microsoft.com/office/officeart/2005/8/layout/vList2"/>
    <dgm:cxn modelId="{0E1610B1-6122-4203-A159-07B189D22BFD}" srcId="{BE10BE8A-F7F1-458A-A10A-848BFCA73B40}" destId="{BA880B0C-53EA-4A10-B761-9F8606320FB8}" srcOrd="0" destOrd="0" parTransId="{50C8B794-CF00-4167-9A00-053EB57BC09F}" sibTransId="{A40D907B-9142-4E33-8E9B-7255D486B2C5}"/>
    <dgm:cxn modelId="{1DA99CCD-669A-4811-B799-80863E6DF262}" srcId="{BE10BE8A-F7F1-458A-A10A-848BFCA73B40}" destId="{1990BECF-8546-4431-AD79-8BAE00C71493}" srcOrd="1" destOrd="0" parTransId="{322671F2-CE8B-496B-B2A9-E9EA85767502}" sibTransId="{4B880E1E-6EAB-48CF-A575-A95DB66F3520}"/>
    <dgm:cxn modelId="{029F5F14-02BE-424E-8658-B1F2CEF42177}" type="presParOf" srcId="{58645990-B163-410B-81A4-D97BCD97FF2C}" destId="{3CDBB7D5-A591-479E-93EC-A3FF6290B03C}" srcOrd="0" destOrd="0" presId="urn:microsoft.com/office/officeart/2005/8/layout/vList2"/>
    <dgm:cxn modelId="{7AD17CA6-18A1-4FC7-B3B8-EEB6603B9EB8}" type="presParOf" srcId="{58645990-B163-410B-81A4-D97BCD97FF2C}" destId="{6A5D6433-0E71-4E8C-AA7C-99743EEC0DB7}" srcOrd="1" destOrd="0" presId="urn:microsoft.com/office/officeart/2005/8/layout/vList2"/>
    <dgm:cxn modelId="{56D62F30-83A9-407D-BEB5-A451C88853EB}" type="presParOf" srcId="{58645990-B163-410B-81A4-D97BCD97FF2C}" destId="{FFFF98BC-7094-44A5-BB97-7BE33693DF0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9DCF0-2048-47E9-99CF-5A092B970E2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542C70-1E6A-421B-A064-385DC948A51B}">
      <dgm:prSet/>
      <dgm:spPr/>
      <dgm:t>
        <a:bodyPr/>
        <a:lstStyle/>
        <a:p>
          <a:r>
            <a:rPr lang="cs-CZ"/>
            <a:t>obtížné chápání, že „menších“ jednotek je „více“ a naopak, tj. např. 7 dm = 70 cm </a:t>
          </a:r>
          <a:endParaRPr lang="en-US"/>
        </a:p>
      </dgm:t>
    </dgm:pt>
    <dgm:pt modelId="{97CABA8D-9B08-4BDD-BA6F-82561E222B07}" type="parTrans" cxnId="{ACFBD30E-41AB-487B-82B9-77BE4995A74D}">
      <dgm:prSet/>
      <dgm:spPr/>
      <dgm:t>
        <a:bodyPr/>
        <a:lstStyle/>
        <a:p>
          <a:endParaRPr lang="en-US"/>
        </a:p>
      </dgm:t>
    </dgm:pt>
    <dgm:pt modelId="{0C101BE8-F7D2-4908-B917-49D82D8552AA}" type="sibTrans" cxnId="{ACFBD30E-41AB-487B-82B9-77BE4995A74D}">
      <dgm:prSet/>
      <dgm:spPr/>
      <dgm:t>
        <a:bodyPr/>
        <a:lstStyle/>
        <a:p>
          <a:endParaRPr lang="en-US"/>
        </a:p>
      </dgm:t>
    </dgm:pt>
    <dgm:pt modelId="{6AC489D4-79CF-428D-AF50-9745A1B81CAF}">
      <dgm:prSet/>
      <dgm:spPr/>
      <dgm:t>
        <a:bodyPr/>
        <a:lstStyle/>
        <a:p>
          <a:r>
            <a:rPr lang="cs-CZ"/>
            <a:t>nepropojí si poznatky z reálného života   </a:t>
          </a:r>
          <a:endParaRPr lang="en-US"/>
        </a:p>
      </dgm:t>
    </dgm:pt>
    <dgm:pt modelId="{75084365-C298-437D-B917-3C5CCFAE1FDC}" type="parTrans" cxnId="{DE73EF49-9E56-4843-AF78-DE26D0E345B0}">
      <dgm:prSet/>
      <dgm:spPr/>
      <dgm:t>
        <a:bodyPr/>
        <a:lstStyle/>
        <a:p>
          <a:endParaRPr lang="en-US"/>
        </a:p>
      </dgm:t>
    </dgm:pt>
    <dgm:pt modelId="{7A3FE3D9-7599-4E24-804A-5698ADB6F1C1}" type="sibTrans" cxnId="{DE73EF49-9E56-4843-AF78-DE26D0E345B0}">
      <dgm:prSet/>
      <dgm:spPr/>
      <dgm:t>
        <a:bodyPr/>
        <a:lstStyle/>
        <a:p>
          <a:endParaRPr lang="en-US"/>
        </a:p>
      </dgm:t>
    </dgm:pt>
    <dgm:pt modelId="{8961A8EB-50C6-4B3C-AD9C-FC10DA664EBD}" type="pres">
      <dgm:prSet presAssocID="{EF89DCF0-2048-47E9-99CF-5A092B970E28}" presName="linear" presStyleCnt="0">
        <dgm:presLayoutVars>
          <dgm:animLvl val="lvl"/>
          <dgm:resizeHandles val="exact"/>
        </dgm:presLayoutVars>
      </dgm:prSet>
      <dgm:spPr/>
    </dgm:pt>
    <dgm:pt modelId="{D607A24E-9D33-41AA-AB55-B22105DE7A65}" type="pres">
      <dgm:prSet presAssocID="{CC542C70-1E6A-421B-A064-385DC948A51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088B60C-6259-4524-B604-0340347D10EB}" type="pres">
      <dgm:prSet presAssocID="{0C101BE8-F7D2-4908-B917-49D82D8552AA}" presName="spacer" presStyleCnt="0"/>
      <dgm:spPr/>
    </dgm:pt>
    <dgm:pt modelId="{5AF56DB7-A2B3-4712-8AFB-CA78CFA6241C}" type="pres">
      <dgm:prSet presAssocID="{6AC489D4-79CF-428D-AF50-9745A1B81CA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FBD30E-41AB-487B-82B9-77BE4995A74D}" srcId="{EF89DCF0-2048-47E9-99CF-5A092B970E28}" destId="{CC542C70-1E6A-421B-A064-385DC948A51B}" srcOrd="0" destOrd="0" parTransId="{97CABA8D-9B08-4BDD-BA6F-82561E222B07}" sibTransId="{0C101BE8-F7D2-4908-B917-49D82D8552AA}"/>
    <dgm:cxn modelId="{35A7F91F-01D7-4B79-AFBF-A3D7B2F1D90F}" type="presOf" srcId="{6AC489D4-79CF-428D-AF50-9745A1B81CAF}" destId="{5AF56DB7-A2B3-4712-8AFB-CA78CFA6241C}" srcOrd="0" destOrd="0" presId="urn:microsoft.com/office/officeart/2005/8/layout/vList2"/>
    <dgm:cxn modelId="{CA8E9A66-ACFE-4CF3-A7C1-B4E8D3DE8AFB}" type="presOf" srcId="{EF89DCF0-2048-47E9-99CF-5A092B970E28}" destId="{8961A8EB-50C6-4B3C-AD9C-FC10DA664EBD}" srcOrd="0" destOrd="0" presId="urn:microsoft.com/office/officeart/2005/8/layout/vList2"/>
    <dgm:cxn modelId="{DE73EF49-9E56-4843-AF78-DE26D0E345B0}" srcId="{EF89DCF0-2048-47E9-99CF-5A092B970E28}" destId="{6AC489D4-79CF-428D-AF50-9745A1B81CAF}" srcOrd="1" destOrd="0" parTransId="{75084365-C298-437D-B917-3C5CCFAE1FDC}" sibTransId="{7A3FE3D9-7599-4E24-804A-5698ADB6F1C1}"/>
    <dgm:cxn modelId="{983DC052-4C33-43F1-935A-6CA4021F3353}" type="presOf" srcId="{CC542C70-1E6A-421B-A064-385DC948A51B}" destId="{D607A24E-9D33-41AA-AB55-B22105DE7A65}" srcOrd="0" destOrd="0" presId="urn:microsoft.com/office/officeart/2005/8/layout/vList2"/>
    <dgm:cxn modelId="{55AD1A93-1777-4784-9CA2-108F1223BD72}" type="presParOf" srcId="{8961A8EB-50C6-4B3C-AD9C-FC10DA664EBD}" destId="{D607A24E-9D33-41AA-AB55-B22105DE7A65}" srcOrd="0" destOrd="0" presId="urn:microsoft.com/office/officeart/2005/8/layout/vList2"/>
    <dgm:cxn modelId="{FB1741D2-1EB8-4F4D-B799-E1C89C5636DA}" type="presParOf" srcId="{8961A8EB-50C6-4B3C-AD9C-FC10DA664EBD}" destId="{8088B60C-6259-4524-B604-0340347D10EB}" srcOrd="1" destOrd="0" presId="urn:microsoft.com/office/officeart/2005/8/layout/vList2"/>
    <dgm:cxn modelId="{50709DE9-B045-4150-B4D7-EEBCB4D9254A}" type="presParOf" srcId="{8961A8EB-50C6-4B3C-AD9C-FC10DA664EBD}" destId="{5AF56DB7-A2B3-4712-8AFB-CA78CFA624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25F47F-E442-4FAB-B6BD-9C70B0D86FF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A95BE0-DEA8-457C-9189-31BB184D5E7D}">
      <dgm:prSet/>
      <dgm:spPr/>
      <dgm:t>
        <a:bodyPr/>
        <a:lstStyle/>
        <a:p>
          <a:r>
            <a:rPr lang="cs-CZ" u="sng"/>
            <a:t>1) vytváření správné představy o jednotce příslušné veličiny</a:t>
          </a:r>
          <a:r>
            <a:rPr lang="cs-CZ" dirty="0"/>
            <a:t> </a:t>
          </a:r>
          <a:endParaRPr lang="en-US" dirty="0"/>
        </a:p>
      </dgm:t>
    </dgm:pt>
    <dgm:pt modelId="{114ACD99-BC14-4E53-9442-95FF1C39BAE6}" type="parTrans" cxnId="{74572194-3554-4C89-9B5C-A69119BB44C2}">
      <dgm:prSet/>
      <dgm:spPr/>
      <dgm:t>
        <a:bodyPr/>
        <a:lstStyle/>
        <a:p>
          <a:endParaRPr lang="en-US"/>
        </a:p>
      </dgm:t>
    </dgm:pt>
    <dgm:pt modelId="{355F647B-A5B5-489C-8962-D847F60C958E}" type="sibTrans" cxnId="{74572194-3554-4C89-9B5C-A69119BB44C2}">
      <dgm:prSet/>
      <dgm:spPr/>
      <dgm:t>
        <a:bodyPr/>
        <a:lstStyle/>
        <a:p>
          <a:endParaRPr lang="en-US"/>
        </a:p>
      </dgm:t>
    </dgm:pt>
    <dgm:pt modelId="{1DA79A87-C44C-461A-9D91-C8AFB4FCEC57}">
      <dgm:prSet/>
      <dgm:spPr/>
      <dgm:t>
        <a:bodyPr/>
        <a:lstStyle/>
        <a:p>
          <a:r>
            <a:rPr lang="cs-CZ"/>
            <a:t> pomocí konkrétních předmětů, např. části svého těla, použití měřidel </a:t>
          </a:r>
          <a:endParaRPr lang="en-US"/>
        </a:p>
      </dgm:t>
    </dgm:pt>
    <dgm:pt modelId="{07912DE9-7151-4743-B72C-819DBC575067}" type="parTrans" cxnId="{84376E1C-9CBC-40C4-83FB-DD5F7BE6491B}">
      <dgm:prSet/>
      <dgm:spPr/>
      <dgm:t>
        <a:bodyPr/>
        <a:lstStyle/>
        <a:p>
          <a:endParaRPr lang="en-US"/>
        </a:p>
      </dgm:t>
    </dgm:pt>
    <dgm:pt modelId="{1231612E-7ABB-4100-8D8A-6D2B9B1BABAC}" type="sibTrans" cxnId="{84376E1C-9CBC-40C4-83FB-DD5F7BE6491B}">
      <dgm:prSet/>
      <dgm:spPr/>
      <dgm:t>
        <a:bodyPr/>
        <a:lstStyle/>
        <a:p>
          <a:endParaRPr lang="en-US"/>
        </a:p>
      </dgm:t>
    </dgm:pt>
    <dgm:pt modelId="{2BFDBE98-470B-433F-9370-B6AC729C64C3}" type="pres">
      <dgm:prSet presAssocID="{6325F47F-E442-4FAB-B6BD-9C70B0D86FF3}" presName="linear" presStyleCnt="0">
        <dgm:presLayoutVars>
          <dgm:animLvl val="lvl"/>
          <dgm:resizeHandles val="exact"/>
        </dgm:presLayoutVars>
      </dgm:prSet>
      <dgm:spPr/>
    </dgm:pt>
    <dgm:pt modelId="{278D384D-899D-4DBB-8798-42C7526B6463}" type="pres">
      <dgm:prSet presAssocID="{ABA95BE0-DEA8-457C-9189-31BB184D5E7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4EA9404-3F06-4C2E-AB1E-39294D76FF0C}" type="pres">
      <dgm:prSet presAssocID="{ABA95BE0-DEA8-457C-9189-31BB184D5E7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4376E1C-9CBC-40C4-83FB-DD5F7BE6491B}" srcId="{ABA95BE0-DEA8-457C-9189-31BB184D5E7D}" destId="{1DA79A87-C44C-461A-9D91-C8AFB4FCEC57}" srcOrd="0" destOrd="0" parTransId="{07912DE9-7151-4743-B72C-819DBC575067}" sibTransId="{1231612E-7ABB-4100-8D8A-6D2B9B1BABAC}"/>
    <dgm:cxn modelId="{3D35B542-A0C4-44D0-9FBD-C0FC6F5456F2}" type="presOf" srcId="{ABA95BE0-DEA8-457C-9189-31BB184D5E7D}" destId="{278D384D-899D-4DBB-8798-42C7526B6463}" srcOrd="0" destOrd="0" presId="urn:microsoft.com/office/officeart/2005/8/layout/vList2"/>
    <dgm:cxn modelId="{BB2D2889-8255-4966-BAC4-B374A78B64B8}" type="presOf" srcId="{1DA79A87-C44C-461A-9D91-C8AFB4FCEC57}" destId="{F4EA9404-3F06-4C2E-AB1E-39294D76FF0C}" srcOrd="0" destOrd="0" presId="urn:microsoft.com/office/officeart/2005/8/layout/vList2"/>
    <dgm:cxn modelId="{74572194-3554-4C89-9B5C-A69119BB44C2}" srcId="{6325F47F-E442-4FAB-B6BD-9C70B0D86FF3}" destId="{ABA95BE0-DEA8-457C-9189-31BB184D5E7D}" srcOrd="0" destOrd="0" parTransId="{114ACD99-BC14-4E53-9442-95FF1C39BAE6}" sibTransId="{355F647B-A5B5-489C-8962-D847F60C958E}"/>
    <dgm:cxn modelId="{EDA40CDB-2857-4405-B9F0-686134967B5A}" type="presOf" srcId="{6325F47F-E442-4FAB-B6BD-9C70B0D86FF3}" destId="{2BFDBE98-470B-433F-9370-B6AC729C64C3}" srcOrd="0" destOrd="0" presId="urn:microsoft.com/office/officeart/2005/8/layout/vList2"/>
    <dgm:cxn modelId="{A579C373-62BE-4FB3-AC80-EB9F3ED9B53A}" type="presParOf" srcId="{2BFDBE98-470B-433F-9370-B6AC729C64C3}" destId="{278D384D-899D-4DBB-8798-42C7526B6463}" srcOrd="0" destOrd="0" presId="urn:microsoft.com/office/officeart/2005/8/layout/vList2"/>
    <dgm:cxn modelId="{D46CDB81-8712-42D6-BF7C-E5BF2DAE7A69}" type="presParOf" srcId="{2BFDBE98-470B-433F-9370-B6AC729C64C3}" destId="{F4EA9404-3F06-4C2E-AB1E-39294D76FF0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8BA9A7-9B9C-4742-BA2F-DC46B0DF6E2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3446E0-5A72-42AB-BA9B-31233D21388D}">
      <dgm:prSet/>
      <dgm:spPr/>
      <dgm:t>
        <a:bodyPr/>
        <a:lstStyle/>
        <a:p>
          <a:r>
            <a:rPr lang="cs-CZ" u="sng"/>
            <a:t>2) měření předmětů</a:t>
          </a:r>
          <a:r>
            <a:rPr lang="cs-CZ"/>
            <a:t> </a:t>
          </a:r>
          <a:endParaRPr lang="en-US"/>
        </a:p>
      </dgm:t>
    </dgm:pt>
    <dgm:pt modelId="{6FE5485D-09B5-465B-B339-47F42FF434F7}" type="parTrans" cxnId="{EFEF7208-4913-4E02-91D8-F64C9830EB7C}">
      <dgm:prSet/>
      <dgm:spPr/>
      <dgm:t>
        <a:bodyPr/>
        <a:lstStyle/>
        <a:p>
          <a:endParaRPr lang="en-US"/>
        </a:p>
      </dgm:t>
    </dgm:pt>
    <dgm:pt modelId="{341A3CCA-689F-481F-8EAD-7F5A8DBAF2E2}" type="sibTrans" cxnId="{EFEF7208-4913-4E02-91D8-F64C9830EB7C}">
      <dgm:prSet/>
      <dgm:spPr/>
      <dgm:t>
        <a:bodyPr/>
        <a:lstStyle/>
        <a:p>
          <a:endParaRPr lang="en-US"/>
        </a:p>
      </dgm:t>
    </dgm:pt>
    <dgm:pt modelId="{B6205379-35DC-4C10-9EA2-7BE2DFED1DC5}">
      <dgm:prSet/>
      <dgm:spPr/>
      <dgm:t>
        <a:bodyPr/>
        <a:lstStyle/>
        <a:p>
          <a:r>
            <a:rPr lang="cs-CZ"/>
            <a:t>měření např. rozměrů třídy, učebnice, stolu, apod., převádíme na různé jednotky naměřenou vzdálenost </a:t>
          </a:r>
          <a:endParaRPr lang="en-US"/>
        </a:p>
      </dgm:t>
    </dgm:pt>
    <dgm:pt modelId="{015B9501-03EB-4278-9C5F-2C1A87ADD712}" type="parTrans" cxnId="{7E5F73D3-0411-4D65-B2F8-C8DD43A1779A}">
      <dgm:prSet/>
      <dgm:spPr/>
      <dgm:t>
        <a:bodyPr/>
        <a:lstStyle/>
        <a:p>
          <a:endParaRPr lang="en-US"/>
        </a:p>
      </dgm:t>
    </dgm:pt>
    <dgm:pt modelId="{7541508F-03C7-4F0C-95AB-49092C65D3AB}" type="sibTrans" cxnId="{7E5F73D3-0411-4D65-B2F8-C8DD43A1779A}">
      <dgm:prSet/>
      <dgm:spPr/>
      <dgm:t>
        <a:bodyPr/>
        <a:lstStyle/>
        <a:p>
          <a:endParaRPr lang="en-US"/>
        </a:p>
      </dgm:t>
    </dgm:pt>
    <dgm:pt modelId="{1005EA93-46D3-40F3-A153-25296C3E8389}">
      <dgm:prSet/>
      <dgm:spPr/>
      <dgm:t>
        <a:bodyPr/>
        <a:lstStyle/>
        <a:p>
          <a:r>
            <a:rPr lang="cs-CZ"/>
            <a:t>vážení např. hmotnosti učebnic, aktovky, nákupu </a:t>
          </a:r>
          <a:endParaRPr lang="en-US"/>
        </a:p>
      </dgm:t>
    </dgm:pt>
    <dgm:pt modelId="{034485A4-B59F-4E3A-8EC6-FE80BA6D366E}" type="parTrans" cxnId="{F11BC274-E2AE-4FAF-BC75-C18ED315184A}">
      <dgm:prSet/>
      <dgm:spPr/>
      <dgm:t>
        <a:bodyPr/>
        <a:lstStyle/>
        <a:p>
          <a:endParaRPr lang="en-US"/>
        </a:p>
      </dgm:t>
    </dgm:pt>
    <dgm:pt modelId="{09D2FD8B-F97F-410A-8AC6-28787F6BD058}" type="sibTrans" cxnId="{F11BC274-E2AE-4FAF-BC75-C18ED315184A}">
      <dgm:prSet/>
      <dgm:spPr/>
      <dgm:t>
        <a:bodyPr/>
        <a:lstStyle/>
        <a:p>
          <a:endParaRPr lang="en-US"/>
        </a:p>
      </dgm:t>
    </dgm:pt>
    <dgm:pt modelId="{DE1D20FD-66D4-42A1-9B80-D8489D00E815}">
      <dgm:prSet/>
      <dgm:spPr/>
      <dgm:t>
        <a:bodyPr/>
        <a:lstStyle/>
        <a:p>
          <a:r>
            <a:rPr lang="cs-CZ"/>
            <a:t>vytyčování různých útvarů – hřiště, čtverec o délce strany 10 metrů (1 ar), apod. </a:t>
          </a:r>
          <a:endParaRPr lang="en-US"/>
        </a:p>
      </dgm:t>
    </dgm:pt>
    <dgm:pt modelId="{6CECE5B1-1FE9-44E7-BEAE-724CC8F2A9D4}" type="parTrans" cxnId="{60E7F840-C414-4808-A7B7-BAF14F29E3CA}">
      <dgm:prSet/>
      <dgm:spPr/>
      <dgm:t>
        <a:bodyPr/>
        <a:lstStyle/>
        <a:p>
          <a:endParaRPr lang="en-US"/>
        </a:p>
      </dgm:t>
    </dgm:pt>
    <dgm:pt modelId="{D49660EF-3233-49F2-AED4-5BBA1BFFD07B}" type="sibTrans" cxnId="{60E7F840-C414-4808-A7B7-BAF14F29E3CA}">
      <dgm:prSet/>
      <dgm:spPr/>
      <dgm:t>
        <a:bodyPr/>
        <a:lstStyle/>
        <a:p>
          <a:endParaRPr lang="en-US"/>
        </a:p>
      </dgm:t>
    </dgm:pt>
    <dgm:pt modelId="{D75365E4-E918-4E9A-9EA5-7299641DCEC8}" type="pres">
      <dgm:prSet presAssocID="{6A8BA9A7-9B9C-4742-BA2F-DC46B0DF6E27}" presName="linear" presStyleCnt="0">
        <dgm:presLayoutVars>
          <dgm:animLvl val="lvl"/>
          <dgm:resizeHandles val="exact"/>
        </dgm:presLayoutVars>
      </dgm:prSet>
      <dgm:spPr/>
    </dgm:pt>
    <dgm:pt modelId="{D9537042-171C-4F0F-BC83-E89EDFC4F8DD}" type="pres">
      <dgm:prSet presAssocID="{0F3446E0-5A72-42AB-BA9B-31233D21388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C31AA5B-68AC-48DE-96FE-30499E9C6714}" type="pres">
      <dgm:prSet presAssocID="{0F3446E0-5A72-42AB-BA9B-31233D21388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FEF7208-4913-4E02-91D8-F64C9830EB7C}" srcId="{6A8BA9A7-9B9C-4742-BA2F-DC46B0DF6E27}" destId="{0F3446E0-5A72-42AB-BA9B-31233D21388D}" srcOrd="0" destOrd="0" parTransId="{6FE5485D-09B5-465B-B339-47F42FF434F7}" sibTransId="{341A3CCA-689F-481F-8EAD-7F5A8DBAF2E2}"/>
    <dgm:cxn modelId="{F373F926-936E-4541-8337-9D52A3EFDF6A}" type="presOf" srcId="{DE1D20FD-66D4-42A1-9B80-D8489D00E815}" destId="{FC31AA5B-68AC-48DE-96FE-30499E9C6714}" srcOrd="0" destOrd="2" presId="urn:microsoft.com/office/officeart/2005/8/layout/vList2"/>
    <dgm:cxn modelId="{008B2F35-16AF-4BF2-A137-C5721D2A7382}" type="presOf" srcId="{1005EA93-46D3-40F3-A153-25296C3E8389}" destId="{FC31AA5B-68AC-48DE-96FE-30499E9C6714}" srcOrd="0" destOrd="1" presId="urn:microsoft.com/office/officeart/2005/8/layout/vList2"/>
    <dgm:cxn modelId="{60E7F840-C414-4808-A7B7-BAF14F29E3CA}" srcId="{0F3446E0-5A72-42AB-BA9B-31233D21388D}" destId="{DE1D20FD-66D4-42A1-9B80-D8489D00E815}" srcOrd="2" destOrd="0" parTransId="{6CECE5B1-1FE9-44E7-BEAE-724CC8F2A9D4}" sibTransId="{D49660EF-3233-49F2-AED4-5BBA1BFFD07B}"/>
    <dgm:cxn modelId="{32B94B45-3CDA-4FF4-8350-1DCD0A778034}" type="presOf" srcId="{0F3446E0-5A72-42AB-BA9B-31233D21388D}" destId="{D9537042-171C-4F0F-BC83-E89EDFC4F8DD}" srcOrd="0" destOrd="0" presId="urn:microsoft.com/office/officeart/2005/8/layout/vList2"/>
    <dgm:cxn modelId="{F11BC274-E2AE-4FAF-BC75-C18ED315184A}" srcId="{0F3446E0-5A72-42AB-BA9B-31233D21388D}" destId="{1005EA93-46D3-40F3-A153-25296C3E8389}" srcOrd="1" destOrd="0" parTransId="{034485A4-B59F-4E3A-8EC6-FE80BA6D366E}" sibTransId="{09D2FD8B-F97F-410A-8AC6-28787F6BD058}"/>
    <dgm:cxn modelId="{7E5F73D3-0411-4D65-B2F8-C8DD43A1779A}" srcId="{0F3446E0-5A72-42AB-BA9B-31233D21388D}" destId="{B6205379-35DC-4C10-9EA2-7BE2DFED1DC5}" srcOrd="0" destOrd="0" parTransId="{015B9501-03EB-4278-9C5F-2C1A87ADD712}" sibTransId="{7541508F-03C7-4F0C-95AB-49092C65D3AB}"/>
    <dgm:cxn modelId="{A77AC1E1-E822-4427-8649-E9CCF9921BD3}" type="presOf" srcId="{B6205379-35DC-4C10-9EA2-7BE2DFED1DC5}" destId="{FC31AA5B-68AC-48DE-96FE-30499E9C6714}" srcOrd="0" destOrd="0" presId="urn:microsoft.com/office/officeart/2005/8/layout/vList2"/>
    <dgm:cxn modelId="{2E853BFE-0E01-492F-B62D-71892DEFD320}" type="presOf" srcId="{6A8BA9A7-9B9C-4742-BA2F-DC46B0DF6E27}" destId="{D75365E4-E918-4E9A-9EA5-7299641DCEC8}" srcOrd="0" destOrd="0" presId="urn:microsoft.com/office/officeart/2005/8/layout/vList2"/>
    <dgm:cxn modelId="{B71CF90D-05BF-44FB-BC62-16F7B379ED44}" type="presParOf" srcId="{D75365E4-E918-4E9A-9EA5-7299641DCEC8}" destId="{D9537042-171C-4F0F-BC83-E89EDFC4F8DD}" srcOrd="0" destOrd="0" presId="urn:microsoft.com/office/officeart/2005/8/layout/vList2"/>
    <dgm:cxn modelId="{A52CCBBC-AE5C-4578-90AA-DFE40A159379}" type="presParOf" srcId="{D75365E4-E918-4E9A-9EA5-7299641DCEC8}" destId="{FC31AA5B-68AC-48DE-96FE-30499E9C67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C13B58-3A90-4B0B-836B-7A864F1C6606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9955588-9109-4453-9477-E7DFFDC0B728}">
      <dgm:prSet/>
      <dgm:spPr/>
      <dgm:t>
        <a:bodyPr/>
        <a:lstStyle/>
        <a:p>
          <a:r>
            <a:rPr lang="cs-CZ" u="sng" dirty="0"/>
            <a:t>3) procvičování odhadů</a:t>
          </a:r>
          <a:r>
            <a:rPr lang="cs-CZ" dirty="0"/>
            <a:t> </a:t>
          </a:r>
          <a:endParaRPr lang="en-US" dirty="0"/>
        </a:p>
      </dgm:t>
    </dgm:pt>
    <dgm:pt modelId="{7F764213-306E-4339-A274-B6AFFBF59296}" type="parTrans" cxnId="{64A7E910-99F7-4994-B600-1B396A61664F}">
      <dgm:prSet/>
      <dgm:spPr/>
      <dgm:t>
        <a:bodyPr/>
        <a:lstStyle/>
        <a:p>
          <a:endParaRPr lang="en-US"/>
        </a:p>
      </dgm:t>
    </dgm:pt>
    <dgm:pt modelId="{E75336EE-864D-4D5B-8479-2BB323273165}" type="sibTrans" cxnId="{64A7E910-99F7-4994-B600-1B396A61664F}">
      <dgm:prSet/>
      <dgm:spPr/>
      <dgm:t>
        <a:bodyPr/>
        <a:lstStyle/>
        <a:p>
          <a:endParaRPr lang="en-US"/>
        </a:p>
      </dgm:t>
    </dgm:pt>
    <dgm:pt modelId="{453CC75D-3634-4784-A38E-30058845AB88}">
      <dgm:prSet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 </a:t>
          </a:r>
          <a:r>
            <a:rPr lang="cs-CZ" dirty="0"/>
            <a:t>procvičování odhadů velikostí předmětů a následně porovnávání se skutečnými rozměry </a:t>
          </a:r>
          <a:endParaRPr lang="en-US" dirty="0"/>
        </a:p>
      </dgm:t>
    </dgm:pt>
    <dgm:pt modelId="{8D673A4C-B803-42A8-B85D-E405C29E4032}" type="parTrans" cxnId="{13AE9711-C5A3-47C3-BCEF-38DCFF4B1DF8}">
      <dgm:prSet/>
      <dgm:spPr/>
      <dgm:t>
        <a:bodyPr/>
        <a:lstStyle/>
        <a:p>
          <a:endParaRPr lang="en-US"/>
        </a:p>
      </dgm:t>
    </dgm:pt>
    <dgm:pt modelId="{017EA488-EED3-46D4-A520-905A94D7E5E5}" type="sibTrans" cxnId="{13AE9711-C5A3-47C3-BCEF-38DCFF4B1DF8}">
      <dgm:prSet/>
      <dgm:spPr/>
      <dgm:t>
        <a:bodyPr/>
        <a:lstStyle/>
        <a:p>
          <a:endParaRPr lang="en-US"/>
        </a:p>
      </dgm:t>
    </dgm:pt>
    <dgm:pt modelId="{A8F57FAC-5CD0-4EB2-ABE3-9337A2723D7A}" type="pres">
      <dgm:prSet presAssocID="{E4C13B58-3A90-4B0B-836B-7A864F1C6606}" presName="vert0" presStyleCnt="0">
        <dgm:presLayoutVars>
          <dgm:dir/>
          <dgm:animOne val="branch"/>
          <dgm:animLvl val="lvl"/>
        </dgm:presLayoutVars>
      </dgm:prSet>
      <dgm:spPr/>
    </dgm:pt>
    <dgm:pt modelId="{1BD55A94-8062-4D1C-8F2F-C0E31698A19B}" type="pres">
      <dgm:prSet presAssocID="{C9955588-9109-4453-9477-E7DFFDC0B728}" presName="thickLine" presStyleLbl="alignNode1" presStyleIdx="0" presStyleCnt="2"/>
      <dgm:spPr/>
    </dgm:pt>
    <dgm:pt modelId="{870421C1-4DB7-45B4-A0D4-E783B60F9367}" type="pres">
      <dgm:prSet presAssocID="{C9955588-9109-4453-9477-E7DFFDC0B728}" presName="horz1" presStyleCnt="0"/>
      <dgm:spPr/>
    </dgm:pt>
    <dgm:pt modelId="{3FDDD62B-5786-406D-A8AC-C513EE6170E0}" type="pres">
      <dgm:prSet presAssocID="{C9955588-9109-4453-9477-E7DFFDC0B728}" presName="tx1" presStyleLbl="revTx" presStyleIdx="0" presStyleCnt="2"/>
      <dgm:spPr/>
    </dgm:pt>
    <dgm:pt modelId="{0D863148-7A7B-4A02-9FC0-CC0AB344B339}" type="pres">
      <dgm:prSet presAssocID="{C9955588-9109-4453-9477-E7DFFDC0B728}" presName="vert1" presStyleCnt="0"/>
      <dgm:spPr/>
    </dgm:pt>
    <dgm:pt modelId="{91563147-6017-45F4-8780-D64524BC23D2}" type="pres">
      <dgm:prSet presAssocID="{453CC75D-3634-4784-A38E-30058845AB88}" presName="thickLine" presStyleLbl="alignNode1" presStyleIdx="1" presStyleCnt="2"/>
      <dgm:spPr/>
    </dgm:pt>
    <dgm:pt modelId="{39C803DE-2B5D-4C35-802E-DAAFBA7DD7C9}" type="pres">
      <dgm:prSet presAssocID="{453CC75D-3634-4784-A38E-30058845AB88}" presName="horz1" presStyleCnt="0"/>
      <dgm:spPr/>
    </dgm:pt>
    <dgm:pt modelId="{3D66F5CB-0730-4958-A04A-37003B1FC51D}" type="pres">
      <dgm:prSet presAssocID="{453CC75D-3634-4784-A38E-30058845AB88}" presName="tx1" presStyleLbl="revTx" presStyleIdx="1" presStyleCnt="2"/>
      <dgm:spPr/>
    </dgm:pt>
    <dgm:pt modelId="{EB519AE8-56A3-433B-97E4-664956215B6D}" type="pres">
      <dgm:prSet presAssocID="{453CC75D-3634-4784-A38E-30058845AB88}" presName="vert1" presStyleCnt="0"/>
      <dgm:spPr/>
    </dgm:pt>
  </dgm:ptLst>
  <dgm:cxnLst>
    <dgm:cxn modelId="{64A7E910-99F7-4994-B600-1B396A61664F}" srcId="{E4C13B58-3A90-4B0B-836B-7A864F1C6606}" destId="{C9955588-9109-4453-9477-E7DFFDC0B728}" srcOrd="0" destOrd="0" parTransId="{7F764213-306E-4339-A274-B6AFFBF59296}" sibTransId="{E75336EE-864D-4D5B-8479-2BB323273165}"/>
    <dgm:cxn modelId="{13AE9711-C5A3-47C3-BCEF-38DCFF4B1DF8}" srcId="{E4C13B58-3A90-4B0B-836B-7A864F1C6606}" destId="{453CC75D-3634-4784-A38E-30058845AB88}" srcOrd="1" destOrd="0" parTransId="{8D673A4C-B803-42A8-B85D-E405C29E4032}" sibTransId="{017EA488-EED3-46D4-A520-905A94D7E5E5}"/>
    <dgm:cxn modelId="{0C0F9028-9498-4DD1-99BA-7D1E3C714702}" type="presOf" srcId="{453CC75D-3634-4784-A38E-30058845AB88}" destId="{3D66F5CB-0730-4958-A04A-37003B1FC51D}" srcOrd="0" destOrd="0" presId="urn:microsoft.com/office/officeart/2008/layout/LinedList"/>
    <dgm:cxn modelId="{BD8CAC65-3081-4EFE-83D3-20521B35856E}" type="presOf" srcId="{E4C13B58-3A90-4B0B-836B-7A864F1C6606}" destId="{A8F57FAC-5CD0-4EB2-ABE3-9337A2723D7A}" srcOrd="0" destOrd="0" presId="urn:microsoft.com/office/officeart/2008/layout/LinedList"/>
    <dgm:cxn modelId="{B4F68C59-A395-4819-933B-8419370CC5BB}" type="presOf" srcId="{C9955588-9109-4453-9477-E7DFFDC0B728}" destId="{3FDDD62B-5786-406D-A8AC-C513EE6170E0}" srcOrd="0" destOrd="0" presId="urn:microsoft.com/office/officeart/2008/layout/LinedList"/>
    <dgm:cxn modelId="{0441560E-DDAA-4D63-9AD9-B9DA58B85313}" type="presParOf" srcId="{A8F57FAC-5CD0-4EB2-ABE3-9337A2723D7A}" destId="{1BD55A94-8062-4D1C-8F2F-C0E31698A19B}" srcOrd="0" destOrd="0" presId="urn:microsoft.com/office/officeart/2008/layout/LinedList"/>
    <dgm:cxn modelId="{723CCF4B-3CD3-4EB1-88EF-0D3B4CD358BC}" type="presParOf" srcId="{A8F57FAC-5CD0-4EB2-ABE3-9337A2723D7A}" destId="{870421C1-4DB7-45B4-A0D4-E783B60F9367}" srcOrd="1" destOrd="0" presId="urn:microsoft.com/office/officeart/2008/layout/LinedList"/>
    <dgm:cxn modelId="{E6E2F430-A7E7-436A-8F13-7709EE3ECC67}" type="presParOf" srcId="{870421C1-4DB7-45B4-A0D4-E783B60F9367}" destId="{3FDDD62B-5786-406D-A8AC-C513EE6170E0}" srcOrd="0" destOrd="0" presId="urn:microsoft.com/office/officeart/2008/layout/LinedList"/>
    <dgm:cxn modelId="{50385957-3813-4DD3-9E58-5ACA5A2D15EE}" type="presParOf" srcId="{870421C1-4DB7-45B4-A0D4-E783B60F9367}" destId="{0D863148-7A7B-4A02-9FC0-CC0AB344B339}" srcOrd="1" destOrd="0" presId="urn:microsoft.com/office/officeart/2008/layout/LinedList"/>
    <dgm:cxn modelId="{578A5F46-4519-4B4D-B705-E2D15497C962}" type="presParOf" srcId="{A8F57FAC-5CD0-4EB2-ABE3-9337A2723D7A}" destId="{91563147-6017-45F4-8780-D64524BC23D2}" srcOrd="2" destOrd="0" presId="urn:microsoft.com/office/officeart/2008/layout/LinedList"/>
    <dgm:cxn modelId="{9ED58FBD-FA8F-4CF2-914E-888EDA0F4753}" type="presParOf" srcId="{A8F57FAC-5CD0-4EB2-ABE3-9337A2723D7A}" destId="{39C803DE-2B5D-4C35-802E-DAAFBA7DD7C9}" srcOrd="3" destOrd="0" presId="urn:microsoft.com/office/officeart/2008/layout/LinedList"/>
    <dgm:cxn modelId="{6E239DEF-276A-4656-A174-B4DFF74C6ABD}" type="presParOf" srcId="{39C803DE-2B5D-4C35-802E-DAAFBA7DD7C9}" destId="{3D66F5CB-0730-4958-A04A-37003B1FC51D}" srcOrd="0" destOrd="0" presId="urn:microsoft.com/office/officeart/2008/layout/LinedList"/>
    <dgm:cxn modelId="{3B488982-8553-42C8-B22C-5BC04A41BC8B}" type="presParOf" srcId="{39C803DE-2B5D-4C35-802E-DAAFBA7DD7C9}" destId="{EB519AE8-56A3-433B-97E4-664956215B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622249-C0F7-45B3-8351-232335FFA58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B73B727-7B56-472E-8002-B5FAF685FBDB}">
      <dgm:prSet/>
      <dgm:spPr/>
      <dgm:t>
        <a:bodyPr/>
        <a:lstStyle/>
        <a:p>
          <a:r>
            <a:rPr lang="cs-CZ" u="sng"/>
            <a:t>4) další činnosti</a:t>
          </a:r>
          <a:r>
            <a:rPr lang="cs-CZ"/>
            <a:t> </a:t>
          </a:r>
          <a:endParaRPr lang="en-US"/>
        </a:p>
      </dgm:t>
    </dgm:pt>
    <dgm:pt modelId="{0C1E6F2C-3B7D-4FC7-A356-60C006ECCD81}" type="parTrans" cxnId="{C5D949AF-27FF-4414-B2F2-70C0A5FA7FA6}">
      <dgm:prSet/>
      <dgm:spPr/>
      <dgm:t>
        <a:bodyPr/>
        <a:lstStyle/>
        <a:p>
          <a:endParaRPr lang="en-US"/>
        </a:p>
      </dgm:t>
    </dgm:pt>
    <dgm:pt modelId="{F28C671B-1CA6-4AF6-9454-C8E36F59AA24}" type="sibTrans" cxnId="{C5D949AF-27FF-4414-B2F2-70C0A5FA7FA6}">
      <dgm:prSet/>
      <dgm:spPr/>
      <dgm:t>
        <a:bodyPr/>
        <a:lstStyle/>
        <a:p>
          <a:endParaRPr lang="en-US"/>
        </a:p>
      </dgm:t>
    </dgm:pt>
    <dgm:pt modelId="{9561506B-1ADE-409F-9F95-BBBCD18C1B4C}">
      <dgm:prSet/>
      <dgm:spPr/>
      <dgm:t>
        <a:bodyPr/>
        <a:lstStyle/>
        <a:p>
          <a:r>
            <a:rPr lang="cs-CZ"/>
            <a:t>hra na prodávání v obchodě </a:t>
          </a:r>
          <a:endParaRPr lang="en-US"/>
        </a:p>
      </dgm:t>
    </dgm:pt>
    <dgm:pt modelId="{2A2CA920-F181-421C-8568-7B1ED8EA86B9}" type="parTrans" cxnId="{B5B36695-624B-4BC1-89F3-DF3600F20530}">
      <dgm:prSet/>
      <dgm:spPr/>
      <dgm:t>
        <a:bodyPr/>
        <a:lstStyle/>
        <a:p>
          <a:endParaRPr lang="en-US"/>
        </a:p>
      </dgm:t>
    </dgm:pt>
    <dgm:pt modelId="{D63B4415-2DE5-40D9-8711-187B073B97E1}" type="sibTrans" cxnId="{B5B36695-624B-4BC1-89F3-DF3600F20530}">
      <dgm:prSet/>
      <dgm:spPr/>
      <dgm:t>
        <a:bodyPr/>
        <a:lstStyle/>
        <a:p>
          <a:endParaRPr lang="en-US"/>
        </a:p>
      </dgm:t>
    </dgm:pt>
    <dgm:pt modelId="{407876E3-336A-4AB7-9E68-D491C1E6A040}">
      <dgm:prSet/>
      <dgm:spPr/>
      <dgm:t>
        <a:bodyPr/>
        <a:lstStyle/>
        <a:p>
          <a:r>
            <a:rPr lang="cs-CZ"/>
            <a:t>práce s kurzem různých měn </a:t>
          </a:r>
          <a:endParaRPr lang="en-US"/>
        </a:p>
      </dgm:t>
    </dgm:pt>
    <dgm:pt modelId="{1133E276-BEF4-4228-87A6-A8A0B507E422}" type="parTrans" cxnId="{F0E30F63-89B9-4000-B971-42F4954A121E}">
      <dgm:prSet/>
      <dgm:spPr/>
      <dgm:t>
        <a:bodyPr/>
        <a:lstStyle/>
        <a:p>
          <a:endParaRPr lang="en-US"/>
        </a:p>
      </dgm:t>
    </dgm:pt>
    <dgm:pt modelId="{514EAE6D-76CD-4225-867A-CEE2E8B3318B}" type="sibTrans" cxnId="{F0E30F63-89B9-4000-B971-42F4954A121E}">
      <dgm:prSet/>
      <dgm:spPr/>
      <dgm:t>
        <a:bodyPr/>
        <a:lstStyle/>
        <a:p>
          <a:endParaRPr lang="en-US"/>
        </a:p>
      </dgm:t>
    </dgm:pt>
    <dgm:pt modelId="{E25E595C-FB5B-44EB-9C37-D94A28638570}">
      <dgm:prSet/>
      <dgm:spPr/>
      <dgm:t>
        <a:bodyPr/>
        <a:lstStyle/>
        <a:p>
          <a:r>
            <a:rPr lang="cs-CZ"/>
            <a:t>sestavení projektu  - jak se dříve měřilo </a:t>
          </a:r>
          <a:endParaRPr lang="en-US"/>
        </a:p>
      </dgm:t>
    </dgm:pt>
    <dgm:pt modelId="{618DC096-EBE6-4624-9985-19E5141CF858}" type="parTrans" cxnId="{00A92F7E-F146-4EE9-B238-B6AFA02629B0}">
      <dgm:prSet/>
      <dgm:spPr/>
      <dgm:t>
        <a:bodyPr/>
        <a:lstStyle/>
        <a:p>
          <a:endParaRPr lang="en-US"/>
        </a:p>
      </dgm:t>
    </dgm:pt>
    <dgm:pt modelId="{AA97371C-C35B-40A1-B016-E23507E53A6F}" type="sibTrans" cxnId="{00A92F7E-F146-4EE9-B238-B6AFA02629B0}">
      <dgm:prSet/>
      <dgm:spPr/>
      <dgm:t>
        <a:bodyPr/>
        <a:lstStyle/>
        <a:p>
          <a:endParaRPr lang="en-US"/>
        </a:p>
      </dgm:t>
    </dgm:pt>
    <dgm:pt modelId="{D007C457-53A4-458B-937E-FE5BAF73FC7D}" type="pres">
      <dgm:prSet presAssocID="{EC622249-C0F7-45B3-8351-232335FFA58D}" presName="linear" presStyleCnt="0">
        <dgm:presLayoutVars>
          <dgm:animLvl val="lvl"/>
          <dgm:resizeHandles val="exact"/>
        </dgm:presLayoutVars>
      </dgm:prSet>
      <dgm:spPr/>
    </dgm:pt>
    <dgm:pt modelId="{BD448478-9F95-4B83-BA26-1425E10A8B6C}" type="pres">
      <dgm:prSet presAssocID="{9B73B727-7B56-472E-8002-B5FAF685FBD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C2EE77B-61A9-43CB-B89C-6FDECC0FEFDA}" type="pres">
      <dgm:prSet presAssocID="{9B73B727-7B56-472E-8002-B5FAF685FBD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5DA9610-5EB8-4560-906F-6ECD26D5922B}" type="presOf" srcId="{9561506B-1ADE-409F-9F95-BBBCD18C1B4C}" destId="{3C2EE77B-61A9-43CB-B89C-6FDECC0FEFDA}" srcOrd="0" destOrd="0" presId="urn:microsoft.com/office/officeart/2005/8/layout/vList2"/>
    <dgm:cxn modelId="{F476C716-5FC4-4373-8D0A-D03184181C32}" type="presOf" srcId="{EC622249-C0F7-45B3-8351-232335FFA58D}" destId="{D007C457-53A4-458B-937E-FE5BAF73FC7D}" srcOrd="0" destOrd="0" presId="urn:microsoft.com/office/officeart/2005/8/layout/vList2"/>
    <dgm:cxn modelId="{C7ACBF41-59BC-4979-B8A0-011D16698517}" type="presOf" srcId="{9B73B727-7B56-472E-8002-B5FAF685FBDB}" destId="{BD448478-9F95-4B83-BA26-1425E10A8B6C}" srcOrd="0" destOrd="0" presId="urn:microsoft.com/office/officeart/2005/8/layout/vList2"/>
    <dgm:cxn modelId="{F0E30F63-89B9-4000-B971-42F4954A121E}" srcId="{9B73B727-7B56-472E-8002-B5FAF685FBDB}" destId="{407876E3-336A-4AB7-9E68-D491C1E6A040}" srcOrd="1" destOrd="0" parTransId="{1133E276-BEF4-4228-87A6-A8A0B507E422}" sibTransId="{514EAE6D-76CD-4225-867A-CEE2E8B3318B}"/>
    <dgm:cxn modelId="{301A3F72-53B4-44EB-AED4-E268F80B1449}" type="presOf" srcId="{E25E595C-FB5B-44EB-9C37-D94A28638570}" destId="{3C2EE77B-61A9-43CB-B89C-6FDECC0FEFDA}" srcOrd="0" destOrd="2" presId="urn:microsoft.com/office/officeart/2005/8/layout/vList2"/>
    <dgm:cxn modelId="{00A92F7E-F146-4EE9-B238-B6AFA02629B0}" srcId="{9B73B727-7B56-472E-8002-B5FAF685FBDB}" destId="{E25E595C-FB5B-44EB-9C37-D94A28638570}" srcOrd="2" destOrd="0" parTransId="{618DC096-EBE6-4624-9985-19E5141CF858}" sibTransId="{AA97371C-C35B-40A1-B016-E23507E53A6F}"/>
    <dgm:cxn modelId="{0DC86A7F-9592-4D7C-9551-642F5ED86AE7}" type="presOf" srcId="{407876E3-336A-4AB7-9E68-D491C1E6A040}" destId="{3C2EE77B-61A9-43CB-B89C-6FDECC0FEFDA}" srcOrd="0" destOrd="1" presId="urn:microsoft.com/office/officeart/2005/8/layout/vList2"/>
    <dgm:cxn modelId="{B5B36695-624B-4BC1-89F3-DF3600F20530}" srcId="{9B73B727-7B56-472E-8002-B5FAF685FBDB}" destId="{9561506B-1ADE-409F-9F95-BBBCD18C1B4C}" srcOrd="0" destOrd="0" parTransId="{2A2CA920-F181-421C-8568-7B1ED8EA86B9}" sibTransId="{D63B4415-2DE5-40D9-8711-187B073B97E1}"/>
    <dgm:cxn modelId="{C5D949AF-27FF-4414-B2F2-70C0A5FA7FA6}" srcId="{EC622249-C0F7-45B3-8351-232335FFA58D}" destId="{9B73B727-7B56-472E-8002-B5FAF685FBDB}" srcOrd="0" destOrd="0" parTransId="{0C1E6F2C-3B7D-4FC7-A356-60C006ECCD81}" sibTransId="{F28C671B-1CA6-4AF6-9454-C8E36F59AA24}"/>
    <dgm:cxn modelId="{2C6F2EC8-E89C-4BAB-A18B-DC9CE451AFD1}" type="presParOf" srcId="{D007C457-53A4-458B-937E-FE5BAF73FC7D}" destId="{BD448478-9F95-4B83-BA26-1425E10A8B6C}" srcOrd="0" destOrd="0" presId="urn:microsoft.com/office/officeart/2005/8/layout/vList2"/>
    <dgm:cxn modelId="{42D2598C-9F40-4B51-B5B5-0C82D409DAE5}" type="presParOf" srcId="{D007C457-53A4-458B-937E-FE5BAF73FC7D}" destId="{3C2EE77B-61A9-43CB-B89C-6FDECC0FEF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F29F1A-D285-4A1F-9D68-5E93AAEDCB3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707BE4-699F-4C68-9126-0BDFEBFC4080}">
      <dgm:prSet/>
      <dgm:spPr/>
      <dgm:t>
        <a:bodyPr/>
        <a:lstStyle/>
        <a:p>
          <a:r>
            <a:rPr lang="cs-CZ" u="sng"/>
            <a:t>5) převody jednotek</a:t>
          </a:r>
          <a:r>
            <a:rPr lang="cs-CZ" dirty="0"/>
            <a:t> </a:t>
          </a:r>
          <a:endParaRPr lang="en-US" dirty="0"/>
        </a:p>
      </dgm:t>
    </dgm:pt>
    <dgm:pt modelId="{E28D4209-9619-4333-87DD-78BEEA9C5FD8}" type="parTrans" cxnId="{739C62A2-3F96-4464-82C8-EBCB36D60887}">
      <dgm:prSet/>
      <dgm:spPr/>
      <dgm:t>
        <a:bodyPr/>
        <a:lstStyle/>
        <a:p>
          <a:endParaRPr lang="en-US"/>
        </a:p>
      </dgm:t>
    </dgm:pt>
    <dgm:pt modelId="{62BE137D-EEAB-4B91-A961-B14E4F609CBA}" type="sibTrans" cxnId="{739C62A2-3F96-4464-82C8-EBCB36D60887}">
      <dgm:prSet/>
      <dgm:spPr/>
      <dgm:t>
        <a:bodyPr/>
        <a:lstStyle/>
        <a:p>
          <a:endParaRPr lang="en-US"/>
        </a:p>
      </dgm:t>
    </dgm:pt>
    <dgm:pt modelId="{B4EF893C-6FEC-4E6A-97AB-60A589208BAB}">
      <dgm:prSet/>
      <dgm:spPr/>
      <dgm:t>
        <a:bodyPr/>
        <a:lstStyle/>
        <a:p>
          <a:pPr rtl="0"/>
          <a:r>
            <a:rPr lang="cs-CZ"/>
            <a:t>systém cvičení, které pomohou učivo zvládnout</a:t>
          </a:r>
          <a:endParaRPr lang="en-US">
            <a:latin typeface="Calibri Light" panose="020F0302020204030204"/>
          </a:endParaRPr>
        </a:p>
      </dgm:t>
    </dgm:pt>
    <dgm:pt modelId="{31F81CC5-E2C2-4B67-A67D-BBDED379BF9A}" type="parTrans" cxnId="{855A2977-13F8-4022-8832-696194DE35D5}">
      <dgm:prSet/>
      <dgm:spPr/>
      <dgm:t>
        <a:bodyPr/>
        <a:lstStyle/>
        <a:p>
          <a:endParaRPr lang="en-US"/>
        </a:p>
      </dgm:t>
    </dgm:pt>
    <dgm:pt modelId="{D11BDA53-52B6-41AD-AEC9-3F8B85257296}" type="sibTrans" cxnId="{855A2977-13F8-4022-8832-696194DE35D5}">
      <dgm:prSet/>
      <dgm:spPr/>
      <dgm:t>
        <a:bodyPr/>
        <a:lstStyle/>
        <a:p>
          <a:endParaRPr lang="en-US"/>
        </a:p>
      </dgm:t>
    </dgm:pt>
    <dgm:pt modelId="{457CB8C2-5F02-4723-8F50-D7658F345F73}">
      <dgm:prSet phldr="0"/>
      <dgm:spPr/>
      <dgm:t>
        <a:bodyPr/>
        <a:lstStyle/>
        <a:p>
          <a:r>
            <a:rPr lang="cs-CZ">
              <a:latin typeface="Calibri Light" panose="020F0302020204030204"/>
            </a:rPr>
            <a:t> </a:t>
          </a:r>
          <a:r>
            <a:rPr lang="cs-CZ"/>
            <a:t>(násobení a dělení čísel přirozených a desetinných číslem 10, 100, 1 000, apod.) </a:t>
          </a:r>
        </a:p>
      </dgm:t>
    </dgm:pt>
    <dgm:pt modelId="{2B2630EB-1D0D-4F12-8E0C-471F271EE1FE}" type="parTrans" cxnId="{89975E2C-1A39-4204-90D3-61341F9E1EC5}">
      <dgm:prSet/>
      <dgm:spPr/>
    </dgm:pt>
    <dgm:pt modelId="{F0C9A29E-6635-4856-AE99-1F637F0C43C0}" type="sibTrans" cxnId="{89975E2C-1A39-4204-90D3-61341F9E1EC5}">
      <dgm:prSet/>
      <dgm:spPr/>
    </dgm:pt>
    <dgm:pt modelId="{C6EB3B71-A904-4892-A782-2C3CA565C999}" type="pres">
      <dgm:prSet presAssocID="{A5F29F1A-D285-4A1F-9D68-5E93AAEDCB31}" presName="linear" presStyleCnt="0">
        <dgm:presLayoutVars>
          <dgm:animLvl val="lvl"/>
          <dgm:resizeHandles val="exact"/>
        </dgm:presLayoutVars>
      </dgm:prSet>
      <dgm:spPr/>
    </dgm:pt>
    <dgm:pt modelId="{2A8339F7-5998-4B78-9D5D-A1E433AAD721}" type="pres">
      <dgm:prSet presAssocID="{39707BE4-699F-4C68-9126-0BDFEBFC408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31C0EAA-ED5E-46EB-B72C-541387CC8A5F}" type="pres">
      <dgm:prSet presAssocID="{39707BE4-699F-4C68-9126-0BDFEBFC408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85A7702-701F-43D3-800E-32BD379E3835}" type="presOf" srcId="{B4EF893C-6FEC-4E6A-97AB-60A589208BAB}" destId="{931C0EAA-ED5E-46EB-B72C-541387CC8A5F}" srcOrd="0" destOrd="0" presId="urn:microsoft.com/office/officeart/2005/8/layout/vList2"/>
    <dgm:cxn modelId="{89975E2C-1A39-4204-90D3-61341F9E1EC5}" srcId="{39707BE4-699F-4C68-9126-0BDFEBFC4080}" destId="{457CB8C2-5F02-4723-8F50-D7658F345F73}" srcOrd="1" destOrd="0" parTransId="{2B2630EB-1D0D-4F12-8E0C-471F271EE1FE}" sibTransId="{F0C9A29E-6635-4856-AE99-1F637F0C43C0}"/>
    <dgm:cxn modelId="{9D33E347-B14D-4A83-B6FC-467227EDB8DE}" type="presOf" srcId="{A5F29F1A-D285-4A1F-9D68-5E93AAEDCB31}" destId="{C6EB3B71-A904-4892-A782-2C3CA565C999}" srcOrd="0" destOrd="0" presId="urn:microsoft.com/office/officeart/2005/8/layout/vList2"/>
    <dgm:cxn modelId="{855A2977-13F8-4022-8832-696194DE35D5}" srcId="{39707BE4-699F-4C68-9126-0BDFEBFC4080}" destId="{B4EF893C-6FEC-4E6A-97AB-60A589208BAB}" srcOrd="0" destOrd="0" parTransId="{31F81CC5-E2C2-4B67-A67D-BBDED379BF9A}" sibTransId="{D11BDA53-52B6-41AD-AEC9-3F8B85257296}"/>
    <dgm:cxn modelId="{CD063195-01EC-437D-A0C4-5F0CEE26AD0A}" type="presOf" srcId="{39707BE4-699F-4C68-9126-0BDFEBFC4080}" destId="{2A8339F7-5998-4B78-9D5D-A1E433AAD721}" srcOrd="0" destOrd="0" presId="urn:microsoft.com/office/officeart/2005/8/layout/vList2"/>
    <dgm:cxn modelId="{739C62A2-3F96-4464-82C8-EBCB36D60887}" srcId="{A5F29F1A-D285-4A1F-9D68-5E93AAEDCB31}" destId="{39707BE4-699F-4C68-9126-0BDFEBFC4080}" srcOrd="0" destOrd="0" parTransId="{E28D4209-9619-4333-87DD-78BEEA9C5FD8}" sibTransId="{62BE137D-EEAB-4B91-A961-B14E4F609CBA}"/>
    <dgm:cxn modelId="{F54B0ACA-12A1-4009-B876-AD10820E62AB}" type="presOf" srcId="{457CB8C2-5F02-4723-8F50-D7658F345F73}" destId="{931C0EAA-ED5E-46EB-B72C-541387CC8A5F}" srcOrd="0" destOrd="1" presId="urn:microsoft.com/office/officeart/2005/8/layout/vList2"/>
    <dgm:cxn modelId="{C5876E37-3078-4B28-A14C-2F99D1E2D6FA}" type="presParOf" srcId="{C6EB3B71-A904-4892-A782-2C3CA565C999}" destId="{2A8339F7-5998-4B78-9D5D-A1E433AAD721}" srcOrd="0" destOrd="0" presId="urn:microsoft.com/office/officeart/2005/8/layout/vList2"/>
    <dgm:cxn modelId="{F518627F-2E88-4AE9-A3BA-DCF287870BB3}" type="presParOf" srcId="{C6EB3B71-A904-4892-A782-2C3CA565C999}" destId="{931C0EAA-ED5E-46EB-B72C-541387CC8A5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DA4847-DE5C-439A-89C1-C793C8B6429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C709C5B-E15B-492D-885B-036B6B73B6AF}">
      <dgm:prSet/>
      <dgm:spPr/>
      <dgm:t>
        <a:bodyPr/>
        <a:lstStyle/>
        <a:p>
          <a:r>
            <a:rPr lang="cs-CZ"/>
            <a:t>1. využití převodních vztahů </a:t>
          </a:r>
          <a:endParaRPr lang="en-US"/>
        </a:p>
      </dgm:t>
    </dgm:pt>
    <dgm:pt modelId="{C4C03C9F-1395-447C-B040-0A1A2351CE52}" type="parTrans" cxnId="{531A4715-C536-473E-B2AD-DFD13C870765}">
      <dgm:prSet/>
      <dgm:spPr/>
      <dgm:t>
        <a:bodyPr/>
        <a:lstStyle/>
        <a:p>
          <a:endParaRPr lang="en-US"/>
        </a:p>
      </dgm:t>
    </dgm:pt>
    <dgm:pt modelId="{1289006F-ED8F-4B05-BE3F-228CFDAFF77F}" type="sibTrans" cxnId="{531A4715-C536-473E-B2AD-DFD13C870765}">
      <dgm:prSet/>
      <dgm:spPr/>
      <dgm:t>
        <a:bodyPr/>
        <a:lstStyle/>
        <a:p>
          <a:endParaRPr lang="en-US"/>
        </a:p>
      </dgm:t>
    </dgm:pt>
    <dgm:pt modelId="{D020E60A-90FB-48FE-83D8-E4D4985E9133}">
      <dgm:prSet/>
      <dgm:spPr/>
      <dgm:t>
        <a:bodyPr/>
        <a:lstStyle/>
        <a:p>
          <a:r>
            <a:rPr lang="cs-CZ"/>
            <a:t>2. využití funkčních závislostí </a:t>
          </a:r>
          <a:endParaRPr lang="en-US"/>
        </a:p>
      </dgm:t>
    </dgm:pt>
    <dgm:pt modelId="{337780FE-10FD-48F2-8EA7-26FF38D21249}" type="parTrans" cxnId="{C4488405-9C08-4DB5-9288-269282A69450}">
      <dgm:prSet/>
      <dgm:spPr/>
      <dgm:t>
        <a:bodyPr/>
        <a:lstStyle/>
        <a:p>
          <a:endParaRPr lang="en-US"/>
        </a:p>
      </dgm:t>
    </dgm:pt>
    <dgm:pt modelId="{3C2528F3-21FC-4960-A8A4-76A899108E87}" type="sibTrans" cxnId="{C4488405-9C08-4DB5-9288-269282A69450}">
      <dgm:prSet/>
      <dgm:spPr/>
      <dgm:t>
        <a:bodyPr/>
        <a:lstStyle/>
        <a:p>
          <a:endParaRPr lang="en-US"/>
        </a:p>
      </dgm:t>
    </dgm:pt>
    <dgm:pt modelId="{201E8749-8EC9-486A-A753-AC022948502F}">
      <dgm:prSet/>
      <dgm:spPr/>
      <dgm:t>
        <a:bodyPr/>
        <a:lstStyle/>
        <a:p>
          <a:r>
            <a:rPr lang="cs-CZ"/>
            <a:t>3. využití schémat </a:t>
          </a:r>
          <a:endParaRPr lang="en-US"/>
        </a:p>
      </dgm:t>
    </dgm:pt>
    <dgm:pt modelId="{4C1280DA-8309-4360-9534-1DBDC6963CD1}" type="parTrans" cxnId="{91A2118E-7950-4BA4-B39B-3C6254F65634}">
      <dgm:prSet/>
      <dgm:spPr/>
      <dgm:t>
        <a:bodyPr/>
        <a:lstStyle/>
        <a:p>
          <a:endParaRPr lang="en-US"/>
        </a:p>
      </dgm:t>
    </dgm:pt>
    <dgm:pt modelId="{50C93FD0-C6BE-45A4-93C3-7B260C027FAF}" type="sibTrans" cxnId="{91A2118E-7950-4BA4-B39B-3C6254F65634}">
      <dgm:prSet/>
      <dgm:spPr/>
      <dgm:t>
        <a:bodyPr/>
        <a:lstStyle/>
        <a:p>
          <a:endParaRPr lang="en-US"/>
        </a:p>
      </dgm:t>
    </dgm:pt>
    <dgm:pt modelId="{67D55E5F-133F-4700-8358-A263DD63C78E}">
      <dgm:prSet/>
      <dgm:spPr/>
      <dgm:t>
        <a:bodyPr/>
        <a:lstStyle/>
        <a:p>
          <a:r>
            <a:rPr lang="cs-CZ"/>
            <a:t>4. mřížka k převodu jednotek délky </a:t>
          </a:r>
          <a:endParaRPr lang="en-US"/>
        </a:p>
      </dgm:t>
    </dgm:pt>
    <dgm:pt modelId="{D87A6ABA-9638-4E1D-BA29-D9E7B858ED73}" type="parTrans" cxnId="{A2C1AC37-F18E-46AF-97CC-00D3FDA13EB9}">
      <dgm:prSet/>
      <dgm:spPr/>
      <dgm:t>
        <a:bodyPr/>
        <a:lstStyle/>
        <a:p>
          <a:endParaRPr lang="en-US"/>
        </a:p>
      </dgm:t>
    </dgm:pt>
    <dgm:pt modelId="{C85B0EB5-3C7E-43D6-9166-A8BB642BD0EF}" type="sibTrans" cxnId="{A2C1AC37-F18E-46AF-97CC-00D3FDA13EB9}">
      <dgm:prSet/>
      <dgm:spPr/>
      <dgm:t>
        <a:bodyPr/>
        <a:lstStyle/>
        <a:p>
          <a:endParaRPr lang="en-US"/>
        </a:p>
      </dgm:t>
    </dgm:pt>
    <dgm:pt modelId="{F3476696-D67C-43A0-A225-0F02D75535E5}" type="pres">
      <dgm:prSet presAssocID="{80DA4847-DE5C-439A-89C1-C793C8B642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B8F8DB-59D4-4BA6-9825-CE4ABEE3BCF2}" type="pres">
      <dgm:prSet presAssocID="{5C709C5B-E15B-492D-885B-036B6B73B6AF}" presName="hierRoot1" presStyleCnt="0"/>
      <dgm:spPr/>
    </dgm:pt>
    <dgm:pt modelId="{35559A75-48ED-4338-91A0-EC1987759719}" type="pres">
      <dgm:prSet presAssocID="{5C709C5B-E15B-492D-885B-036B6B73B6AF}" presName="composite" presStyleCnt="0"/>
      <dgm:spPr/>
    </dgm:pt>
    <dgm:pt modelId="{DA1BA5A6-83E2-4442-B8FA-A34F35037539}" type="pres">
      <dgm:prSet presAssocID="{5C709C5B-E15B-492D-885B-036B6B73B6AF}" presName="background" presStyleLbl="node0" presStyleIdx="0" presStyleCnt="4"/>
      <dgm:spPr/>
    </dgm:pt>
    <dgm:pt modelId="{5655734E-6B35-4F04-B127-1401739CDA07}" type="pres">
      <dgm:prSet presAssocID="{5C709C5B-E15B-492D-885B-036B6B73B6AF}" presName="text" presStyleLbl="fgAcc0" presStyleIdx="0" presStyleCnt="4">
        <dgm:presLayoutVars>
          <dgm:chPref val="3"/>
        </dgm:presLayoutVars>
      </dgm:prSet>
      <dgm:spPr/>
    </dgm:pt>
    <dgm:pt modelId="{265FF0F2-6D80-459D-BBB2-9DA7EFD53B6B}" type="pres">
      <dgm:prSet presAssocID="{5C709C5B-E15B-492D-885B-036B6B73B6AF}" presName="hierChild2" presStyleCnt="0"/>
      <dgm:spPr/>
    </dgm:pt>
    <dgm:pt modelId="{6C073F2B-C745-499F-92F6-4D4FD3C0058E}" type="pres">
      <dgm:prSet presAssocID="{D020E60A-90FB-48FE-83D8-E4D4985E9133}" presName="hierRoot1" presStyleCnt="0"/>
      <dgm:spPr/>
    </dgm:pt>
    <dgm:pt modelId="{91B4E48A-1408-4D72-859B-27AEF29107B0}" type="pres">
      <dgm:prSet presAssocID="{D020E60A-90FB-48FE-83D8-E4D4985E9133}" presName="composite" presStyleCnt="0"/>
      <dgm:spPr/>
    </dgm:pt>
    <dgm:pt modelId="{9614B529-5C1B-4CA6-B4A1-C0008F1525C3}" type="pres">
      <dgm:prSet presAssocID="{D020E60A-90FB-48FE-83D8-E4D4985E9133}" presName="background" presStyleLbl="node0" presStyleIdx="1" presStyleCnt="4"/>
      <dgm:spPr/>
    </dgm:pt>
    <dgm:pt modelId="{EED6C578-6E6F-4DD9-BE99-0239544FA5B3}" type="pres">
      <dgm:prSet presAssocID="{D020E60A-90FB-48FE-83D8-E4D4985E9133}" presName="text" presStyleLbl="fgAcc0" presStyleIdx="1" presStyleCnt="4">
        <dgm:presLayoutVars>
          <dgm:chPref val="3"/>
        </dgm:presLayoutVars>
      </dgm:prSet>
      <dgm:spPr/>
    </dgm:pt>
    <dgm:pt modelId="{095516B5-8A7C-424D-94E1-44542985587E}" type="pres">
      <dgm:prSet presAssocID="{D020E60A-90FB-48FE-83D8-E4D4985E9133}" presName="hierChild2" presStyleCnt="0"/>
      <dgm:spPr/>
    </dgm:pt>
    <dgm:pt modelId="{418F4979-5975-40B7-A6C5-E93FCD83518C}" type="pres">
      <dgm:prSet presAssocID="{201E8749-8EC9-486A-A753-AC022948502F}" presName="hierRoot1" presStyleCnt="0"/>
      <dgm:spPr/>
    </dgm:pt>
    <dgm:pt modelId="{1285474C-CF10-4EDD-B38B-A5FDD3CAF75C}" type="pres">
      <dgm:prSet presAssocID="{201E8749-8EC9-486A-A753-AC022948502F}" presName="composite" presStyleCnt="0"/>
      <dgm:spPr/>
    </dgm:pt>
    <dgm:pt modelId="{B8CC3EB9-E557-4DE4-BDF1-5137593C2F33}" type="pres">
      <dgm:prSet presAssocID="{201E8749-8EC9-486A-A753-AC022948502F}" presName="background" presStyleLbl="node0" presStyleIdx="2" presStyleCnt="4"/>
      <dgm:spPr/>
    </dgm:pt>
    <dgm:pt modelId="{BC7221B9-14D8-4FDE-97A9-D3EAD0F51EBD}" type="pres">
      <dgm:prSet presAssocID="{201E8749-8EC9-486A-A753-AC022948502F}" presName="text" presStyleLbl="fgAcc0" presStyleIdx="2" presStyleCnt="4">
        <dgm:presLayoutVars>
          <dgm:chPref val="3"/>
        </dgm:presLayoutVars>
      </dgm:prSet>
      <dgm:spPr/>
    </dgm:pt>
    <dgm:pt modelId="{F258972A-7E03-430E-B5BF-EF4872D9F382}" type="pres">
      <dgm:prSet presAssocID="{201E8749-8EC9-486A-A753-AC022948502F}" presName="hierChild2" presStyleCnt="0"/>
      <dgm:spPr/>
    </dgm:pt>
    <dgm:pt modelId="{4790F5BA-8C5F-48CE-BC7E-9B2D72603F18}" type="pres">
      <dgm:prSet presAssocID="{67D55E5F-133F-4700-8358-A263DD63C78E}" presName="hierRoot1" presStyleCnt="0"/>
      <dgm:spPr/>
    </dgm:pt>
    <dgm:pt modelId="{205AA265-4D1E-4FB2-B668-D3E8C605744F}" type="pres">
      <dgm:prSet presAssocID="{67D55E5F-133F-4700-8358-A263DD63C78E}" presName="composite" presStyleCnt="0"/>
      <dgm:spPr/>
    </dgm:pt>
    <dgm:pt modelId="{3BA09305-6ED6-40AE-BC8B-83975C75ABC9}" type="pres">
      <dgm:prSet presAssocID="{67D55E5F-133F-4700-8358-A263DD63C78E}" presName="background" presStyleLbl="node0" presStyleIdx="3" presStyleCnt="4"/>
      <dgm:spPr/>
    </dgm:pt>
    <dgm:pt modelId="{13672E9C-9DBF-4F77-AC77-013A3601D7A2}" type="pres">
      <dgm:prSet presAssocID="{67D55E5F-133F-4700-8358-A263DD63C78E}" presName="text" presStyleLbl="fgAcc0" presStyleIdx="3" presStyleCnt="4">
        <dgm:presLayoutVars>
          <dgm:chPref val="3"/>
        </dgm:presLayoutVars>
      </dgm:prSet>
      <dgm:spPr/>
    </dgm:pt>
    <dgm:pt modelId="{5CC589FB-8418-4667-B0F8-7418048EB393}" type="pres">
      <dgm:prSet presAssocID="{67D55E5F-133F-4700-8358-A263DD63C78E}" presName="hierChild2" presStyleCnt="0"/>
      <dgm:spPr/>
    </dgm:pt>
  </dgm:ptLst>
  <dgm:cxnLst>
    <dgm:cxn modelId="{C4488405-9C08-4DB5-9288-269282A69450}" srcId="{80DA4847-DE5C-439A-89C1-C793C8B64299}" destId="{D020E60A-90FB-48FE-83D8-E4D4985E9133}" srcOrd="1" destOrd="0" parTransId="{337780FE-10FD-48F2-8EA7-26FF38D21249}" sibTransId="{3C2528F3-21FC-4960-A8A4-76A899108E87}"/>
    <dgm:cxn modelId="{925FA109-399A-4C59-8FEC-C39092705B74}" type="presOf" srcId="{67D55E5F-133F-4700-8358-A263DD63C78E}" destId="{13672E9C-9DBF-4F77-AC77-013A3601D7A2}" srcOrd="0" destOrd="0" presId="urn:microsoft.com/office/officeart/2005/8/layout/hierarchy1"/>
    <dgm:cxn modelId="{531A4715-C536-473E-B2AD-DFD13C870765}" srcId="{80DA4847-DE5C-439A-89C1-C793C8B64299}" destId="{5C709C5B-E15B-492D-885B-036B6B73B6AF}" srcOrd="0" destOrd="0" parTransId="{C4C03C9F-1395-447C-B040-0A1A2351CE52}" sibTransId="{1289006F-ED8F-4B05-BE3F-228CFDAFF77F}"/>
    <dgm:cxn modelId="{9D3D7C1A-4B3A-4602-9161-A057C7C9E3CE}" type="presOf" srcId="{5C709C5B-E15B-492D-885B-036B6B73B6AF}" destId="{5655734E-6B35-4F04-B127-1401739CDA07}" srcOrd="0" destOrd="0" presId="urn:microsoft.com/office/officeart/2005/8/layout/hierarchy1"/>
    <dgm:cxn modelId="{85D8961E-2FA3-469B-9FD5-C5A6AEB8EE84}" type="presOf" srcId="{201E8749-8EC9-486A-A753-AC022948502F}" destId="{BC7221B9-14D8-4FDE-97A9-D3EAD0F51EBD}" srcOrd="0" destOrd="0" presId="urn:microsoft.com/office/officeart/2005/8/layout/hierarchy1"/>
    <dgm:cxn modelId="{A2C1AC37-F18E-46AF-97CC-00D3FDA13EB9}" srcId="{80DA4847-DE5C-439A-89C1-C793C8B64299}" destId="{67D55E5F-133F-4700-8358-A263DD63C78E}" srcOrd="3" destOrd="0" parTransId="{D87A6ABA-9638-4E1D-BA29-D9E7B858ED73}" sibTransId="{C85B0EB5-3C7E-43D6-9166-A8BB642BD0EF}"/>
    <dgm:cxn modelId="{FB38A05C-9006-48FC-B8CE-BB6A93C79ED8}" type="presOf" srcId="{80DA4847-DE5C-439A-89C1-C793C8B64299}" destId="{F3476696-D67C-43A0-A225-0F02D75535E5}" srcOrd="0" destOrd="0" presId="urn:microsoft.com/office/officeart/2005/8/layout/hierarchy1"/>
    <dgm:cxn modelId="{91A2118E-7950-4BA4-B39B-3C6254F65634}" srcId="{80DA4847-DE5C-439A-89C1-C793C8B64299}" destId="{201E8749-8EC9-486A-A753-AC022948502F}" srcOrd="2" destOrd="0" parTransId="{4C1280DA-8309-4360-9534-1DBDC6963CD1}" sibTransId="{50C93FD0-C6BE-45A4-93C3-7B260C027FAF}"/>
    <dgm:cxn modelId="{266F3F96-2939-40B0-B679-A669943426B8}" type="presOf" srcId="{D020E60A-90FB-48FE-83D8-E4D4985E9133}" destId="{EED6C578-6E6F-4DD9-BE99-0239544FA5B3}" srcOrd="0" destOrd="0" presId="urn:microsoft.com/office/officeart/2005/8/layout/hierarchy1"/>
    <dgm:cxn modelId="{CA227BBC-87C4-4854-9F17-5CE1DBE27A3E}" type="presParOf" srcId="{F3476696-D67C-43A0-A225-0F02D75535E5}" destId="{8BB8F8DB-59D4-4BA6-9825-CE4ABEE3BCF2}" srcOrd="0" destOrd="0" presId="urn:microsoft.com/office/officeart/2005/8/layout/hierarchy1"/>
    <dgm:cxn modelId="{B56E31BE-B841-4227-BA18-EFFE779C85D5}" type="presParOf" srcId="{8BB8F8DB-59D4-4BA6-9825-CE4ABEE3BCF2}" destId="{35559A75-48ED-4338-91A0-EC1987759719}" srcOrd="0" destOrd="0" presId="urn:microsoft.com/office/officeart/2005/8/layout/hierarchy1"/>
    <dgm:cxn modelId="{E64CA8EC-29BC-40EA-8438-A2228C3F1F12}" type="presParOf" srcId="{35559A75-48ED-4338-91A0-EC1987759719}" destId="{DA1BA5A6-83E2-4442-B8FA-A34F35037539}" srcOrd="0" destOrd="0" presId="urn:microsoft.com/office/officeart/2005/8/layout/hierarchy1"/>
    <dgm:cxn modelId="{3568DACE-3DE5-4825-99F0-D675175476B1}" type="presParOf" srcId="{35559A75-48ED-4338-91A0-EC1987759719}" destId="{5655734E-6B35-4F04-B127-1401739CDA07}" srcOrd="1" destOrd="0" presId="urn:microsoft.com/office/officeart/2005/8/layout/hierarchy1"/>
    <dgm:cxn modelId="{BD323EAA-AA45-4EAE-937B-89A98C07422C}" type="presParOf" srcId="{8BB8F8DB-59D4-4BA6-9825-CE4ABEE3BCF2}" destId="{265FF0F2-6D80-459D-BBB2-9DA7EFD53B6B}" srcOrd="1" destOrd="0" presId="urn:microsoft.com/office/officeart/2005/8/layout/hierarchy1"/>
    <dgm:cxn modelId="{74231A75-8B8B-43EB-8391-9E3B278A9266}" type="presParOf" srcId="{F3476696-D67C-43A0-A225-0F02D75535E5}" destId="{6C073F2B-C745-499F-92F6-4D4FD3C0058E}" srcOrd="1" destOrd="0" presId="urn:microsoft.com/office/officeart/2005/8/layout/hierarchy1"/>
    <dgm:cxn modelId="{3D9A79AF-C7EB-442C-B573-D25040465B64}" type="presParOf" srcId="{6C073F2B-C745-499F-92F6-4D4FD3C0058E}" destId="{91B4E48A-1408-4D72-859B-27AEF29107B0}" srcOrd="0" destOrd="0" presId="urn:microsoft.com/office/officeart/2005/8/layout/hierarchy1"/>
    <dgm:cxn modelId="{94B7CAAA-ECB1-4C04-825C-C291391AE455}" type="presParOf" srcId="{91B4E48A-1408-4D72-859B-27AEF29107B0}" destId="{9614B529-5C1B-4CA6-B4A1-C0008F1525C3}" srcOrd="0" destOrd="0" presId="urn:microsoft.com/office/officeart/2005/8/layout/hierarchy1"/>
    <dgm:cxn modelId="{E72844CA-6F3F-4B7A-876C-44C16BDCDC05}" type="presParOf" srcId="{91B4E48A-1408-4D72-859B-27AEF29107B0}" destId="{EED6C578-6E6F-4DD9-BE99-0239544FA5B3}" srcOrd="1" destOrd="0" presId="urn:microsoft.com/office/officeart/2005/8/layout/hierarchy1"/>
    <dgm:cxn modelId="{5C2BD763-B085-4686-9A4A-398B870F8611}" type="presParOf" srcId="{6C073F2B-C745-499F-92F6-4D4FD3C0058E}" destId="{095516B5-8A7C-424D-94E1-44542985587E}" srcOrd="1" destOrd="0" presId="urn:microsoft.com/office/officeart/2005/8/layout/hierarchy1"/>
    <dgm:cxn modelId="{0792D378-D9DA-4B87-8EC4-5F109AA09B09}" type="presParOf" srcId="{F3476696-D67C-43A0-A225-0F02D75535E5}" destId="{418F4979-5975-40B7-A6C5-E93FCD83518C}" srcOrd="2" destOrd="0" presId="urn:microsoft.com/office/officeart/2005/8/layout/hierarchy1"/>
    <dgm:cxn modelId="{E9D4B646-B2C6-45B1-9172-C97BF3E4DAB7}" type="presParOf" srcId="{418F4979-5975-40B7-A6C5-E93FCD83518C}" destId="{1285474C-CF10-4EDD-B38B-A5FDD3CAF75C}" srcOrd="0" destOrd="0" presId="urn:microsoft.com/office/officeart/2005/8/layout/hierarchy1"/>
    <dgm:cxn modelId="{9434E2FD-B3F4-43DA-83A7-740CC0FC270F}" type="presParOf" srcId="{1285474C-CF10-4EDD-B38B-A5FDD3CAF75C}" destId="{B8CC3EB9-E557-4DE4-BDF1-5137593C2F33}" srcOrd="0" destOrd="0" presId="urn:microsoft.com/office/officeart/2005/8/layout/hierarchy1"/>
    <dgm:cxn modelId="{643644B0-4CD6-4052-B3AB-59D1B04198F9}" type="presParOf" srcId="{1285474C-CF10-4EDD-B38B-A5FDD3CAF75C}" destId="{BC7221B9-14D8-4FDE-97A9-D3EAD0F51EBD}" srcOrd="1" destOrd="0" presId="urn:microsoft.com/office/officeart/2005/8/layout/hierarchy1"/>
    <dgm:cxn modelId="{3373076D-E1C3-488B-AD3B-46DB8414ADC5}" type="presParOf" srcId="{418F4979-5975-40B7-A6C5-E93FCD83518C}" destId="{F258972A-7E03-430E-B5BF-EF4872D9F382}" srcOrd="1" destOrd="0" presId="urn:microsoft.com/office/officeart/2005/8/layout/hierarchy1"/>
    <dgm:cxn modelId="{CD9EC9C5-946D-400F-AFB8-C8231D90E1D2}" type="presParOf" srcId="{F3476696-D67C-43A0-A225-0F02D75535E5}" destId="{4790F5BA-8C5F-48CE-BC7E-9B2D72603F18}" srcOrd="3" destOrd="0" presId="urn:microsoft.com/office/officeart/2005/8/layout/hierarchy1"/>
    <dgm:cxn modelId="{73D8DE61-7034-4DAE-8E29-8F0D6F247983}" type="presParOf" srcId="{4790F5BA-8C5F-48CE-BC7E-9B2D72603F18}" destId="{205AA265-4D1E-4FB2-B668-D3E8C605744F}" srcOrd="0" destOrd="0" presId="urn:microsoft.com/office/officeart/2005/8/layout/hierarchy1"/>
    <dgm:cxn modelId="{FB8CA841-923B-426C-8833-64403629A195}" type="presParOf" srcId="{205AA265-4D1E-4FB2-B668-D3E8C605744F}" destId="{3BA09305-6ED6-40AE-BC8B-83975C75ABC9}" srcOrd="0" destOrd="0" presId="urn:microsoft.com/office/officeart/2005/8/layout/hierarchy1"/>
    <dgm:cxn modelId="{BF6827A6-12F6-41A6-800D-F52DF41D92BF}" type="presParOf" srcId="{205AA265-4D1E-4FB2-B668-D3E8C605744F}" destId="{13672E9C-9DBF-4F77-AC77-013A3601D7A2}" srcOrd="1" destOrd="0" presId="urn:microsoft.com/office/officeart/2005/8/layout/hierarchy1"/>
    <dgm:cxn modelId="{C0FE40C9-74FC-425E-8859-A9D54B54FF54}" type="presParOf" srcId="{4790F5BA-8C5F-48CE-BC7E-9B2D72603F18}" destId="{5CC589FB-8418-4667-B0F8-7418048EB3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CE454-6DCC-4AE6-B2C3-9DA1D646F4FB}">
      <dsp:nvSpPr>
        <dsp:cNvPr id="0" name=""/>
        <dsp:cNvSpPr/>
      </dsp:nvSpPr>
      <dsp:spPr>
        <a:xfrm>
          <a:off x="0" y="33191"/>
          <a:ext cx="6545199" cy="1511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nemají správnou představu o veličině ani o jednotce </a:t>
          </a:r>
          <a:endParaRPr lang="en-US" sz="3800" kern="1200"/>
        </a:p>
      </dsp:txBody>
      <dsp:txXfrm>
        <a:off x="73792" y="106983"/>
        <a:ext cx="6397615" cy="1364056"/>
      </dsp:txXfrm>
    </dsp:sp>
    <dsp:sp modelId="{E78B01F9-64E2-4669-A657-C8A1598EA7E9}">
      <dsp:nvSpPr>
        <dsp:cNvPr id="0" name=""/>
        <dsp:cNvSpPr/>
      </dsp:nvSpPr>
      <dsp:spPr>
        <a:xfrm>
          <a:off x="0" y="1654271"/>
          <a:ext cx="6545199" cy="1511640"/>
        </a:xfrm>
        <a:prstGeom prst="roundRect">
          <a:avLst/>
        </a:prstGeom>
        <a:gradFill rotWithShape="0">
          <a:gsLst>
            <a:gs pos="0">
              <a:schemeClr val="accent2">
                <a:hueOff val="-1555074"/>
                <a:satOff val="-8227"/>
                <a:lumOff val="-3137"/>
                <a:alphaOff val="0"/>
                <a:tint val="98000"/>
                <a:lumMod val="100000"/>
              </a:schemeClr>
            </a:gs>
            <a:gs pos="100000">
              <a:schemeClr val="accent2">
                <a:hueOff val="-1555074"/>
                <a:satOff val="-8227"/>
                <a:lumOff val="-313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neumí odhadnout přibližně velikost míry určité veličiny </a:t>
          </a:r>
          <a:endParaRPr lang="en-US" sz="3800" kern="1200"/>
        </a:p>
      </dsp:txBody>
      <dsp:txXfrm>
        <a:off x="73792" y="1728063"/>
        <a:ext cx="6397615" cy="1364056"/>
      </dsp:txXfrm>
    </dsp:sp>
    <dsp:sp modelId="{3CB24BF7-FF49-4BC3-9FEB-9029651FFE88}">
      <dsp:nvSpPr>
        <dsp:cNvPr id="0" name=""/>
        <dsp:cNvSpPr/>
      </dsp:nvSpPr>
      <dsp:spPr>
        <a:xfrm>
          <a:off x="0" y="3275351"/>
          <a:ext cx="6545199" cy="1511640"/>
        </a:xfrm>
        <a:prstGeom prst="round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problém s převody daných jednotek </a:t>
          </a:r>
          <a:endParaRPr lang="en-US" sz="3800" kern="1200"/>
        </a:p>
      </dsp:txBody>
      <dsp:txXfrm>
        <a:off x="73792" y="3349143"/>
        <a:ext cx="6397615" cy="136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BB7D5-A591-479E-93EC-A3FF6290B03C}">
      <dsp:nvSpPr>
        <dsp:cNvPr id="0" name=""/>
        <dsp:cNvSpPr/>
      </dsp:nvSpPr>
      <dsp:spPr>
        <a:xfrm>
          <a:off x="0" y="7360"/>
          <a:ext cx="6545199" cy="23552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problémy s násobením a dělením přirozených a desetinných čísel čísly 10, 100, 1 000, atd. (např. chybný posun desetinné čárky) </a:t>
          </a:r>
          <a:endParaRPr lang="en-US" sz="3300" kern="1200"/>
        </a:p>
      </dsp:txBody>
      <dsp:txXfrm>
        <a:off x="114972" y="122332"/>
        <a:ext cx="6315255" cy="2125266"/>
      </dsp:txXfrm>
    </dsp:sp>
    <dsp:sp modelId="{FFFF98BC-7094-44A5-BB97-7BE33693DF02}">
      <dsp:nvSpPr>
        <dsp:cNvPr id="0" name=""/>
        <dsp:cNvSpPr/>
      </dsp:nvSpPr>
      <dsp:spPr>
        <a:xfrm>
          <a:off x="0" y="2457611"/>
          <a:ext cx="6545199" cy="2355210"/>
        </a:xfrm>
        <a:prstGeom prst="round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problémy při práci se schématem pro převody veličin </a:t>
          </a:r>
          <a:endParaRPr lang="en-US" sz="3300" kern="1200"/>
        </a:p>
      </dsp:txBody>
      <dsp:txXfrm>
        <a:off x="114972" y="2572583"/>
        <a:ext cx="6315255" cy="2125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7A24E-9D33-41AA-AB55-B22105DE7A65}">
      <dsp:nvSpPr>
        <dsp:cNvPr id="0" name=""/>
        <dsp:cNvSpPr/>
      </dsp:nvSpPr>
      <dsp:spPr>
        <a:xfrm>
          <a:off x="0" y="265751"/>
          <a:ext cx="6545199" cy="20896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obtížné chápání, že „menších“ jednotek je „více“ a naopak, tj. např. 7 dm = 70 cm </a:t>
          </a:r>
          <a:endParaRPr lang="en-US" sz="3800" kern="1200"/>
        </a:p>
      </dsp:txBody>
      <dsp:txXfrm>
        <a:off x="102007" y="367758"/>
        <a:ext cx="6341185" cy="1885605"/>
      </dsp:txXfrm>
    </dsp:sp>
    <dsp:sp modelId="{5AF56DB7-A2B3-4712-8AFB-CA78CFA6241C}">
      <dsp:nvSpPr>
        <dsp:cNvPr id="0" name=""/>
        <dsp:cNvSpPr/>
      </dsp:nvSpPr>
      <dsp:spPr>
        <a:xfrm>
          <a:off x="0" y="2464811"/>
          <a:ext cx="6545199" cy="2089619"/>
        </a:xfrm>
        <a:prstGeom prst="round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nepropojí si poznatky z reálného života   </a:t>
          </a:r>
          <a:endParaRPr lang="en-US" sz="3800" kern="1200"/>
        </a:p>
      </dsp:txBody>
      <dsp:txXfrm>
        <a:off x="102007" y="2566818"/>
        <a:ext cx="6341185" cy="1885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D384D-899D-4DBB-8798-42C7526B6463}">
      <dsp:nvSpPr>
        <dsp:cNvPr id="0" name=""/>
        <dsp:cNvSpPr/>
      </dsp:nvSpPr>
      <dsp:spPr>
        <a:xfrm>
          <a:off x="0" y="84108"/>
          <a:ext cx="6545199" cy="28044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100" u="sng" kern="1200"/>
            <a:t>1) vytváření správné představy o jednotce příslušné veličiny</a:t>
          </a:r>
          <a:r>
            <a:rPr lang="cs-CZ" sz="5100" kern="1200" dirty="0"/>
            <a:t> </a:t>
          </a:r>
          <a:endParaRPr lang="en-US" sz="5100" kern="1200" dirty="0"/>
        </a:p>
      </dsp:txBody>
      <dsp:txXfrm>
        <a:off x="136904" y="221012"/>
        <a:ext cx="6271391" cy="2530681"/>
      </dsp:txXfrm>
    </dsp:sp>
    <dsp:sp modelId="{F4EA9404-3F06-4C2E-AB1E-39294D76FF0C}">
      <dsp:nvSpPr>
        <dsp:cNvPr id="0" name=""/>
        <dsp:cNvSpPr/>
      </dsp:nvSpPr>
      <dsp:spPr>
        <a:xfrm>
          <a:off x="0" y="2888598"/>
          <a:ext cx="6545199" cy="184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810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4000" kern="1200"/>
            <a:t> pomocí konkrétních předmětů, např. části svého těla, použití měřidel </a:t>
          </a:r>
          <a:endParaRPr lang="en-US" sz="4000" kern="1200"/>
        </a:p>
      </dsp:txBody>
      <dsp:txXfrm>
        <a:off x="0" y="2888598"/>
        <a:ext cx="6545199" cy="1847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37042-171C-4F0F-BC83-E89EDFC4F8DD}">
      <dsp:nvSpPr>
        <dsp:cNvPr id="0" name=""/>
        <dsp:cNvSpPr/>
      </dsp:nvSpPr>
      <dsp:spPr>
        <a:xfrm>
          <a:off x="0" y="204798"/>
          <a:ext cx="6545199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u="sng" kern="1200"/>
            <a:t>2) měření předmětů</a:t>
          </a:r>
          <a:r>
            <a:rPr lang="cs-CZ" sz="3700" kern="1200"/>
            <a:t> </a:t>
          </a:r>
          <a:endParaRPr lang="en-US" sz="3700" kern="1200"/>
        </a:p>
      </dsp:txBody>
      <dsp:txXfrm>
        <a:off x="43321" y="248119"/>
        <a:ext cx="6458557" cy="800803"/>
      </dsp:txXfrm>
    </dsp:sp>
    <dsp:sp modelId="{FC31AA5B-68AC-48DE-96FE-30499E9C6714}">
      <dsp:nvSpPr>
        <dsp:cNvPr id="0" name=""/>
        <dsp:cNvSpPr/>
      </dsp:nvSpPr>
      <dsp:spPr>
        <a:xfrm>
          <a:off x="0" y="1092243"/>
          <a:ext cx="6545199" cy="352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81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900" kern="1200"/>
            <a:t>měření např. rozměrů třídy, učebnice, stolu, apod., převádíme na různé jednotky naměřenou vzdálenost 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900" kern="1200"/>
            <a:t>vážení např. hmotnosti učebnic, aktovky, nákupu 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900" kern="1200"/>
            <a:t>vytyčování různých útvarů – hřiště, čtverec o délce strany 10 metrů (1 ar), apod. </a:t>
          </a:r>
          <a:endParaRPr lang="en-US" sz="2900" kern="1200"/>
        </a:p>
      </dsp:txBody>
      <dsp:txXfrm>
        <a:off x="0" y="1092243"/>
        <a:ext cx="6545199" cy="35231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55A94-8062-4D1C-8F2F-C0E31698A19B}">
      <dsp:nvSpPr>
        <dsp:cNvPr id="0" name=""/>
        <dsp:cNvSpPr/>
      </dsp:nvSpPr>
      <dsp:spPr>
        <a:xfrm>
          <a:off x="0" y="0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DD62B-5786-406D-A8AC-C513EE6170E0}">
      <dsp:nvSpPr>
        <dsp:cNvPr id="0" name=""/>
        <dsp:cNvSpPr/>
      </dsp:nvSpPr>
      <dsp:spPr>
        <a:xfrm>
          <a:off x="0" y="0"/>
          <a:ext cx="6545199" cy="241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u="sng" kern="1200" dirty="0"/>
            <a:t>3) procvičování odhadů</a:t>
          </a:r>
          <a:r>
            <a:rPr lang="cs-CZ" sz="3700" kern="1200" dirty="0"/>
            <a:t> </a:t>
          </a:r>
          <a:endParaRPr lang="en-US" sz="3700" kern="1200" dirty="0"/>
        </a:p>
      </dsp:txBody>
      <dsp:txXfrm>
        <a:off x="0" y="0"/>
        <a:ext cx="6545199" cy="2410091"/>
      </dsp:txXfrm>
    </dsp:sp>
    <dsp:sp modelId="{91563147-6017-45F4-8780-D64524BC23D2}">
      <dsp:nvSpPr>
        <dsp:cNvPr id="0" name=""/>
        <dsp:cNvSpPr/>
      </dsp:nvSpPr>
      <dsp:spPr>
        <a:xfrm>
          <a:off x="0" y="2410091"/>
          <a:ext cx="65451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66F5CB-0730-4958-A04A-37003B1FC51D}">
      <dsp:nvSpPr>
        <dsp:cNvPr id="0" name=""/>
        <dsp:cNvSpPr/>
      </dsp:nvSpPr>
      <dsp:spPr>
        <a:xfrm>
          <a:off x="0" y="2410091"/>
          <a:ext cx="6545199" cy="241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>
              <a:latin typeface="Calibri Light" panose="020F0302020204030204"/>
            </a:rPr>
            <a:t> </a:t>
          </a:r>
          <a:r>
            <a:rPr lang="cs-CZ" sz="3700" kern="1200" dirty="0"/>
            <a:t>procvičování odhadů velikostí předmětů a následně porovnávání se skutečnými rozměry </a:t>
          </a:r>
          <a:endParaRPr lang="en-US" sz="3700" kern="1200" dirty="0"/>
        </a:p>
      </dsp:txBody>
      <dsp:txXfrm>
        <a:off x="0" y="2410091"/>
        <a:ext cx="6545199" cy="24100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48478-9F95-4B83-BA26-1425E10A8B6C}">
      <dsp:nvSpPr>
        <dsp:cNvPr id="0" name=""/>
        <dsp:cNvSpPr/>
      </dsp:nvSpPr>
      <dsp:spPr>
        <a:xfrm>
          <a:off x="0" y="579941"/>
          <a:ext cx="6545199" cy="11752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u="sng" kern="1200"/>
            <a:t>4) další činnosti</a:t>
          </a:r>
          <a:r>
            <a:rPr lang="cs-CZ" sz="4900" kern="1200"/>
            <a:t> </a:t>
          </a:r>
          <a:endParaRPr lang="en-US" sz="4900" kern="1200"/>
        </a:p>
      </dsp:txBody>
      <dsp:txXfrm>
        <a:off x="57372" y="637313"/>
        <a:ext cx="6430455" cy="1060520"/>
      </dsp:txXfrm>
    </dsp:sp>
    <dsp:sp modelId="{3C2EE77B-61A9-43CB-B89C-6FDECC0FEFDA}">
      <dsp:nvSpPr>
        <dsp:cNvPr id="0" name=""/>
        <dsp:cNvSpPr/>
      </dsp:nvSpPr>
      <dsp:spPr>
        <a:xfrm>
          <a:off x="0" y="1755206"/>
          <a:ext cx="6545199" cy="2485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810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800" kern="1200"/>
            <a:t>hra na prodávání v obchodě 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800" kern="1200"/>
            <a:t>práce s kurzem různých měn 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800" kern="1200"/>
            <a:t>sestavení projektu  - jak se dříve měřilo </a:t>
          </a:r>
          <a:endParaRPr lang="en-US" sz="3800" kern="1200"/>
        </a:p>
      </dsp:txBody>
      <dsp:txXfrm>
        <a:off x="0" y="1755206"/>
        <a:ext cx="6545199" cy="24850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339F7-5998-4B78-9D5D-A1E433AAD721}">
      <dsp:nvSpPr>
        <dsp:cNvPr id="0" name=""/>
        <dsp:cNvSpPr/>
      </dsp:nvSpPr>
      <dsp:spPr>
        <a:xfrm>
          <a:off x="0" y="50966"/>
          <a:ext cx="6545199" cy="1199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u="sng" kern="1200"/>
            <a:t>5) převody jednotek</a:t>
          </a:r>
          <a:r>
            <a:rPr lang="cs-CZ" sz="5000" kern="1200" dirty="0"/>
            <a:t> </a:t>
          </a:r>
          <a:endParaRPr lang="en-US" sz="5000" kern="1200" dirty="0"/>
        </a:p>
      </dsp:txBody>
      <dsp:txXfrm>
        <a:off x="58543" y="109509"/>
        <a:ext cx="6428113" cy="1082164"/>
      </dsp:txXfrm>
    </dsp:sp>
    <dsp:sp modelId="{931C0EAA-ED5E-46EB-B72C-541387CC8A5F}">
      <dsp:nvSpPr>
        <dsp:cNvPr id="0" name=""/>
        <dsp:cNvSpPr/>
      </dsp:nvSpPr>
      <dsp:spPr>
        <a:xfrm>
          <a:off x="0" y="1250216"/>
          <a:ext cx="6545199" cy="351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810" tIns="63500" rIns="355600" bIns="63500" numCol="1" spcCol="1270" anchor="t" anchorCtr="0">
          <a:noAutofit/>
        </a:bodyPr>
        <a:lstStyle/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900" kern="1200"/>
            <a:t>systém cvičení, které pomohou učivo zvládnout</a:t>
          </a:r>
          <a:endParaRPr lang="en-US" sz="3900" kern="1200">
            <a:latin typeface="Calibri Light" panose="020F0302020204030204"/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900" kern="1200">
              <a:latin typeface="Calibri Light" panose="020F0302020204030204"/>
            </a:rPr>
            <a:t> </a:t>
          </a:r>
          <a:r>
            <a:rPr lang="cs-CZ" sz="3900" kern="1200"/>
            <a:t>(násobení a dělení čísel přirozených a desetinných číslem 10, 100, 1 000, apod.) </a:t>
          </a:r>
        </a:p>
      </dsp:txBody>
      <dsp:txXfrm>
        <a:off x="0" y="1250216"/>
        <a:ext cx="6545199" cy="3519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BA5A6-83E2-4442-B8FA-A34F35037539}">
      <dsp:nvSpPr>
        <dsp:cNvPr id="0" name=""/>
        <dsp:cNvSpPr/>
      </dsp:nvSpPr>
      <dsp:spPr>
        <a:xfrm>
          <a:off x="2968" y="1039841"/>
          <a:ext cx="2119288" cy="1345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5734E-6B35-4F04-B127-1401739CDA07}">
      <dsp:nvSpPr>
        <dsp:cNvPr id="0" name=""/>
        <dsp:cNvSpPr/>
      </dsp:nvSpPr>
      <dsp:spPr>
        <a:xfrm>
          <a:off x="238444" y="1263543"/>
          <a:ext cx="2119288" cy="1345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1. využití převodních vztahů </a:t>
          </a:r>
          <a:endParaRPr lang="en-US" sz="2300" kern="1200"/>
        </a:p>
      </dsp:txBody>
      <dsp:txXfrm>
        <a:off x="277860" y="1302959"/>
        <a:ext cx="2040456" cy="1266916"/>
      </dsp:txXfrm>
    </dsp:sp>
    <dsp:sp modelId="{9614B529-5C1B-4CA6-B4A1-C0008F1525C3}">
      <dsp:nvSpPr>
        <dsp:cNvPr id="0" name=""/>
        <dsp:cNvSpPr/>
      </dsp:nvSpPr>
      <dsp:spPr>
        <a:xfrm>
          <a:off x="2593209" y="1039841"/>
          <a:ext cx="2119288" cy="1345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6C578-6E6F-4DD9-BE99-0239544FA5B3}">
      <dsp:nvSpPr>
        <dsp:cNvPr id="0" name=""/>
        <dsp:cNvSpPr/>
      </dsp:nvSpPr>
      <dsp:spPr>
        <a:xfrm>
          <a:off x="2828685" y="1263543"/>
          <a:ext cx="2119288" cy="1345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2. využití funkčních závislostí </a:t>
          </a:r>
          <a:endParaRPr lang="en-US" sz="2300" kern="1200"/>
        </a:p>
      </dsp:txBody>
      <dsp:txXfrm>
        <a:off x="2868101" y="1302959"/>
        <a:ext cx="2040456" cy="1266916"/>
      </dsp:txXfrm>
    </dsp:sp>
    <dsp:sp modelId="{B8CC3EB9-E557-4DE4-BDF1-5137593C2F33}">
      <dsp:nvSpPr>
        <dsp:cNvPr id="0" name=""/>
        <dsp:cNvSpPr/>
      </dsp:nvSpPr>
      <dsp:spPr>
        <a:xfrm>
          <a:off x="5183450" y="1039841"/>
          <a:ext cx="2119288" cy="1345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221B9-14D8-4FDE-97A9-D3EAD0F51EBD}">
      <dsp:nvSpPr>
        <dsp:cNvPr id="0" name=""/>
        <dsp:cNvSpPr/>
      </dsp:nvSpPr>
      <dsp:spPr>
        <a:xfrm>
          <a:off x="5418927" y="1263543"/>
          <a:ext cx="2119288" cy="1345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3. využití schémat </a:t>
          </a:r>
          <a:endParaRPr lang="en-US" sz="2300" kern="1200"/>
        </a:p>
      </dsp:txBody>
      <dsp:txXfrm>
        <a:off x="5458343" y="1302959"/>
        <a:ext cx="2040456" cy="1266916"/>
      </dsp:txXfrm>
    </dsp:sp>
    <dsp:sp modelId="{3BA09305-6ED6-40AE-BC8B-83975C75ABC9}">
      <dsp:nvSpPr>
        <dsp:cNvPr id="0" name=""/>
        <dsp:cNvSpPr/>
      </dsp:nvSpPr>
      <dsp:spPr>
        <a:xfrm>
          <a:off x="7773692" y="1039841"/>
          <a:ext cx="2119288" cy="1345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72E9C-9DBF-4F77-AC77-013A3601D7A2}">
      <dsp:nvSpPr>
        <dsp:cNvPr id="0" name=""/>
        <dsp:cNvSpPr/>
      </dsp:nvSpPr>
      <dsp:spPr>
        <a:xfrm>
          <a:off x="8009168" y="1263543"/>
          <a:ext cx="2119288" cy="1345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4. mřížka k převodu jednotek délky </a:t>
          </a:r>
          <a:endParaRPr lang="en-US" sz="2300" kern="1200"/>
        </a:p>
      </dsp:txBody>
      <dsp:txXfrm>
        <a:off x="8048584" y="1302959"/>
        <a:ext cx="2040456" cy="1266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59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6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9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1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6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09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057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6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0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5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0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7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9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0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5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97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0zTo51cq4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8TbsUUvH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O5owFJORbo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wMbjNUsL-o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eazBWET7k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6399" y="1717738"/>
            <a:ext cx="7948520" cy="2421464"/>
          </a:xfrm>
        </p:spPr>
        <p:txBody>
          <a:bodyPr/>
          <a:lstStyle/>
          <a:p>
            <a:pPr algn="ctr"/>
            <a:r>
              <a:rPr lang="cs-CZ" b="1" dirty="0">
                <a:cs typeface="Calibri Light"/>
              </a:rPr>
              <a:t>STRATEGIE PODPORY</a:t>
            </a:r>
            <a:br>
              <a:rPr lang="cs-CZ" b="1" dirty="0">
                <a:cs typeface="Calibri Light"/>
              </a:rPr>
            </a:br>
            <a:r>
              <a:rPr lang="cs-CZ" b="1" dirty="0">
                <a:cs typeface="Calibri Light"/>
              </a:rPr>
              <a:t>  MATEMATICKÉ</a:t>
            </a:r>
            <a:br>
              <a:rPr lang="cs-CZ" b="1" dirty="0">
                <a:cs typeface="Calibri Light"/>
              </a:rPr>
            </a:br>
            <a:r>
              <a:rPr lang="cs-CZ" b="1" dirty="0">
                <a:cs typeface="Calibri Light"/>
              </a:rPr>
              <a:t>    GRAMOTNOSTI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46194" y="4430556"/>
            <a:ext cx="7197726" cy="1405467"/>
          </a:xfrm>
        </p:spPr>
        <p:txBody>
          <a:bodyPr/>
          <a:lstStyle/>
          <a:p>
            <a:pPr algn="ctr"/>
            <a:r>
              <a:rPr lang="cs-CZ" b="1" dirty="0">
                <a:latin typeface="Calibri Light"/>
                <a:cs typeface="Calibri Light"/>
              </a:rPr>
              <a:t>Jana </a:t>
            </a:r>
            <a:r>
              <a:rPr lang="cs-CZ" b="1" dirty="0" err="1">
                <a:latin typeface="Calibri Light"/>
                <a:cs typeface="Calibri Light"/>
              </a:rPr>
              <a:t>veseláková</a:t>
            </a:r>
            <a:endParaRPr lang="cs-CZ" dirty="0" err="1">
              <a:ea typeface="+mn-lt"/>
              <a:cs typeface="+mn-lt"/>
            </a:endParaRPr>
          </a:p>
          <a:p>
            <a:pPr algn="ctr"/>
            <a:r>
              <a:rPr lang="cs-CZ" dirty="0">
                <a:latin typeface="Calibri Light"/>
                <a:cs typeface="Calibri Light"/>
              </a:rPr>
              <a:t>  Katedra matematiky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BA298-0FFC-4D3A-A753-F21E2ADC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C3742-06F6-4C48-A017-7F3879650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i="1" dirty="0">
                <a:cs typeface="Calibri"/>
              </a:rPr>
              <a:t>motivační otázky typu: </a:t>
            </a:r>
            <a:endParaRPr lang="cs-CZ"/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Kolik cm měříš? </a:t>
            </a:r>
            <a:endParaRPr lang="cs-CZ" dirty="0"/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Jakou máš hmotnost v kilogramech? 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Kolik minut trvá Tvoje cesta do školy? 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Kolik litrů tekutin denně vypiješ?, apod. </a:t>
            </a: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34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169F69-5751-4DA4-AC80-3E4B13CD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cs typeface="Calibri Light"/>
              </a:rPr>
              <a:t>Metodický postup</a:t>
            </a: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27C6834-1C91-449B-8E2F-3147807D5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248132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053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B428C1-925A-4560-9C91-B79F7E92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Metodický postup</a:t>
            </a:r>
            <a:endParaRPr lang="cs-CZ">
              <a:solidFill>
                <a:srgbClr val="FFFFFF"/>
              </a:solidFill>
              <a:ea typeface="+mj-lt"/>
              <a:cs typeface="+mj-lt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F95715A-C57F-401B-8B43-AF32615FF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678590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9625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B8EBA-A1D1-4628-BE34-0C86F127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60" y="262218"/>
            <a:ext cx="10131425" cy="1456267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28AE1-A340-4F92-A3E9-877A8EADF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19" y="1716244"/>
            <a:ext cx="10131425" cy="3649133"/>
          </a:xfrm>
        </p:spPr>
        <p:txBody>
          <a:bodyPr/>
          <a:lstStyle/>
          <a:p>
            <a:r>
              <a:rPr lang="cs-CZ" sz="3000" i="1" dirty="0">
                <a:cs typeface="Calibri"/>
              </a:rPr>
              <a:t>motivační úlohy typu:</a:t>
            </a:r>
            <a:r>
              <a:rPr lang="cs-CZ" sz="3000" dirty="0">
                <a:cs typeface="Calibri"/>
              </a:rPr>
              <a:t> </a:t>
            </a:r>
            <a:endParaRPr lang="cs-CZ"/>
          </a:p>
          <a:p>
            <a:pPr>
              <a:buClr>
                <a:srgbClr val="FFFFFF"/>
              </a:buClr>
            </a:pPr>
            <a:r>
              <a:rPr lang="cs-CZ" sz="3000">
                <a:cs typeface="Calibri"/>
              </a:rPr>
              <a:t>Jakou rozlohu má daný rybník? </a:t>
            </a:r>
            <a:endParaRPr lang="cs-CZ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>
                <a:cs typeface="Calibri"/>
              </a:rPr>
              <a:t>Jakou </a:t>
            </a:r>
            <a:r>
              <a:rPr lang="cs-CZ" sz="3000" dirty="0">
                <a:cs typeface="Calibri"/>
              </a:rPr>
              <a:t>výšku má naše škola? </a:t>
            </a:r>
            <a:endParaRPr lang="cs-CZ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>
                <a:cs typeface="Calibri"/>
              </a:rPr>
              <a:t>Kolik litrů vody se vejde do vany?, </a:t>
            </a:r>
            <a:r>
              <a:rPr lang="cs-CZ" sz="3000" dirty="0">
                <a:cs typeface="Calibri"/>
              </a:rPr>
              <a:t>apod.</a:t>
            </a:r>
            <a:endParaRPr lang="cs-CZ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2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2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2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2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7806EB-10E2-49C4-B3B6-D9CDF78E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cs typeface="Calibri Light"/>
              </a:rPr>
              <a:t>Metodický postup</a:t>
            </a: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4FC03DF-370D-485C-A426-B3D4DF38B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261707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9186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04E5B4-0B35-4A85-BA6E-E991A058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Metodický postup</a:t>
            </a:r>
            <a:endParaRPr lang="cs-CZ">
              <a:solidFill>
                <a:srgbClr val="FFFFFF"/>
              </a:solidFill>
              <a:ea typeface="+mj-lt"/>
              <a:cs typeface="+mj-lt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1F1DCA9-F691-490A-9C67-7F6916703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247956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786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7342C-E500-4622-839A-47147BF8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Jednotky délky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7AF9E-9F03-4F6B-B3A0-786F08AF2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7" y="2261420"/>
            <a:ext cx="5392465" cy="3637935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ilustrujeme na měřidlech běžné používaných </a:t>
            </a:r>
            <a:endParaRPr lang="cs-CZ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6D372BE-E8BD-46CD-AA74-DCB08715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264" y="471443"/>
            <a:ext cx="4069773" cy="575288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BB6D8F0-8F48-46E9-BC61-2354B2991522}"/>
              </a:ext>
            </a:extLst>
          </p:cNvPr>
          <p:cNvSpPr txBox="1"/>
          <p:nvPr/>
        </p:nvSpPr>
        <p:spPr>
          <a:xfrm>
            <a:off x="6786282" y="6338047"/>
            <a:ext cx="3493994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300" dirty="0">
                <a:cs typeface="Calibri"/>
              </a:rPr>
              <a:t>Zdroj: www.</a:t>
            </a:r>
            <a:r>
              <a:rPr lang="cs-CZ" sz="1300" dirty="0">
                <a:ea typeface="+mn-lt"/>
                <a:cs typeface="+mn-lt"/>
              </a:rPr>
              <a:t>http://m.trida-vcelicek.webnode.cz</a:t>
            </a:r>
            <a:endParaRPr lang="cs-CZ" sz="1300" dirty="0"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F507F27-2D02-4B8D-AF74-F75A7CD3615F}"/>
              </a:ext>
            </a:extLst>
          </p:cNvPr>
          <p:cNvSpPr txBox="1"/>
          <p:nvPr/>
        </p:nvSpPr>
        <p:spPr>
          <a:xfrm>
            <a:off x="342900" y="6024282"/>
            <a:ext cx="63514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Inspirace: Jednotky délky, Matýskova matematika, </a:t>
            </a:r>
            <a:r>
              <a:rPr lang="cs-CZ" dirty="0">
                <a:ea typeface="+mn-lt"/>
                <a:cs typeface="+mn-lt"/>
                <a:hlinkClick r:id="rId4"/>
              </a:rPr>
              <a:t>odkaz - video</a:t>
            </a:r>
            <a:endParaRPr lang="cs-CZ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83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7342C-E500-4622-839A-47147BF8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2218"/>
            <a:ext cx="10131425" cy="1456267"/>
          </a:xfrm>
        </p:spPr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délky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D93B0B6-DC24-431E-8833-82945382D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41" y="1317812"/>
            <a:ext cx="8325310" cy="5083485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5376317-B229-40BD-BF21-25DDBD45EE97}"/>
              </a:ext>
            </a:extLst>
          </p:cNvPr>
          <p:cNvSpPr txBox="1"/>
          <p:nvPr/>
        </p:nvSpPr>
        <p:spPr>
          <a:xfrm>
            <a:off x="1788459" y="63940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300" dirty="0"/>
              <a:t>Zdroj: www.</a:t>
            </a:r>
            <a:r>
              <a:rPr lang="cs-CZ" sz="1300" dirty="0">
                <a:ea typeface="+mn-lt"/>
                <a:cs typeface="+mn-lt"/>
              </a:rPr>
              <a:t>matikaj.webnode</a:t>
            </a:r>
            <a:r>
              <a:rPr lang="cs-CZ" dirty="0">
                <a:ea typeface="+mn-lt"/>
                <a:cs typeface="+mn-lt"/>
              </a:rPr>
              <a:t>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563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08D56-BC1D-40DC-A24C-1FD703D9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Jednotky délky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8DE33-40D3-40E7-A2D0-E4A1979ED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72" y="1772273"/>
            <a:ext cx="10131425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využití převodních vztahů:</a:t>
            </a: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1 m = 10 dm</a:t>
            </a: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1 dm = 10 cm</a:t>
            </a: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1 cm = 10 mm</a:t>
            </a:r>
            <a:br>
              <a:rPr lang="cs-CZ" sz="3000" dirty="0">
                <a:ea typeface="+mn-lt"/>
                <a:cs typeface="+mn-lt"/>
              </a:rPr>
            </a:br>
            <a:r>
              <a:rPr lang="cs-CZ" sz="3000" dirty="0">
                <a:ea typeface="+mn-lt"/>
                <a:cs typeface="+mn-lt"/>
              </a:rPr>
              <a:t>1 km = 1000 m</a:t>
            </a:r>
          </a:p>
        </p:txBody>
      </p:sp>
    </p:spTree>
    <p:extLst>
      <p:ext uri="{BB962C8B-B14F-4D97-AF65-F5344CB8AC3E}">
        <p14:creationId xmlns:p14="http://schemas.microsoft.com/office/powerpoint/2010/main" val="115752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08D56-BC1D-40DC-A24C-1FD703D9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Jednotky délky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8DE33-40D3-40E7-A2D0-E4A1979ED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49" y="1335244"/>
            <a:ext cx="10131425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využití funkčních vztahů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75F68601-7EB9-44D8-B0FD-EA567D09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94" y="3897429"/>
            <a:ext cx="9265023" cy="91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F2EA7-0EAB-4CB7-90EA-D37BEEC1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MĚR</a:t>
            </a:r>
            <a:r>
              <a:rPr lang="cs-CZ" dirty="0">
                <a:ea typeface="+mj-lt"/>
                <a:cs typeface="+mj-lt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7CC58F-57EE-41B0-A01D-C99239AA7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094508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jednotky měr (vytváření správné představy o jednotce příslušné veličiny, měření předmětů, procvičování odhadů, převody jednotek)</a:t>
            </a: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určování času (časová schémata)</a:t>
            </a:r>
            <a:endParaRPr lang="cs-CZ" sz="3000" dirty="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3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986E6-E448-4E40-9C5D-00394CD1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Jednotky délky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EB925F-E652-41ED-BAB0-6F417E823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43891"/>
            <a:ext cx="10131425" cy="3649133"/>
          </a:xfrm>
        </p:spPr>
        <p:txBody>
          <a:bodyPr/>
          <a:lstStyle/>
          <a:p>
            <a:r>
              <a:rPr lang="cs-CZ" sz="3000" dirty="0">
                <a:cs typeface="Calibri"/>
              </a:rPr>
              <a:t>mřížka k převodu jednotek</a:t>
            </a: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2A477650-E075-495F-A9E5-B71C17FD2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88" y="2824877"/>
            <a:ext cx="5219700" cy="35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52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EF340-94B7-4942-A3A6-06B28557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obsahu</a:t>
            </a:r>
            <a:r>
              <a:rPr lang="cs-CZ" dirty="0">
                <a:ea typeface="+mj-lt"/>
                <a:cs typeface="+mj-lt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44422-55D2-4EF7-9D61-6949D6A34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i="1" dirty="0">
                <a:ea typeface="+mn-lt"/>
                <a:cs typeface="+mn-lt"/>
              </a:rPr>
              <a:t>motivační úloha: </a:t>
            </a:r>
            <a:r>
              <a:rPr lang="cs-CZ" sz="3000" dirty="0">
                <a:ea typeface="+mn-lt"/>
                <a:cs typeface="+mn-lt"/>
              </a:rPr>
              <a:t>vytyčení čtverce, který má stranu délky 1 m a tedy obsah 1 m</a:t>
            </a:r>
            <a:r>
              <a:rPr lang="cs-CZ" sz="3000" baseline="30000" dirty="0">
                <a:ea typeface="+mn-lt"/>
                <a:cs typeface="+mn-lt"/>
              </a:rPr>
              <a:t>2</a:t>
            </a:r>
            <a:r>
              <a:rPr lang="cs-CZ" sz="3000" dirty="0">
                <a:ea typeface="+mn-lt"/>
                <a:cs typeface="+mn-lt"/>
              </a:rPr>
              <a:t>, čtverec je možné vhodně rozdělit na 100 dm</a:t>
            </a:r>
            <a:r>
              <a:rPr lang="cs-CZ" sz="3000" baseline="30000" dirty="0">
                <a:ea typeface="+mn-lt"/>
                <a:cs typeface="+mn-lt"/>
              </a:rPr>
              <a:t>2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/>
          </a:p>
        </p:txBody>
      </p:sp>
    </p:spTree>
    <p:extLst>
      <p:ext uri="{BB962C8B-B14F-4D97-AF65-F5344CB8AC3E}">
        <p14:creationId xmlns:p14="http://schemas.microsoft.com/office/powerpoint/2010/main" val="3058537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EF340-94B7-4942-A3A6-06B28557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obsahu</a:t>
            </a:r>
            <a:r>
              <a:rPr lang="cs-CZ" dirty="0">
                <a:ea typeface="+mj-lt"/>
                <a:cs typeface="+mj-lt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44422-55D2-4EF7-9D61-6949D6A34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 model 1 dm</a:t>
            </a:r>
            <a:r>
              <a:rPr lang="cs-CZ" sz="3000" baseline="30000" dirty="0">
                <a:ea typeface="+mn-lt"/>
                <a:cs typeface="+mn-lt"/>
              </a:rPr>
              <a:t>2 </a:t>
            </a:r>
            <a:r>
              <a:rPr lang="cs-CZ" sz="3000" dirty="0">
                <a:ea typeface="+mn-lt"/>
                <a:cs typeface="+mn-lt"/>
              </a:rPr>
              <a:t>a 1 cm</a:t>
            </a:r>
            <a:r>
              <a:rPr lang="cs-CZ" sz="3000" baseline="30000" dirty="0">
                <a:ea typeface="+mn-lt"/>
                <a:cs typeface="+mn-lt"/>
              </a:rPr>
              <a:t>2</a:t>
            </a:r>
            <a:r>
              <a:rPr lang="cs-CZ" sz="3000">
                <a:ea typeface="+mn-lt"/>
                <a:cs typeface="+mn-lt"/>
              </a:rPr>
              <a:t> mohou mít žáci vystřižené z papíru </a:t>
            </a: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1 </a:t>
            </a:r>
            <a:r>
              <a:rPr lang="cs-CZ" sz="3000" dirty="0">
                <a:ea typeface="+mn-lt"/>
                <a:cs typeface="+mn-lt"/>
              </a:rPr>
              <a:t>mm</a:t>
            </a:r>
            <a:r>
              <a:rPr lang="cs-CZ" sz="3000" baseline="30000" dirty="0">
                <a:ea typeface="+mn-lt"/>
                <a:cs typeface="+mn-lt"/>
              </a:rPr>
              <a:t>2</a:t>
            </a:r>
            <a:r>
              <a:rPr lang="cs-CZ" sz="3000" dirty="0">
                <a:ea typeface="+mn-lt"/>
                <a:cs typeface="+mn-lt"/>
              </a:rPr>
              <a:t> ilustrace na milimetrovém papíře </a:t>
            </a:r>
            <a:endParaRPr lang="cs-CZ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256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EF340-94B7-4942-A3A6-06B28557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Jednotky obsahu</a:t>
            </a:r>
            <a:r>
              <a:rPr lang="en-US"/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1A8B6A0-3457-49D9-B525-7C9EB8821166}"/>
              </a:ext>
            </a:extLst>
          </p:cNvPr>
          <p:cNvSpPr txBox="1"/>
          <p:nvPr/>
        </p:nvSpPr>
        <p:spPr>
          <a:xfrm>
            <a:off x="3921335" y="4447940"/>
            <a:ext cx="3706762" cy="39722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dirty="0" err="1"/>
              <a:t>Zdroj</a:t>
            </a:r>
            <a:r>
              <a:rPr lang="en-US" dirty="0"/>
              <a:t>: www.zsposepneho.cz</a:t>
            </a:r>
            <a:endParaRPr lang="cs-CZ" dirty="0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3B89C857-D49B-4094-A5DB-E925BD371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1" y="3173171"/>
            <a:ext cx="10131425" cy="1586925"/>
          </a:xfrm>
        </p:spPr>
      </p:pic>
    </p:spTree>
    <p:extLst>
      <p:ext uri="{BB962C8B-B14F-4D97-AF65-F5344CB8AC3E}">
        <p14:creationId xmlns:p14="http://schemas.microsoft.com/office/powerpoint/2010/main" val="3484837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B2657B3-30A0-44DD-AEC8-5484B271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Jednotky obsahu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47E1DC-B1C4-48F0-8BE0-8542807B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36" y="743820"/>
            <a:ext cx="6088409" cy="1828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3000" cap="all" dirty="0" err="1"/>
              <a:t>využití</a:t>
            </a:r>
            <a:r>
              <a:rPr lang="en-US" sz="3000" cap="all" dirty="0"/>
              <a:t> </a:t>
            </a:r>
            <a:r>
              <a:rPr lang="en-US" sz="3000" cap="all" dirty="0" err="1"/>
              <a:t>převodních</a:t>
            </a:r>
            <a:r>
              <a:rPr lang="en-US" sz="3000" cap="all" dirty="0"/>
              <a:t> </a:t>
            </a:r>
            <a:r>
              <a:rPr lang="en-US" sz="3000" cap="all" dirty="0" err="1"/>
              <a:t>vztahů</a:t>
            </a:r>
            <a:br>
              <a:rPr lang="en-US" sz="3000" cap="all" dirty="0"/>
            </a:br>
            <a:endParaRPr lang="en-US" cap="all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B854721-4ED7-4853-ACE4-F0816930D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16" y="2209095"/>
            <a:ext cx="6921364" cy="354290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14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96C83-DD73-44BD-8033-295553AE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Jednotky obsahu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2E263C-01A5-482E-9560-9679846FC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24891"/>
            <a:ext cx="10131425" cy="3649133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využití funkčních závislostí</a:t>
            </a: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ADD3B891-E293-4060-826A-EB2B24291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2" y="3888508"/>
            <a:ext cx="10363200" cy="9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12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6F8F5-40F1-4C20-89D9-7A6DA234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Jednotky obsahu</a:t>
            </a:r>
            <a:endParaRPr lang="cs-CZ" dirty="0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09BE38A8-5B9F-416D-B14D-A4B7E65D7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230" y="3234889"/>
            <a:ext cx="9572625" cy="26289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BFF5044-2AD5-4F78-B877-44233EA147ED}"/>
              </a:ext>
            </a:extLst>
          </p:cNvPr>
          <p:cNvSpPr txBox="1"/>
          <p:nvPr/>
        </p:nvSpPr>
        <p:spPr>
          <a:xfrm>
            <a:off x="945216" y="2256304"/>
            <a:ext cx="790911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000" dirty="0"/>
              <a:t>Mřížka k převodu jednotek obsahu</a:t>
            </a:r>
          </a:p>
        </p:txBody>
      </p:sp>
    </p:spTree>
    <p:extLst>
      <p:ext uri="{BB962C8B-B14F-4D97-AF65-F5344CB8AC3E}">
        <p14:creationId xmlns:p14="http://schemas.microsoft.com/office/powerpoint/2010/main" val="3351453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20D70-F33A-4A5C-AF06-0D15113A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objemu</a:t>
            </a:r>
            <a:r>
              <a:rPr lang="cs-CZ" dirty="0">
                <a:ea typeface="+mj-lt"/>
                <a:cs typeface="+mj-lt"/>
              </a:rPr>
              <a:t> </a:t>
            </a: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F26E65C0-B916-480A-B551-7F500E039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345" y="1670891"/>
            <a:ext cx="5628216" cy="4221162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2231CC4-B81B-4535-89C5-DF422C9759A4}"/>
              </a:ext>
            </a:extLst>
          </p:cNvPr>
          <p:cNvSpPr txBox="1"/>
          <p:nvPr/>
        </p:nvSpPr>
        <p:spPr>
          <a:xfrm>
            <a:off x="3144371" y="59010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 </a:t>
            </a:r>
            <a:r>
              <a:rPr lang="cs-CZ" dirty="0">
                <a:ea typeface="+mn-lt"/>
                <a:cs typeface="+mn-lt"/>
              </a:rPr>
              <a:t>www.nsn.cz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4DFA880-A328-4A35-BEEC-61F9293B28F9}"/>
              </a:ext>
            </a:extLst>
          </p:cNvPr>
          <p:cNvSpPr txBox="1"/>
          <p:nvPr/>
        </p:nvSpPr>
        <p:spPr>
          <a:xfrm>
            <a:off x="1396253" y="5800165"/>
            <a:ext cx="10497670" cy="15850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endParaRPr lang="cs-CZ" dirty="0">
              <a:ea typeface="+mn-lt"/>
              <a:cs typeface="+mn-lt"/>
            </a:endParaRP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Inspirace:  </a:t>
            </a:r>
            <a:r>
              <a:rPr lang="cs-CZ" dirty="0"/>
              <a:t>Základní převody jednotek, Matýskova matematika: </a:t>
            </a:r>
            <a:r>
              <a:rPr lang="cs-CZ" dirty="0">
                <a:hlinkClick r:id="rId3"/>
              </a:rPr>
              <a:t>odkaz - video</a:t>
            </a:r>
            <a:r>
              <a:rPr lang="cs-CZ" dirty="0"/>
              <a:t> + </a:t>
            </a:r>
            <a:r>
              <a:rPr lang="cs-CZ" dirty="0">
                <a:ea typeface="+mn-lt"/>
                <a:cs typeface="+mn-lt"/>
                <a:hlinkClick r:id="rId4"/>
              </a:rPr>
              <a:t>odkaz - video</a:t>
            </a:r>
          </a:p>
          <a:p>
            <a:pPr marL="285750" indent="-285750" algn="l">
              <a:spcAft>
                <a:spcPts val="1000"/>
              </a:spcAft>
              <a:buFont typeface="Arial"/>
              <a:buChar char="•"/>
            </a:pP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049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20D70-F33A-4A5C-AF06-0D15113A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objemu</a:t>
            </a:r>
            <a:r>
              <a:rPr lang="cs-CZ" dirty="0">
                <a:ea typeface="+mj-lt"/>
                <a:cs typeface="+mj-lt"/>
              </a:rPr>
              <a:t> 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DF305494-DD52-41C7-AE71-D692A242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95" y="1724492"/>
            <a:ext cx="6777316" cy="4002927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DD37946-59C7-4D16-887F-E2934721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13" y="606861"/>
            <a:ext cx="10131425" cy="3649133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využití schémat</a:t>
            </a:r>
            <a:endParaRPr lang="cs-CZ" sz="3000" dirty="0">
              <a:cs typeface="Calibri" panose="020F0502020204030204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2231CC4-B81B-4535-89C5-DF422C9759A4}"/>
              </a:ext>
            </a:extLst>
          </p:cNvPr>
          <p:cNvSpPr txBox="1"/>
          <p:nvPr/>
        </p:nvSpPr>
        <p:spPr>
          <a:xfrm>
            <a:off x="3659842" y="587860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 </a:t>
            </a:r>
            <a:r>
              <a:rPr lang="cs-CZ" dirty="0">
                <a:ea typeface="+mn-lt"/>
                <a:cs typeface="+mn-lt"/>
              </a:rPr>
              <a:t>www.zsvalpolanka.cz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544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13F88-468C-4D2E-9140-CEC7D3EF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Jednotky objemu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F73D3-D5D5-42B1-911E-F6D8554F7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72" y="1268008"/>
            <a:ext cx="10131425" cy="3649133"/>
          </a:xfrm>
        </p:spPr>
        <p:txBody>
          <a:bodyPr/>
          <a:lstStyle/>
          <a:p>
            <a:r>
              <a:rPr lang="cs-CZ" sz="3000" dirty="0">
                <a:cs typeface="Calibri"/>
              </a:rPr>
              <a:t>využití převodních vztahů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6015FF8-1E34-4477-8E77-87AD68CC7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430" y="3336416"/>
            <a:ext cx="7942728" cy="27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8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14EFF-2C87-491D-8082-CB14F5F6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9E0E44-ABE4-4B76-B9EF-6BB731A1E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3000" dirty="0">
                <a:ea typeface="+mn-lt"/>
                <a:cs typeface="+mn-lt"/>
              </a:rPr>
              <a:t>pro žáky s SPU velmi </a:t>
            </a:r>
            <a:r>
              <a:rPr lang="cs-CZ" sz="3000" b="1" dirty="0">
                <a:ea typeface="+mn-lt"/>
                <a:cs typeface="+mn-lt"/>
              </a:rPr>
              <a:t>náročné téma </a:t>
            </a:r>
            <a:endParaRPr lang="cs-CZ" sz="3000" b="1" dirty="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b="1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problematické chápání jednotek délky, obsahu, objemu, hmotnosti, času, měny a vztahů mezi nimi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03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13F88-468C-4D2E-9140-CEC7D3EF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Jednotky objemu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F73D3-D5D5-42B1-911E-F6D8554F7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72" y="1649008"/>
            <a:ext cx="10131425" cy="3649133"/>
          </a:xfrm>
        </p:spPr>
        <p:txBody>
          <a:bodyPr/>
          <a:lstStyle/>
          <a:p>
            <a:r>
              <a:rPr lang="cs-CZ" sz="3000" dirty="0">
                <a:cs typeface="Calibri"/>
              </a:rPr>
              <a:t>využití funkčních závislostí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5" name="Obrázek 5" descr="Obsah obrázku stůl&#10;&#10;Popis se vygeneroval automaticky.">
            <a:extLst>
              <a:ext uri="{FF2B5EF4-FFF2-40B4-BE49-F238E27FC236}">
                <a16:creationId xmlns:a16="http://schemas.microsoft.com/office/drawing/2014/main" id="{CDB91DCB-6508-4E7D-A858-F4504BE93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59" y="4103011"/>
            <a:ext cx="10531287" cy="10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43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13F88-468C-4D2E-9140-CEC7D3EF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Jednotky objemu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F73D3-D5D5-42B1-911E-F6D8554F7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2" y="1492125"/>
            <a:ext cx="10131425" cy="3649133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mřížka k převodu jednotek</a:t>
            </a: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5" name="Obrázek 5" descr="Obsah obrázku stůl&#10;&#10;Popis se vygeneroval automaticky.">
            <a:extLst>
              <a:ext uri="{FF2B5EF4-FFF2-40B4-BE49-F238E27FC236}">
                <a16:creationId xmlns:a16="http://schemas.microsoft.com/office/drawing/2014/main" id="{17954D1E-165F-4115-A770-131490065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17" y="3546142"/>
            <a:ext cx="9042773" cy="24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87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7D19C-4212-44E6-9306-C8216B6A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hmotnosti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F11B12-FF42-4346-8257-F4A59A47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6" y="2646332"/>
            <a:ext cx="10691719" cy="3649133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ilustrujeme pomocí vážení</a:t>
            </a: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využíváme štítků o hmotnosti </a:t>
            </a:r>
            <a:r>
              <a:rPr lang="cs-CZ" sz="3000" dirty="0">
                <a:ea typeface="+mn-lt"/>
                <a:cs typeface="+mn-lt"/>
              </a:rPr>
              <a:t>potravin z digitálních vah z obchodů, eventuálně baleného zboží s vyznačenou hmotností </a:t>
            </a:r>
            <a:endParaRPr lang="cs-CZ" sz="3000">
              <a:cs typeface="Calibri" panose="020F0502020204030204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2F34B77-DCA3-48C0-B997-B6B95CBAA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253" y="607359"/>
            <a:ext cx="2944905" cy="220307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8D64A4F-ED63-4AEC-A723-00A4AF7460CF}"/>
              </a:ext>
            </a:extLst>
          </p:cNvPr>
          <p:cNvSpPr txBox="1"/>
          <p:nvPr/>
        </p:nvSpPr>
        <p:spPr>
          <a:xfrm>
            <a:off x="5968253" y="2897841"/>
            <a:ext cx="274320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300"/>
              <a:t>Zdroj: </a:t>
            </a:r>
            <a:r>
              <a:rPr lang="cs-CZ" sz="1300">
                <a:ea typeface="+mn-lt"/>
                <a:cs typeface="+mn-lt"/>
              </a:rPr>
              <a:t>eshop.mbcalibr.cz</a:t>
            </a:r>
            <a:endParaRPr lang="cs-CZ" sz="1300"/>
          </a:p>
        </p:txBody>
      </p:sp>
      <p:pic>
        <p:nvPicPr>
          <p:cNvPr id="6" name="Obrázek 6" descr="Obsah obrázku text, sladký&#10;&#10;Popis se vygeneroval automaticky.">
            <a:extLst>
              <a:ext uri="{FF2B5EF4-FFF2-40B4-BE49-F238E27FC236}">
                <a16:creationId xmlns:a16="http://schemas.microsoft.com/office/drawing/2014/main" id="{2813387A-331C-402F-BA5F-DB37D6FA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048" y="459729"/>
            <a:ext cx="2485465" cy="25095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CAA8520-4D33-41BE-84DF-0824082C8294}"/>
              </a:ext>
            </a:extLst>
          </p:cNvPr>
          <p:cNvSpPr txBox="1"/>
          <p:nvPr/>
        </p:nvSpPr>
        <p:spPr>
          <a:xfrm>
            <a:off x="9842686" y="2973481"/>
            <a:ext cx="274320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300"/>
              <a:t>Zdroj: www.nutrado.cz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F57F084-65F4-49C1-B316-F57C4F851EC5}"/>
              </a:ext>
            </a:extLst>
          </p:cNvPr>
          <p:cNvSpPr txBox="1"/>
          <p:nvPr/>
        </p:nvSpPr>
        <p:spPr>
          <a:xfrm>
            <a:off x="1026459" y="6035489"/>
            <a:ext cx="62394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Inspirace: Jednotky hmotnosti, Matýskova matematika, </a:t>
            </a:r>
            <a:r>
              <a:rPr lang="cs-CZ" dirty="0">
                <a:ea typeface="+mn-lt"/>
                <a:cs typeface="+mn-lt"/>
                <a:hlinkClick r:id="rId4"/>
              </a:rPr>
              <a:t>odkaz - video</a:t>
            </a:r>
            <a:endParaRPr lang="cs-CZ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4826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7D19C-4212-44E6-9306-C8216B6A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3571"/>
            <a:ext cx="10131425" cy="1456267"/>
          </a:xfrm>
        </p:spPr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hmotnosti 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76E2A8-F573-4CBC-9972-0B0F55DEB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>
                <a:ea typeface="+mn-lt"/>
                <a:cs typeface="+mn-lt"/>
              </a:rPr>
              <a:t>využití převodních vztahů</a:t>
            </a:r>
            <a:br>
              <a:rPr lang="cs-CZ" sz="3000" dirty="0">
                <a:ea typeface="+mn-lt"/>
                <a:cs typeface="+mn-lt"/>
              </a:rPr>
            </a:br>
            <a:endParaRPr lang="cs-CZ" sz="300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>
                <a:ea typeface="+mn-lt"/>
                <a:cs typeface="+mn-lt"/>
              </a:rPr>
              <a:t>1 t = 1000 kg</a:t>
            </a:r>
            <a:br>
              <a:rPr lang="cs-CZ" sz="3000" dirty="0">
                <a:ea typeface="+mn-lt"/>
                <a:cs typeface="+mn-lt"/>
              </a:rPr>
            </a:br>
            <a:r>
              <a:rPr lang="cs-CZ" sz="3000">
                <a:ea typeface="+mn-lt"/>
                <a:cs typeface="+mn-lt"/>
              </a:rPr>
              <a:t>1 kg = 1000 g</a:t>
            </a:r>
            <a:br>
              <a:rPr lang="cs-CZ" sz="3000" dirty="0">
                <a:ea typeface="+mn-lt"/>
                <a:cs typeface="+mn-lt"/>
              </a:rPr>
            </a:br>
            <a:r>
              <a:rPr lang="cs-CZ" sz="3000">
                <a:ea typeface="+mn-lt"/>
                <a:cs typeface="+mn-lt"/>
              </a:rPr>
              <a:t>1 g = 1000 mg</a:t>
            </a:r>
            <a:endParaRPr lang="cs-CZ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516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7D19C-4212-44E6-9306-C8216B6A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3571"/>
            <a:ext cx="10131425" cy="1456267"/>
          </a:xfrm>
        </p:spPr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hmotnosti 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76E2A8-F573-4CBC-9972-0B0F55DEB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>
                <a:cs typeface="Calibri"/>
              </a:rPr>
              <a:t>využití funkčních závislostí</a:t>
            </a: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D1E4A4EB-8F19-403C-AF07-D752D2B8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82" y="4376470"/>
            <a:ext cx="10732993" cy="8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44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7D19C-4212-44E6-9306-C8216B6A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3571"/>
            <a:ext cx="10131425" cy="1456267"/>
          </a:xfrm>
        </p:spPr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hmotnosti 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76E2A8-F573-4CBC-9972-0B0F55DEB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>
                <a:cs typeface="Calibri"/>
              </a:rPr>
              <a:t>využití schémat</a:t>
            </a: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23BE5143-C275-4F5A-9431-AFAC639C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782" y="3042649"/>
            <a:ext cx="7998758" cy="25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4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7D19C-4212-44E6-9306-C8216B6A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3571"/>
            <a:ext cx="10131425" cy="1456267"/>
          </a:xfrm>
        </p:spPr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hmotnosti 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76E2A8-F573-4CBC-9972-0B0F55DEB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>
                <a:cs typeface="Calibri"/>
              </a:rPr>
              <a:t>mřížka k převodu jednotek 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5D3179BA-72FE-47C5-900F-437334C3D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459" y="3000174"/>
            <a:ext cx="6441140" cy="31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38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4E25D-9596-4590-9A1C-BE4EB82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času</a:t>
            </a:r>
            <a:r>
              <a:rPr lang="cs-CZ" dirty="0">
                <a:ea typeface="+mj-lt"/>
                <a:cs typeface="+mj-lt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8AD47-5676-427F-8E14-B817811A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6699" y="2209302"/>
            <a:ext cx="10131425" cy="3649133"/>
          </a:xfrm>
        </p:spPr>
        <p:txBody>
          <a:bodyPr/>
          <a:lstStyle/>
          <a:p>
            <a:pPr marL="0" indent="0" algn="ctr">
              <a:buNone/>
            </a:pPr>
            <a:r>
              <a:rPr lang="cs-CZ" sz="3000">
                <a:ea typeface="+mn-lt"/>
                <a:cs typeface="+mn-lt"/>
              </a:rPr>
              <a:t>1 den = 24 h</a:t>
            </a:r>
            <a:br>
              <a:rPr lang="cs-CZ" sz="3000" dirty="0">
                <a:ea typeface="+mn-lt"/>
                <a:cs typeface="+mn-lt"/>
              </a:rPr>
            </a:br>
            <a:r>
              <a:rPr lang="cs-CZ" sz="3000">
                <a:ea typeface="+mn-lt"/>
                <a:cs typeface="+mn-lt"/>
              </a:rPr>
              <a:t>1 h = 60 min             1 h = 3600 s</a:t>
            </a:r>
            <a:br>
              <a:rPr lang="cs-CZ" sz="3000" dirty="0">
                <a:ea typeface="+mn-lt"/>
                <a:cs typeface="+mn-lt"/>
              </a:rPr>
            </a:br>
            <a:r>
              <a:rPr lang="cs-CZ" sz="3000">
                <a:ea typeface="+mn-lt"/>
                <a:cs typeface="+mn-lt"/>
              </a:rPr>
              <a:t>1 min = 60 s </a:t>
            </a:r>
            <a:endParaRPr lang="cs-CZ" sz="3000">
              <a:cs typeface="Calibri"/>
            </a:endParaRPr>
          </a:p>
        </p:txBody>
      </p:sp>
      <p:pic>
        <p:nvPicPr>
          <p:cNvPr id="4" name="Obrázek 4" descr="Obsah obrázku text, interiér, bílá&#10;&#10;Popis se vygeneroval automaticky.">
            <a:extLst>
              <a:ext uri="{FF2B5EF4-FFF2-40B4-BE49-F238E27FC236}">
                <a16:creationId xmlns:a16="http://schemas.microsoft.com/office/drawing/2014/main" id="{BA911C90-F266-4951-9D6A-CBD5BB8CD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94" y="241112"/>
            <a:ext cx="4054286" cy="268903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E003403-E1C9-4D07-8126-312F6082E04C}"/>
              </a:ext>
            </a:extLst>
          </p:cNvPr>
          <p:cNvSpPr txBox="1"/>
          <p:nvPr/>
        </p:nvSpPr>
        <p:spPr>
          <a:xfrm>
            <a:off x="7514665" y="3133165"/>
            <a:ext cx="415514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300" dirty="0">
                <a:ea typeface="+mn-lt"/>
                <a:cs typeface="+mn-lt"/>
              </a:rPr>
              <a:t>Zdroj: wwww.educational-playgroung.webnode.cz/</a:t>
            </a:r>
            <a:endParaRPr lang="cs-CZ" sz="13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F5DE80F-506E-4A78-856A-736E41FC18A5}"/>
              </a:ext>
            </a:extLst>
          </p:cNvPr>
          <p:cNvSpPr txBox="1"/>
          <p:nvPr/>
        </p:nvSpPr>
        <p:spPr>
          <a:xfrm>
            <a:off x="1463489" y="5945841"/>
            <a:ext cx="668766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Inspirace: Jednotky času, Matýskova matematika, </a:t>
            </a:r>
            <a:r>
              <a:rPr lang="cs-CZ" dirty="0">
                <a:ea typeface="+mn-lt"/>
                <a:cs typeface="+mn-lt"/>
                <a:hlinkClick r:id="rId3"/>
              </a:rPr>
              <a:t>odkaz - video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9596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4E25D-9596-4590-9A1C-BE4EB82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času</a:t>
            </a:r>
            <a:r>
              <a:rPr lang="cs-CZ" dirty="0">
                <a:ea typeface="+mj-lt"/>
                <a:cs typeface="+mj-lt"/>
              </a:rPr>
              <a:t> 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C562E1F-4357-4B6A-AFD5-E5EFB9E92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546" y="2069340"/>
            <a:ext cx="8606579" cy="3581144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3DE3060-01F1-4197-886E-52167223F871}"/>
              </a:ext>
            </a:extLst>
          </p:cNvPr>
          <p:cNvSpPr txBox="1"/>
          <p:nvPr/>
        </p:nvSpPr>
        <p:spPr>
          <a:xfrm>
            <a:off x="2113429" y="5856194"/>
            <a:ext cx="413272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300" dirty="0"/>
              <a:t>Zdroj: </a:t>
            </a:r>
            <a:r>
              <a:rPr lang="cs-CZ" sz="1300" dirty="0">
                <a:ea typeface="+mn-lt"/>
                <a:cs typeface="+mn-lt"/>
              </a:rPr>
              <a:t>educational-playgroung.webnode.cz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748072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4E25D-9596-4590-9A1C-BE4EB82C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a typeface="+mj-lt"/>
                <a:cs typeface="+mj-lt"/>
              </a:rPr>
              <a:t>Jednotky času</a:t>
            </a:r>
            <a:r>
              <a:rPr lang="cs-CZ" dirty="0">
                <a:ea typeface="+mj-lt"/>
                <a:cs typeface="+mj-lt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8AD47-5676-427F-8E14-B817811A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3000" dirty="0">
                <a:ea typeface="+mn-lt"/>
                <a:cs typeface="+mn-lt"/>
              </a:rPr>
              <a:t>problémy mohou vycházet z používání </a:t>
            </a:r>
            <a:r>
              <a:rPr lang="cs-CZ" sz="3000" dirty="0" err="1">
                <a:ea typeface="+mn-lt"/>
                <a:cs typeface="+mn-lt"/>
              </a:rPr>
              <a:t>šedesátkové</a:t>
            </a:r>
            <a:r>
              <a:rPr lang="cs-CZ" sz="3000" dirty="0">
                <a:ea typeface="+mn-lt"/>
                <a:cs typeface="+mn-lt"/>
              </a:rPr>
              <a:t> soustavy </a:t>
            </a:r>
            <a:endParaRPr lang="cs-CZ" sz="300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problémy činí převody částí hodiny na minuty a následný zápis pomoci desetinného čísla (např. ¼ h = 15 min = 0,25 h) 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sčítání a odčítání jednotek času 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01969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9CCFF-E1BF-480A-BDC2-54DBA754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BF48F-31D1-45C9-B529-BD3A3156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>
                <a:cs typeface="Calibri"/>
              </a:rPr>
              <a:t>cílem je najít „komunikační cestu“, která žáky osloví a volit metody práce, které pomohou usnadnit pochopení tohoto tématu </a:t>
            </a: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281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5EF0C-9807-48C6-9C26-21041517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4B95889-5C14-434F-A79C-EA0165FDF1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1" y="21420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60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C75CEA-BCBE-4DD8-AB86-24715C31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Jednotky měny</a:t>
            </a:r>
            <a:r>
              <a:rPr lang="cs-CZ" dirty="0">
                <a:ea typeface="+mj-lt"/>
                <a:cs typeface="+mj-lt"/>
              </a:rPr>
              <a:t> </a:t>
            </a:r>
          </a:p>
        </p:txBody>
      </p:sp>
      <p:pic>
        <p:nvPicPr>
          <p:cNvPr id="5" name="Picture 4" descr="Mapa světa tvořená mincemi">
            <a:extLst>
              <a:ext uri="{FF2B5EF4-FFF2-40B4-BE49-F238E27FC236}">
                <a16:creationId xmlns:a16="http://schemas.microsoft.com/office/drawing/2014/main" id="{F6FA9BD0-5716-4BB0-AF7F-1E39B8023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1" r="23773" b="9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A4574-1AE8-44C4-AC3A-C7A2487D5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1657675"/>
            <a:ext cx="6593075" cy="3972232"/>
          </a:xfrm>
        </p:spPr>
        <p:txBody>
          <a:bodyPr>
            <a:normAutofit/>
          </a:bodyPr>
          <a:lstStyle/>
          <a:p>
            <a:r>
              <a:rPr lang="cs-CZ" sz="3000">
                <a:ea typeface="+mn-lt"/>
                <a:cs typeface="+mn-lt"/>
              </a:rPr>
              <a:t>1 Kč = 100 hal</a:t>
            </a:r>
            <a:endParaRPr lang="cs-CZ" sz="3000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>
                <a:ea typeface="+mn-lt"/>
                <a:cs typeface="+mn-lt"/>
              </a:rPr>
              <a:t>je vhodné žáky seznámit s eury a převodem této měny na české koruny (platidlo v mnoha státech Evropy) </a:t>
            </a:r>
            <a:endParaRPr lang="cs-CZ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87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4A736-9FA6-4DA1-A9E7-5BF6BC9D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95" y="183776"/>
            <a:ext cx="10131425" cy="1456267"/>
          </a:xfrm>
        </p:spPr>
        <p:txBody>
          <a:bodyPr/>
          <a:lstStyle/>
          <a:p>
            <a:r>
              <a:rPr lang="cs-CZ" b="1" dirty="0">
                <a:cs typeface="Calibri Light"/>
              </a:rPr>
              <a:t>pomůcky</a:t>
            </a:r>
            <a:endParaRPr lang="cs-CZ" b="1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4B0FF8E-12BC-49CA-8B72-4240BE3FD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522" y="1715714"/>
            <a:ext cx="6087657" cy="4568544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A422B0A-09A8-40F8-A6F4-9D6DD4A83810}"/>
              </a:ext>
            </a:extLst>
          </p:cNvPr>
          <p:cNvSpPr txBox="1"/>
          <p:nvPr/>
        </p:nvSpPr>
        <p:spPr>
          <a:xfrm>
            <a:off x="365312" y="1642782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3000" dirty="0" err="1"/>
              <a:t>Lapbook</a:t>
            </a:r>
            <a:endParaRPr lang="cs-CZ" sz="3000" dirty="0" err="1"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2C5076-8543-459D-8047-44D8494D1DBB}"/>
              </a:ext>
            </a:extLst>
          </p:cNvPr>
          <p:cNvSpPr txBox="1"/>
          <p:nvPr/>
        </p:nvSpPr>
        <p:spPr>
          <a:xfrm>
            <a:off x="2995893" y="6380070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/>
              <a:t>Zdroj: </a:t>
            </a:r>
            <a:r>
              <a:rPr lang="cs-CZ" sz="1500" dirty="0">
                <a:ea typeface="+mn-lt"/>
                <a:cs typeface="+mn-lt"/>
              </a:rPr>
              <a:t>www.logosik.cz</a:t>
            </a:r>
            <a:endParaRPr lang="cs-CZ" sz="15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2FD214-B842-4914-9428-B50F1012332F}"/>
              </a:ext>
            </a:extLst>
          </p:cNvPr>
          <p:cNvSpPr txBox="1"/>
          <p:nvPr/>
        </p:nvSpPr>
        <p:spPr>
          <a:xfrm>
            <a:off x="5010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Kliknutím vložíte text.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E84E8EA-A284-4410-8165-CE0018943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548" y="450477"/>
            <a:ext cx="3348317" cy="251684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B3D27E7-A586-488D-9573-99022971F46A}"/>
              </a:ext>
            </a:extLst>
          </p:cNvPr>
          <p:cNvSpPr txBox="1"/>
          <p:nvPr/>
        </p:nvSpPr>
        <p:spPr>
          <a:xfrm>
            <a:off x="8646459" y="3054724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>
                <a:ea typeface="+mn-lt"/>
                <a:cs typeface="+mn-lt"/>
              </a:rPr>
              <a:t>Zdroj: </a:t>
            </a:r>
            <a:r>
              <a:rPr lang="cs-CZ" sz="1500" dirty="0"/>
              <a:t>www.logosik.cz</a:t>
            </a:r>
          </a:p>
        </p:txBody>
      </p:sp>
    </p:spTree>
    <p:extLst>
      <p:ext uri="{BB962C8B-B14F-4D97-AF65-F5344CB8AC3E}">
        <p14:creationId xmlns:p14="http://schemas.microsoft.com/office/powerpoint/2010/main" val="226680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8AE37-DEB6-4ABE-8606-AFE10CF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19" y="4482"/>
            <a:ext cx="10131425" cy="1456267"/>
          </a:xfrm>
        </p:spPr>
        <p:txBody>
          <a:bodyPr/>
          <a:lstStyle/>
          <a:p>
            <a:r>
              <a:rPr lang="cs-CZ" b="1" dirty="0">
                <a:cs typeface="Calibri Light"/>
              </a:rPr>
              <a:t>pomůcky</a:t>
            </a:r>
            <a:endParaRPr lang="cs-CZ" b="1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1D0E444-0592-43FF-B67F-4B42FDFD1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846" y="1200244"/>
            <a:ext cx="6457450" cy="4837485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0B98EA5-F6E4-497D-BCFA-3694BA3C1EA7}"/>
              </a:ext>
            </a:extLst>
          </p:cNvPr>
          <p:cNvSpPr txBox="1"/>
          <p:nvPr/>
        </p:nvSpPr>
        <p:spPr>
          <a:xfrm>
            <a:off x="3099547" y="6158753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>
                <a:ea typeface="+mn-lt"/>
                <a:cs typeface="+mn-lt"/>
              </a:rPr>
              <a:t>Zdroj: </a:t>
            </a:r>
            <a:r>
              <a:rPr lang="cs-CZ" sz="1500" dirty="0">
                <a:cs typeface="Calibri"/>
              </a:rPr>
              <a:t>www.logosik.cz</a:t>
            </a:r>
            <a:endParaRPr lang="cs-CZ">
              <a:cs typeface="Calibri" panose="020F0502020204030204"/>
            </a:endParaRP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A095FFBD-B597-45D5-8B37-282310F32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636" y="167965"/>
            <a:ext cx="2743199" cy="2062129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139C090A-1429-49F0-AC1B-74EF541AB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635" y="2397935"/>
            <a:ext cx="2743199" cy="2062129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5CFACB58-3B5E-4070-BEB6-764202423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635" y="4675094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74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D7CB6D-4951-44F7-BCC5-6BD02BDE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73959"/>
            <a:ext cx="10131425" cy="1456267"/>
          </a:xfrm>
        </p:spPr>
        <p:txBody>
          <a:bodyPr/>
          <a:lstStyle/>
          <a:p>
            <a:r>
              <a:rPr lang="cs-CZ" b="1" dirty="0">
                <a:cs typeface="Calibri Light"/>
              </a:rPr>
              <a:t>pomůcky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91D1F932-7E82-4E06-A17A-B7FAA6672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707" y="1805362"/>
            <a:ext cx="6698759" cy="3862574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F42C46C-5447-4388-911A-983C613A81F3}"/>
              </a:ext>
            </a:extLst>
          </p:cNvPr>
          <p:cNvSpPr txBox="1"/>
          <p:nvPr/>
        </p:nvSpPr>
        <p:spPr>
          <a:xfrm>
            <a:off x="1060077" y="5867400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/>
              <a:t>zdroj: </a:t>
            </a:r>
            <a:r>
              <a:rPr lang="cs-CZ" sz="1500" dirty="0">
                <a:ea typeface="+mn-lt"/>
                <a:cs typeface="+mn-lt"/>
              </a:rPr>
              <a:t>www.obrazkova-skola.cz</a:t>
            </a:r>
            <a:endParaRPr lang="cs-CZ" sz="1500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4F5113CE-01FD-4042-9F71-018D9656F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635" y="1463488"/>
            <a:ext cx="4289611" cy="422237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D5A2636-AA87-419C-A783-5B217758389F}"/>
              </a:ext>
            </a:extLst>
          </p:cNvPr>
          <p:cNvSpPr txBox="1"/>
          <p:nvPr/>
        </p:nvSpPr>
        <p:spPr>
          <a:xfrm>
            <a:off x="7626723" y="5867400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/>
              <a:t>zdroj: uciteleucitelum.cz</a:t>
            </a:r>
          </a:p>
        </p:txBody>
      </p:sp>
    </p:spTree>
    <p:extLst>
      <p:ext uri="{BB962C8B-B14F-4D97-AF65-F5344CB8AC3E}">
        <p14:creationId xmlns:p14="http://schemas.microsoft.com/office/powerpoint/2010/main" val="3577093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5AB27-5EBE-454E-9E69-DD267F73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1718"/>
            <a:ext cx="10131425" cy="1456267"/>
          </a:xfrm>
        </p:spPr>
        <p:txBody>
          <a:bodyPr/>
          <a:lstStyle/>
          <a:p>
            <a:r>
              <a:rPr lang="cs-CZ" b="1" dirty="0">
                <a:cs typeface="Calibri Light"/>
              </a:rPr>
              <a:t>pomůcky</a:t>
            </a:r>
            <a:endParaRPr lang="cs-CZ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138EE-DB56-463B-9472-9D245137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36" y="214655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cs-CZ" sz="3000" dirty="0">
                <a:cs typeface="Calibri"/>
              </a:rPr>
              <a:t>Přehledové tabulky</a:t>
            </a:r>
            <a:endParaRPr lang="cs-CZ"/>
          </a:p>
          <a:p>
            <a:pPr marL="0" indent="0">
              <a:buClr>
                <a:srgbClr val="FFFFFF"/>
              </a:buClr>
              <a:buNone/>
            </a:pPr>
            <a:endParaRPr lang="cs-CZ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95EAB4B8-D217-4707-980F-1B6310EA6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959" y="1454120"/>
            <a:ext cx="3370730" cy="482381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2035654-CE86-41AA-B5C9-A3EF5EC5BEE4}"/>
              </a:ext>
            </a:extLst>
          </p:cNvPr>
          <p:cNvSpPr txBox="1"/>
          <p:nvPr/>
        </p:nvSpPr>
        <p:spPr>
          <a:xfrm>
            <a:off x="4433047" y="6371664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/>
              <a:t>Zdroj: </a:t>
            </a:r>
            <a:r>
              <a:rPr lang="cs-CZ" sz="1500" dirty="0">
                <a:ea typeface="+mn-lt"/>
                <a:cs typeface="+mn-lt"/>
              </a:rPr>
              <a:t>www.zbozi.cz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9C314623-70CA-430E-8D5D-36A3C9ED5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047" y="1456726"/>
            <a:ext cx="3381935" cy="481860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DE0E700-11AC-4E33-81F1-0FD150CBF42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Kliknutím vložíte text.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D0EA90A-365E-4C48-A287-7DED20C21B3B}"/>
              </a:ext>
            </a:extLst>
          </p:cNvPr>
          <p:cNvSpPr txBox="1"/>
          <p:nvPr/>
        </p:nvSpPr>
        <p:spPr>
          <a:xfrm>
            <a:off x="8397128" y="6357657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/>
              <a:t>Zdroj: www.sept.cz</a:t>
            </a:r>
          </a:p>
        </p:txBody>
      </p:sp>
    </p:spTree>
    <p:extLst>
      <p:ext uri="{BB962C8B-B14F-4D97-AF65-F5344CB8AC3E}">
        <p14:creationId xmlns:p14="http://schemas.microsoft.com/office/powerpoint/2010/main" val="3411447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0ABC2-9CE5-4B02-ACA8-0CCC59B6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pomůcky</a:t>
            </a:r>
            <a:endParaRPr lang="cs-CZ" b="1" dirty="0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CBB3A82F-9672-405B-B2DB-6CFDEE199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389" y="539097"/>
            <a:ext cx="4182804" cy="5588279"/>
          </a:xfr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0ABFF32B-8562-415E-B734-917342F0A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312" y="2848536"/>
            <a:ext cx="4390464" cy="327884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B13D7A0-ECF3-4000-B504-BC95CB99C326}"/>
              </a:ext>
            </a:extLst>
          </p:cNvPr>
          <p:cNvSpPr txBox="1"/>
          <p:nvPr/>
        </p:nvSpPr>
        <p:spPr>
          <a:xfrm>
            <a:off x="3177989" y="6225989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/>
              <a:t>Zdroj: www.pinterest.com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CB64DF-1654-4942-9695-19A026E67EEE}"/>
              </a:ext>
            </a:extLst>
          </p:cNvPr>
          <p:cNvSpPr txBox="1"/>
          <p:nvPr/>
        </p:nvSpPr>
        <p:spPr>
          <a:xfrm>
            <a:off x="7747186" y="6223187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500" dirty="0" err="1">
                <a:ea typeface="+mn-lt"/>
                <a:cs typeface="+mn-lt"/>
              </a:rPr>
              <a:t>Zdroj:slideplayer.cz</a:t>
            </a:r>
            <a:endParaRPr lang="cs-CZ" sz="1500" dirty="0" err="1"/>
          </a:p>
        </p:txBody>
      </p:sp>
    </p:spTree>
    <p:extLst>
      <p:ext uri="{BB962C8B-B14F-4D97-AF65-F5344CB8AC3E}">
        <p14:creationId xmlns:p14="http://schemas.microsoft.com/office/powerpoint/2010/main" val="86521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0BDFE-1264-407E-A8A3-DAD645DC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30" y="609600"/>
            <a:ext cx="10131425" cy="1456267"/>
          </a:xfrm>
        </p:spPr>
        <p:txBody>
          <a:bodyPr/>
          <a:lstStyle/>
          <a:p>
            <a:r>
              <a:rPr lang="cs-CZ" b="1" dirty="0">
                <a:latin typeface="Calibri"/>
                <a:cs typeface="Calibri"/>
              </a:rPr>
              <a:t>LITERATURA:</a:t>
            </a:r>
            <a:r>
              <a:rPr lang="cs-CZ" dirty="0">
                <a:latin typeface="Calibri"/>
                <a:cs typeface="Calibri"/>
              </a:rPr>
              <a:t>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74C24-3C10-4CD1-B8AA-33666A06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18" y="1993900"/>
            <a:ext cx="11348508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Clr>
                <a:prstClr val="white"/>
              </a:buClr>
              <a:buNone/>
            </a:pPr>
            <a:r>
              <a:rPr lang="cs-CZ" sz="2500" dirty="0">
                <a:ea typeface="+mn-lt"/>
                <a:cs typeface="+mn-lt"/>
              </a:rPr>
              <a:t>Blažková, R. (2017). </a:t>
            </a:r>
            <a:r>
              <a:rPr lang="cs-CZ" sz="2500" i="1" dirty="0">
                <a:ea typeface="+mn-lt"/>
                <a:cs typeface="+mn-lt"/>
              </a:rPr>
              <a:t>Didaktika matematiky se zaměřením na specifické poruchy učení. </a:t>
            </a:r>
            <a:r>
              <a:rPr lang="cs-CZ" sz="2500" dirty="0">
                <a:ea typeface="+mn-lt"/>
                <a:cs typeface="+mn-lt"/>
              </a:rPr>
              <a:t>Brno: Masarykova univerzita. </a:t>
            </a:r>
            <a:r>
              <a:rPr lang="cs-CZ" sz="2500" b="1" dirty="0">
                <a:ea typeface="+mn-lt"/>
                <a:cs typeface="+mn-lt"/>
              </a:rPr>
              <a:t> </a:t>
            </a:r>
            <a:r>
              <a:rPr lang="cs-CZ" sz="2500" dirty="0">
                <a:ea typeface="+mn-lt"/>
                <a:cs typeface="+mn-lt"/>
              </a:rPr>
              <a:t> </a:t>
            </a:r>
          </a:p>
          <a:p>
            <a:pPr marL="0" indent="0" algn="just">
              <a:buNone/>
            </a:pPr>
            <a:endParaRPr lang="cs-CZ" sz="25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2500" dirty="0">
                <a:ea typeface="+mn-lt"/>
                <a:cs typeface="+mn-lt"/>
              </a:rPr>
              <a:t>Blažková, R., Matoušková, K., Vaňurová, M., &amp; Blažek, M. (2004). </a:t>
            </a:r>
            <a:r>
              <a:rPr lang="cs-CZ" sz="2500" i="1" dirty="0">
                <a:ea typeface="+mn-lt"/>
                <a:cs typeface="+mn-lt"/>
              </a:rPr>
              <a:t>Poruchy učení v matematice a možnosti jejich nápravy</a:t>
            </a:r>
            <a:r>
              <a:rPr lang="cs-CZ" sz="2500" dirty="0">
                <a:ea typeface="+mn-lt"/>
                <a:cs typeface="+mn-lt"/>
              </a:rPr>
              <a:t>. Brno: </a:t>
            </a:r>
            <a:r>
              <a:rPr lang="cs-CZ" sz="2500" dirty="0" err="1">
                <a:ea typeface="+mn-lt"/>
                <a:cs typeface="+mn-lt"/>
              </a:rPr>
              <a:t>Paido</a:t>
            </a:r>
            <a:r>
              <a:rPr lang="cs-CZ" sz="2500" dirty="0">
                <a:ea typeface="+mn-lt"/>
                <a:cs typeface="+mn-lt"/>
              </a:rPr>
              <a:t>. </a:t>
            </a:r>
            <a:endParaRPr lang="cs-CZ" sz="250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25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2500" dirty="0">
                <a:ea typeface="+mn-lt"/>
                <a:cs typeface="+mn-lt"/>
              </a:rPr>
              <a:t>Pavlíčková, L. (2020). </a:t>
            </a:r>
            <a:r>
              <a:rPr lang="cs-CZ" sz="2500" i="1" dirty="0">
                <a:ea typeface="+mn-lt"/>
                <a:cs typeface="+mn-lt"/>
              </a:rPr>
              <a:t>Interaktivní osnova k předmětu Strategie podpory matematické gramotnosti</a:t>
            </a:r>
            <a:r>
              <a:rPr lang="cs-CZ" sz="2500" dirty="0">
                <a:ea typeface="+mn-lt"/>
                <a:cs typeface="+mn-lt"/>
              </a:rPr>
              <a:t>. Brno. </a:t>
            </a:r>
            <a:endParaRPr lang="cs-CZ" sz="2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513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FE724-053E-4A0C-B4A4-57D639D2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CD5E08-70E0-4F92-AE57-D0819F4D4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95" y="1099920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>
                <a:cs typeface="Calibri" panose="020F0502020204030204"/>
              </a:rPr>
              <a:t>Děkuji za pozornost.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51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5A692-62FA-442A-BC56-DB3E71DB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96C8-2673-4EAE-A10E-E19A4997E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1178984"/>
            <a:ext cx="10131425" cy="3649133"/>
          </a:xfrm>
        </p:spPr>
        <p:txBody>
          <a:bodyPr/>
          <a:lstStyle/>
          <a:p>
            <a:pPr algn="just"/>
            <a:r>
              <a:rPr lang="cs-CZ" sz="3000">
                <a:ea typeface="+mn-lt"/>
                <a:cs typeface="+mn-lt"/>
              </a:rPr>
              <a:t>úspěšné zvládnutí základních jednotek -----&gt;  </a:t>
            </a:r>
            <a:r>
              <a:rPr lang="cs-CZ" sz="3000" dirty="0">
                <a:ea typeface="+mn-lt"/>
                <a:cs typeface="+mn-lt"/>
              </a:rPr>
              <a:t>pochopení jednotek „složených“ – jednotky rychlosti, síly, hustoty a další </a:t>
            </a:r>
            <a:endParaRPr lang="cs-CZ" sz="3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746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A8365D-E703-4157-AA6F-27625B6E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Problémy žáků s jednotky měr</a:t>
            </a: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4CB9F54-F856-46E8-A19A-5556B7407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303314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944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A8365D-E703-4157-AA6F-27625B6E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Problémy žáků s jednotky měr</a:t>
            </a: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E36D755-100E-474C-8A6C-8723EB3B7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541142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045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A8365D-E703-4157-AA6F-27625B6E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Problémy žáků s jednotky měr</a:t>
            </a:r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B2ED973-53C5-4E08-803E-1A2831FD3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030674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33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8DD505-967D-493B-A171-752AFC86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Metodický postup</a:t>
            </a:r>
            <a:endParaRPr lang="cs-CZ">
              <a:solidFill>
                <a:srgbClr val="FFFFFF"/>
              </a:solidFill>
              <a:ea typeface="+mj-lt"/>
              <a:cs typeface="+mj-lt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81925DE-A6EB-4465-A8EF-888D36347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119809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017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999</Words>
  <Application>Microsoft Office PowerPoint</Application>
  <PresentationFormat>Širokoúhlá obrazovka</PresentationFormat>
  <Paragraphs>151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Celestial</vt:lpstr>
      <vt:lpstr>STRATEGIE PODPORY   MATEMATICKÉ     GRAMOTNOSTI</vt:lpstr>
      <vt:lpstr>JEDNOTKY MĚR </vt:lpstr>
      <vt:lpstr>Prezentace aplikace PowerPoint</vt:lpstr>
      <vt:lpstr>Prezentace aplikace PowerPoint</vt:lpstr>
      <vt:lpstr>Prezentace aplikace PowerPoint</vt:lpstr>
      <vt:lpstr>Problémy žáků s jednotky měr</vt:lpstr>
      <vt:lpstr>Problémy žáků s jednotky měr</vt:lpstr>
      <vt:lpstr>Problémy žáků s jednotky měr</vt:lpstr>
      <vt:lpstr>Metodický postup</vt:lpstr>
      <vt:lpstr>Prezentace aplikace PowerPoint</vt:lpstr>
      <vt:lpstr>Metodický postup</vt:lpstr>
      <vt:lpstr>Metodický postup</vt:lpstr>
      <vt:lpstr>Prezentace aplikace PowerPoint</vt:lpstr>
      <vt:lpstr>Metodický postup</vt:lpstr>
      <vt:lpstr>Metodický postup</vt:lpstr>
      <vt:lpstr>Jednotky délky </vt:lpstr>
      <vt:lpstr>Jednotky délky </vt:lpstr>
      <vt:lpstr>Jednotky délky</vt:lpstr>
      <vt:lpstr>Jednotky délky</vt:lpstr>
      <vt:lpstr>Jednotky délky</vt:lpstr>
      <vt:lpstr>Jednotky obsahu </vt:lpstr>
      <vt:lpstr>Jednotky obsahu </vt:lpstr>
      <vt:lpstr>Jednotky obsahu </vt:lpstr>
      <vt:lpstr>Jednotky obsahu</vt:lpstr>
      <vt:lpstr>Jednotky obsahu</vt:lpstr>
      <vt:lpstr>Jednotky obsahu</vt:lpstr>
      <vt:lpstr>Jednotky objemu </vt:lpstr>
      <vt:lpstr>Jednotky objemu </vt:lpstr>
      <vt:lpstr>Jednotky objemu</vt:lpstr>
      <vt:lpstr>Jednotky objemu</vt:lpstr>
      <vt:lpstr>Jednotky objemu</vt:lpstr>
      <vt:lpstr>Jednotky hmotnosti </vt:lpstr>
      <vt:lpstr>Jednotky hmotnosti </vt:lpstr>
      <vt:lpstr>Jednotky hmotnosti </vt:lpstr>
      <vt:lpstr>Jednotky hmotnosti </vt:lpstr>
      <vt:lpstr>Jednotky hmotnosti </vt:lpstr>
      <vt:lpstr>Jednotky času </vt:lpstr>
      <vt:lpstr>Jednotky času </vt:lpstr>
      <vt:lpstr>Jednotky času </vt:lpstr>
      <vt:lpstr>Prezentace aplikace PowerPoint</vt:lpstr>
      <vt:lpstr>Jednotky měny </vt:lpstr>
      <vt:lpstr>pomůcky</vt:lpstr>
      <vt:lpstr>pomůcky</vt:lpstr>
      <vt:lpstr>pomůcky</vt:lpstr>
      <vt:lpstr>pomůcky</vt:lpstr>
      <vt:lpstr>pomůcky</vt:lpstr>
      <vt:lpstr>LITERATURA: 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Veseláková</dc:creator>
  <cp:lastModifiedBy>Jana Veseláková</cp:lastModifiedBy>
  <cp:revision>425</cp:revision>
  <dcterms:created xsi:type="dcterms:W3CDTF">2021-11-20T22:24:20Z</dcterms:created>
  <dcterms:modified xsi:type="dcterms:W3CDTF">2022-10-17T15:42:36Z</dcterms:modified>
</cp:coreProperties>
</file>