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84" r:id="rId6"/>
    <p:sldId id="268" r:id="rId7"/>
    <p:sldId id="271" r:id="rId8"/>
    <p:sldId id="261" r:id="rId9"/>
    <p:sldId id="259" r:id="rId10"/>
    <p:sldId id="265" r:id="rId11"/>
    <p:sldId id="266" r:id="rId12"/>
    <p:sldId id="288" r:id="rId13"/>
    <p:sldId id="262" r:id="rId14"/>
    <p:sldId id="263" r:id="rId15"/>
    <p:sldId id="264" r:id="rId16"/>
    <p:sldId id="267" r:id="rId17"/>
    <p:sldId id="287" r:id="rId18"/>
    <p:sldId id="289" r:id="rId19"/>
    <p:sldId id="286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5" r:id="rId32"/>
    <p:sldId id="282" r:id="rId33"/>
    <p:sldId id="28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B3660-E480-F285-DDDA-6F4E4DB80E7B}" v="982" dt="2021-10-22T21:23:02.758"/>
    <p1510:client id="{BB62F137-B87D-4F55-8A14-2CAEAB8C7235}" v="12" dt="2021-10-22T17:09:58.950"/>
    <p1510:client id="{EB089CB8-5EA6-876E-6B7E-E09EA65DA11B}" v="303" dt="2021-10-23T22:57:18.473"/>
    <p1510:client id="{F81604D2-E1A3-0D91-5489-348C6B2B5CB5}" v="54" dt="2022-10-02T20:15:55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6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4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3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8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30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2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9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37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xToNIWu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BHRFE6ur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AX-UHAlK6w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Ag5jRvQ9v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t-L4Yp3bTE" TargetMode="External"/><Relationship Id="rId4" Type="http://schemas.openxmlformats.org/officeDocument/2006/relationships/hyperlink" Target="https://www.youtube.com/watch?v=MtiG1gW7R3U&amp;t=4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riprava-na-operace-s-prirozenymi-cisly.html#id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9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cs typeface="Calibri Light"/>
              </a:rPr>
              <a:t> STRATEGIE </a:t>
            </a:r>
            <a:r>
              <a:rPr lang="cs-CZ" b="1" err="1">
                <a:cs typeface="Calibri Light"/>
              </a:rPr>
              <a:t>PODPORy</a:t>
            </a:r>
            <a:br>
              <a:rPr lang="cs-CZ" b="1">
                <a:cs typeface="Calibri Light"/>
              </a:rPr>
            </a:br>
            <a:r>
              <a:rPr lang="cs-CZ" b="1">
                <a:cs typeface="Calibri Light"/>
              </a:rPr>
              <a:t>MATEMATICKÉ</a:t>
            </a:r>
            <a:br>
              <a:rPr lang="cs-CZ" b="1">
                <a:cs typeface="Calibri Light"/>
              </a:rPr>
            </a:br>
            <a:r>
              <a:rPr lang="cs-CZ" b="1">
                <a:cs typeface="Calibri Light"/>
              </a:rPr>
              <a:t>GRAMOTNOSTI</a:t>
            </a:r>
            <a:endParaRPr lang="cs-CZ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97137" y="3538174"/>
            <a:ext cx="7197726" cy="14054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2500" b="1" dirty="0">
                <a:latin typeface="Calibri Light"/>
                <a:cs typeface="Calibri Light"/>
              </a:rPr>
              <a:t>Jana </a:t>
            </a:r>
            <a:r>
              <a:rPr lang="cs-CZ" sz="2500" b="1" err="1">
                <a:latin typeface="Calibri Light"/>
                <a:cs typeface="Calibri Light"/>
              </a:rPr>
              <a:t>veseláková</a:t>
            </a:r>
            <a:endParaRPr lang="cs-CZ" sz="2500">
              <a:ea typeface="+mn-lt"/>
              <a:cs typeface="+mn-lt"/>
            </a:endParaRPr>
          </a:p>
          <a:p>
            <a:pPr algn="ctr"/>
            <a:r>
              <a:rPr lang="cs-CZ" dirty="0">
                <a:latin typeface="Calibri Light"/>
                <a:cs typeface="Calibri Light"/>
              </a:rPr>
              <a:t>      Katedra matematiky</a:t>
            </a:r>
            <a:endParaRPr lang="cs-CZ" dirty="0">
              <a:ea typeface="+mn-lt"/>
              <a:cs typeface="+mn-lt"/>
            </a:endParaRPr>
          </a:p>
          <a:p>
            <a:pPr algn="ctr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5D37D-A013-440F-8BD9-35F970F0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3021D2BD-84AF-4FDA-B26C-3668B3499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741" y="2620852"/>
            <a:ext cx="10304044" cy="329314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C5840AF-092A-4CDB-8771-D80FB9763AB5}"/>
              </a:ext>
            </a:extLst>
          </p:cNvPr>
          <p:cNvSpPr txBox="1"/>
          <p:nvPr/>
        </p:nvSpPr>
        <p:spPr>
          <a:xfrm>
            <a:off x="563479" y="19471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Číselné hvězdy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0BA676C-54DB-4E24-A5AC-AC16F1A8EA60}"/>
              </a:ext>
            </a:extLst>
          </p:cNvPr>
          <p:cNvSpPr txBox="1"/>
          <p:nvPr/>
        </p:nvSpPr>
        <p:spPr>
          <a:xfrm>
            <a:off x="1526006" y="6218321"/>
            <a:ext cx="71447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ea typeface="+mn-lt"/>
                <a:cs typeface="+mn-lt"/>
              </a:rPr>
              <a:t>Zdroj: Pavlíčková, Interaktivní osnova z předmětu Didaktika matematiky 1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48679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023B4-0546-4F59-8344-481F23C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6F589770-0F65-44DD-BB14-DF100E9E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112" y="2723593"/>
            <a:ext cx="9497224" cy="364913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06C13F-16AA-4F96-BCDE-18BE5A2EDC8D}"/>
              </a:ext>
            </a:extLst>
          </p:cNvPr>
          <p:cNvSpPr txBox="1"/>
          <p:nvPr/>
        </p:nvSpPr>
        <p:spPr>
          <a:xfrm>
            <a:off x="613611" y="2067426"/>
            <a:ext cx="3244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Násobkové tabulky - pracovní list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2D4165-5E9D-442A-9E29-0E35245AE527}"/>
              </a:ext>
            </a:extLst>
          </p:cNvPr>
          <p:cNvSpPr txBox="1"/>
          <p:nvPr/>
        </p:nvSpPr>
        <p:spPr>
          <a:xfrm>
            <a:off x="1566111" y="6438900"/>
            <a:ext cx="60919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ea typeface="+mn-lt"/>
                <a:cs typeface="+mn-lt"/>
              </a:rPr>
              <a:t>Zdroj: Pavlíčková, Interaktivní osnova z předmětu Didaktika matematiky 1</a:t>
            </a:r>
            <a:endParaRPr lang="cs-CZ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64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FAADC-208C-4A7A-9B4D-FF497B22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pic>
        <p:nvPicPr>
          <p:cNvPr id="4" name="Obrázek 4" descr="Obsah obrázku patro, osoba, interiér&#10;&#10;Popis se vygeneroval automaticky.">
            <a:extLst>
              <a:ext uri="{FF2B5EF4-FFF2-40B4-BE49-F238E27FC236}">
                <a16:creationId xmlns:a16="http://schemas.microsoft.com/office/drawing/2014/main" id="{3D0657D2-0209-49C7-844E-1F813830E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848" y="1244594"/>
            <a:ext cx="7312151" cy="486084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388C97-C89E-4D14-A1AD-535736D98BB6}"/>
              </a:ext>
            </a:extLst>
          </p:cNvPr>
          <p:cNvSpPr txBox="1"/>
          <p:nvPr/>
        </p:nvSpPr>
        <p:spPr>
          <a:xfrm>
            <a:off x="3379695" y="6293224"/>
            <a:ext cx="36620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www.montessorikurz.cz</a:t>
            </a:r>
          </a:p>
        </p:txBody>
      </p:sp>
    </p:spTree>
    <p:extLst>
      <p:ext uri="{BB962C8B-B14F-4D97-AF65-F5344CB8AC3E}">
        <p14:creationId xmlns:p14="http://schemas.microsoft.com/office/powerpoint/2010/main" val="82583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0FBA6-9064-4D27-9503-E62C5F3A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 descr="Obsah obrázku text, veslovat, různé, linkovaný&#10;&#10;Popis se vygeneroval automaticky.">
            <a:extLst>
              <a:ext uri="{FF2B5EF4-FFF2-40B4-BE49-F238E27FC236}">
                <a16:creationId xmlns:a16="http://schemas.microsoft.com/office/drawing/2014/main" id="{EB4331AA-9E8D-402B-86FD-F0E21F9A8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250" y="1770564"/>
            <a:ext cx="7575393" cy="427129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C8F155-D6F9-452E-81DA-3868918DF715}"/>
              </a:ext>
            </a:extLst>
          </p:cNvPr>
          <p:cNvSpPr txBox="1"/>
          <p:nvPr/>
        </p:nvSpPr>
        <p:spPr>
          <a:xfrm>
            <a:off x="2418347" y="61782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www.eschovka.cz</a:t>
            </a:r>
          </a:p>
        </p:txBody>
      </p:sp>
    </p:spTree>
    <p:extLst>
      <p:ext uri="{BB962C8B-B14F-4D97-AF65-F5344CB8AC3E}">
        <p14:creationId xmlns:p14="http://schemas.microsoft.com/office/powerpoint/2010/main" val="10892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69785-C8E2-497C-9988-7C322D03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4C31352-9C01-4FAA-82D0-A29FC0F37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443" y="1901436"/>
            <a:ext cx="8671194" cy="429081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4AE7A8-04C2-467F-8ABE-92444B1E514B}"/>
              </a:ext>
            </a:extLst>
          </p:cNvPr>
          <p:cNvSpPr txBox="1"/>
          <p:nvPr/>
        </p:nvSpPr>
        <p:spPr>
          <a:xfrm>
            <a:off x="573505" y="18969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Stovková tabulka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FDF6-45CD-4E08-B738-5A998DBABD9F}"/>
              </a:ext>
            </a:extLst>
          </p:cNvPr>
          <p:cNvSpPr txBox="1"/>
          <p:nvPr/>
        </p:nvSpPr>
        <p:spPr>
          <a:xfrm>
            <a:off x="3180347" y="6328611"/>
            <a:ext cx="514951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ea typeface="+mn-lt"/>
                <a:cs typeface="+mn-lt"/>
              </a:rPr>
              <a:t>Zdroj: Pavlíčková, Interaktivní osnova z předmětu Didaktika matematiky 1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07439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FB6F8-AC3A-4E5F-A7F1-DCB99F56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BEAB52E-EBCA-4285-9DF5-A89CFE7E8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788" y="2142596"/>
            <a:ext cx="8553450" cy="364807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92B268-F4BF-4061-88DF-8C0B73650F8F}"/>
              </a:ext>
            </a:extLst>
          </p:cNvPr>
          <p:cNvSpPr txBox="1"/>
          <p:nvPr/>
        </p:nvSpPr>
        <p:spPr>
          <a:xfrm>
            <a:off x="643689" y="1616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Násobková tabulka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CA93A3-7913-4366-900B-2A000E429FE8}"/>
              </a:ext>
            </a:extLst>
          </p:cNvPr>
          <p:cNvSpPr txBox="1"/>
          <p:nvPr/>
        </p:nvSpPr>
        <p:spPr>
          <a:xfrm>
            <a:off x="1526005" y="6027821"/>
            <a:ext cx="73352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ea typeface="+mn-lt"/>
                <a:cs typeface="+mn-lt"/>
              </a:rPr>
              <a:t>Zdroj: Pavlíčková, Interaktivní osnova z předmětu Didaktika matematiky 1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47193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CEB86-EC29-4687-B3F6-49152F01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9A14BD1-3B45-4790-9D6D-CB4D8286E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314" y="1089081"/>
            <a:ext cx="5255293" cy="496302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4FDDDD2-6280-480A-A13F-3EAF15E10A7B}"/>
              </a:ext>
            </a:extLst>
          </p:cNvPr>
          <p:cNvSpPr txBox="1"/>
          <p:nvPr/>
        </p:nvSpPr>
        <p:spPr>
          <a:xfrm>
            <a:off x="683795" y="20674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Čtvercová síť</a:t>
            </a:r>
            <a:endParaRPr lang="cs-CZ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8E9F06-84BD-46BC-8D8E-48AB038EF2D2}"/>
              </a:ext>
            </a:extLst>
          </p:cNvPr>
          <p:cNvSpPr txBox="1"/>
          <p:nvPr/>
        </p:nvSpPr>
        <p:spPr>
          <a:xfrm>
            <a:off x="1592509" y="6295105"/>
            <a:ext cx="59716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  <a:hlinkClick r:id="rId3"/>
              </a:rPr>
              <a:t>odkaz - video - tabulka na násobení Montessori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 panose="020F0502020204030204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46ABB2-6C36-4BC0-ACA9-A9DE615DD5B4}"/>
              </a:ext>
            </a:extLst>
          </p:cNvPr>
          <p:cNvSpPr txBox="1"/>
          <p:nvPr/>
        </p:nvSpPr>
        <p:spPr>
          <a:xfrm>
            <a:off x="4052637" y="6047874"/>
            <a:ext cx="597167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ea typeface="+mn-lt"/>
                <a:cs typeface="+mn-lt"/>
              </a:rPr>
              <a:t>Zdroj: Pavlíčková, Interaktivní osnova z předmětu Didaktika matematiky 1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81135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EDB16-6268-4485-9A67-7254A0B6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pic>
        <p:nvPicPr>
          <p:cNvPr id="4" name="Obrázek 4" descr="Obsah obrázku text, osoba, interiér&#10;&#10;Popis se vygeneroval automaticky.">
            <a:extLst>
              <a:ext uri="{FF2B5EF4-FFF2-40B4-BE49-F238E27FC236}">
                <a16:creationId xmlns:a16="http://schemas.microsoft.com/office/drawing/2014/main" id="{C84C615E-5801-4030-A843-1AC0C7DA5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34" y="897685"/>
            <a:ext cx="6999780" cy="464698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75CB7B3-891A-44C3-8E19-C5029FFCB6AC}"/>
              </a:ext>
            </a:extLst>
          </p:cNvPr>
          <p:cNvSpPr txBox="1"/>
          <p:nvPr/>
        </p:nvSpPr>
        <p:spPr>
          <a:xfrm>
            <a:off x="3603812" y="5800163"/>
            <a:ext cx="37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www.beskydskaskolicka.cz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665590-78FA-4E08-BBFE-1C5BD06941B3}"/>
              </a:ext>
            </a:extLst>
          </p:cNvPr>
          <p:cNvSpPr txBox="1"/>
          <p:nvPr/>
        </p:nvSpPr>
        <p:spPr>
          <a:xfrm>
            <a:off x="205627" y="2009775"/>
            <a:ext cx="312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Montessori tabulka pro násobení</a:t>
            </a:r>
            <a:endParaRPr lang="cs-CZ"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580749-B871-4CB8-AC79-D27BB8B8BE4F}"/>
              </a:ext>
            </a:extLst>
          </p:cNvPr>
          <p:cNvSpPr txBox="1"/>
          <p:nvPr/>
        </p:nvSpPr>
        <p:spPr>
          <a:xfrm>
            <a:off x="3603812" y="6214781"/>
            <a:ext cx="60153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Video: </a:t>
            </a:r>
            <a:r>
              <a:rPr lang="cs-CZ" dirty="0">
                <a:ea typeface="+mn-lt"/>
                <a:cs typeface="+mn-lt"/>
                <a:hlinkClick r:id="rId3"/>
              </a:rPr>
              <a:t>odkaz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63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33C49-4B74-49AA-ABCF-EBBCAD8A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BA263-3C20-4F6F-B985-0774FD30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77" y="550832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cs typeface="Calibri"/>
              </a:rPr>
              <a:t>Barevná tabule pro násobení - šachovnice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4A3650-83EF-4636-BA22-850104BC4ECA}"/>
              </a:ext>
            </a:extLst>
          </p:cNvPr>
          <p:cNvSpPr txBox="1"/>
          <p:nvPr/>
        </p:nvSpPr>
        <p:spPr>
          <a:xfrm>
            <a:off x="4556312" y="6013076"/>
            <a:ext cx="60937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Video: </a:t>
            </a:r>
            <a:r>
              <a:rPr lang="cs-CZ" dirty="0">
                <a:ea typeface="+mn-lt"/>
                <a:cs typeface="+mn-lt"/>
                <a:hlinkClick r:id="rId2"/>
              </a:rPr>
              <a:t>odkaz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B981CE9-0DFF-4730-BA09-7F3E9CBD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53" y="291353"/>
            <a:ext cx="5098677" cy="50986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34CF8F-BDA7-492B-9882-A975A433AF94}"/>
              </a:ext>
            </a:extLst>
          </p:cNvPr>
          <p:cNvSpPr txBox="1"/>
          <p:nvPr/>
        </p:nvSpPr>
        <p:spPr>
          <a:xfrm>
            <a:off x="4553510" y="5573245"/>
            <a:ext cx="403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www.mandala-montessori.eu</a:t>
            </a:r>
          </a:p>
        </p:txBody>
      </p:sp>
    </p:spTree>
    <p:extLst>
      <p:ext uri="{BB962C8B-B14F-4D97-AF65-F5344CB8AC3E}">
        <p14:creationId xmlns:p14="http://schemas.microsoft.com/office/powerpoint/2010/main" val="371586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41441-9FFD-49EE-BA38-6D84E3FC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9956DE44-AC47-4280-85EE-AAD96D134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052" y="808038"/>
            <a:ext cx="6972922" cy="522969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C102BC8-5427-4E61-B66C-F2E7C1A65328}"/>
              </a:ext>
            </a:extLst>
          </p:cNvPr>
          <p:cNvSpPr txBox="1"/>
          <p:nvPr/>
        </p:nvSpPr>
        <p:spPr>
          <a:xfrm>
            <a:off x="3626224" y="62371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www.ucsehrou.cz</a:t>
            </a:r>
          </a:p>
        </p:txBody>
      </p:sp>
    </p:spTree>
    <p:extLst>
      <p:ext uri="{BB962C8B-B14F-4D97-AF65-F5344CB8AC3E}">
        <p14:creationId xmlns:p14="http://schemas.microsoft.com/office/powerpoint/2010/main" val="61503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stová čísla na hraní">
            <a:extLst>
              <a:ext uri="{FF2B5EF4-FFF2-40B4-BE49-F238E27FC236}">
                <a16:creationId xmlns:a16="http://schemas.microsoft.com/office/drawing/2014/main" id="{5009FC9F-8286-41B9-AFAB-AB18C6FFA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8542" r="-2" b="7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0237B6A-45D6-4653-AF74-C005E2C7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sz="4500" dirty="0">
                <a:cs typeface="Calibri Light"/>
              </a:rPr>
              <a:t>Násobení přirozených čísel</a:t>
            </a:r>
            <a:endParaRPr lang="cs-CZ" sz="4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11F14-A527-4978-82AB-24158CE2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násobení přirozených čísel</a:t>
            </a:r>
            <a:r>
              <a:rPr lang="cs-CZ" sz="3000" b="1">
                <a:ea typeface="+mn-lt"/>
                <a:cs typeface="+mn-lt"/>
              </a:rPr>
              <a:t> - </a:t>
            </a:r>
            <a:r>
              <a:rPr lang="cs-CZ" sz="3000">
                <a:ea typeface="+mn-lt"/>
                <a:cs typeface="+mn-lt"/>
              </a:rPr>
              <a:t>vyvození a podstata operace, pamětné a písemné násobení 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nejčastější problémy a možné reedukační postupy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91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2C772-43C2-48E1-AFE5-9CE7BD8D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17326"/>
            <a:ext cx="5147730" cy="1641987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Metodická řada</a:t>
            </a:r>
            <a:endParaRPr lang="cs-CZ"/>
          </a:p>
        </p:txBody>
      </p:sp>
      <p:pic>
        <p:nvPicPr>
          <p:cNvPr id="13" name="Picture 4" descr="Barevné obvýukové objekty matematiky">
            <a:extLst>
              <a:ext uri="{FF2B5EF4-FFF2-40B4-BE49-F238E27FC236}">
                <a16:creationId xmlns:a16="http://schemas.microsoft.com/office/drawing/2014/main" id="{F8D97FE9-230D-E9B3-8E28-BB3BD4A0A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5" r="22911" b="-10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A3FA18ED-1407-40F7-A895-0A16907B8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cs-CZ" sz="2500" dirty="0">
                <a:cs typeface="Calibri"/>
              </a:rPr>
              <a:t>nejprve násobení čísly 2, 3, 4, 5, potom 6, 7, 8, 9</a:t>
            </a:r>
          </a:p>
          <a:p>
            <a:pPr>
              <a:buClr>
                <a:srgbClr val="FFFFFF"/>
              </a:buClr>
            </a:pPr>
            <a:endParaRPr lang="cs-CZ" sz="25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později násobení čísly 1, 0, 10</a:t>
            </a:r>
          </a:p>
        </p:txBody>
      </p:sp>
    </p:spTree>
    <p:extLst>
      <p:ext uri="{BB962C8B-B14F-4D97-AF65-F5344CB8AC3E}">
        <p14:creationId xmlns:p14="http://schemas.microsoft.com/office/powerpoint/2010/main" val="275374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F83CB-EFCC-4393-831B-6A653705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3" y="569495"/>
            <a:ext cx="11114003" cy="1456267"/>
          </a:xfrm>
        </p:spPr>
        <p:txBody>
          <a:bodyPr>
            <a:noAutofit/>
          </a:bodyPr>
          <a:lstStyle/>
          <a:p>
            <a:r>
              <a:rPr lang="cs-CZ" sz="4500" b="1">
                <a:ea typeface="+mj-lt"/>
                <a:cs typeface="+mj-lt"/>
              </a:rPr>
              <a:t>2. PAMĚTNÉ NÁSOBENÍ MIMO OBOR NÁSOBILEK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7DF6B-0919-46B0-9692-34DEB4EC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0304"/>
            <a:ext cx="11294477" cy="49024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Problémy žáků při pamětném násobení</a:t>
            </a:r>
            <a:endParaRPr lang="cs-CZ" sz="3000" b="1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nechápou význam operace násobení přirozených čísel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zaměňují operaci násobení a zápis čísla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chybují při vyvození násobení, dominantní je pro ně jeden činitel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stále používají pouze řadu násobků a nejsou schopny naučit se spoje nezávisle na řadě násobků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447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F83CB-EFCC-4393-831B-6A653705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429126"/>
            <a:ext cx="11304503" cy="1456267"/>
          </a:xfrm>
        </p:spPr>
        <p:txBody>
          <a:bodyPr>
            <a:noAutofit/>
          </a:bodyPr>
          <a:lstStyle/>
          <a:p>
            <a:r>
              <a:rPr lang="cs-CZ" sz="4500" b="1">
                <a:ea typeface="+mj-lt"/>
                <a:cs typeface="+mj-lt"/>
              </a:rPr>
              <a:t>2. PAMĚTNÉ NÁSOBENÍ MIMO OBOR NÁSOBILEK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7DF6B-0919-46B0-9692-34DEB4ECA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některé násobky zaměňují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převažuje dominance některého čísla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zaměňují operace násobení a sčítání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nerozlišují mezi rozvojem čísla v desítkové soustavě a násobením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3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FE826-0D4E-46E8-8074-58E243F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ea typeface="+mj-lt"/>
                <a:cs typeface="+mj-lt"/>
              </a:rPr>
              <a:t>Reedukační postupy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818C6-B418-4796-9EA4-B1015E72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8" y="1891410"/>
            <a:ext cx="11505029" cy="4511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neustále se snažíme o to, aby žáci pochopili podstatu násobení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prvotní je vyvození operace násobení a její pochopení, teprve potom pamětné zvládnutí jednotlivých spojů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pamětné zvládnutí spojů násobení vždy opíráme o konkrétní představy (násobilku učíme v malých krocích, ale procvičujeme neustále)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544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FE826-0D4E-46E8-8074-58E243F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ea typeface="+mj-lt"/>
                <a:cs typeface="+mj-lt"/>
              </a:rPr>
              <a:t>Reedukační postupy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818C6-B418-4796-9EA4-B1015E72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při vyvození vždy začínáme násobilkami čísel 2, 3, 4 atd. 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využíváme praktických příkladů, které žáky zajímají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volíme vhodné didaktické hry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39954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95285-F469-4889-9219-B7F7E2C0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" y="-132347"/>
            <a:ext cx="10131425" cy="1456267"/>
          </a:xfrm>
        </p:spPr>
        <p:txBody>
          <a:bodyPr>
            <a:normAutofit/>
          </a:bodyPr>
          <a:lstStyle/>
          <a:p>
            <a:r>
              <a:rPr lang="cs-CZ" sz="4500" b="1">
                <a:cs typeface="Calibri Light"/>
              </a:rPr>
              <a:t>3. </a:t>
            </a:r>
            <a:r>
              <a:rPr lang="cs-CZ" sz="4500" b="1">
                <a:ea typeface="+mj-lt"/>
                <a:cs typeface="+mj-lt"/>
              </a:rPr>
              <a:t>PÍSEMNÉ NÁSOBENÍ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C40A5-7D4B-4F7C-8003-268ED62B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4" y="1831251"/>
            <a:ext cx="10131425" cy="3649133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násobení jednociferným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 činitelem</a:t>
            </a:r>
            <a:endParaRPr lang="cs-CZ" sz="300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6CD5B98-8BAB-4580-995A-032EAC58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64" y="844789"/>
            <a:ext cx="6182225" cy="55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7635C-75F0-46CF-AD5D-14ACE457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C840B6F7-A144-43EB-86F9-3AF04696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75" y="1239225"/>
            <a:ext cx="9398167" cy="4883317"/>
          </a:xfrm>
        </p:spPr>
      </p:pic>
    </p:spTree>
    <p:extLst>
      <p:ext uri="{BB962C8B-B14F-4D97-AF65-F5344CB8AC3E}">
        <p14:creationId xmlns:p14="http://schemas.microsoft.com/office/powerpoint/2010/main" val="120641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1D392-9DB3-4EE1-AC26-AF3FC651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616B6217-6FFD-4213-92CD-A188669A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34" y="507777"/>
            <a:ext cx="11882574" cy="5854921"/>
          </a:xfrm>
        </p:spPr>
      </p:pic>
    </p:spTree>
    <p:extLst>
      <p:ext uri="{BB962C8B-B14F-4D97-AF65-F5344CB8AC3E}">
        <p14:creationId xmlns:p14="http://schemas.microsoft.com/office/powerpoint/2010/main" val="255449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62727-5883-41E1-8723-11D78563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>
                <a:ea typeface="+mj-lt"/>
                <a:cs typeface="+mj-lt"/>
              </a:rPr>
              <a:t>Reedukační postupy</a:t>
            </a:r>
            <a:endParaRPr lang="cs-CZ" sz="4500">
              <a:cs typeface="Calibri Light" panose="020F0302020204030204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4E676-CA7E-4C07-BF44-23C7CD53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6" y="1380067"/>
            <a:ext cx="10442240" cy="4411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přesvědčujeme se znovu o tom, zda žáci chápou význam operace násobení na praktických příkladech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neustále (každodenně) opakujeme základní spoje násobení, avšak v malém počtu příkladů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 vypracování vhodných, velmi jemných řad příkladů na písemné násobení, zpočátku s menšími čísly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499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62727-5883-41E1-8723-11D78563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>
                <a:ea typeface="+mj-lt"/>
                <a:cs typeface="+mj-lt"/>
              </a:rPr>
              <a:t>Reedukační postupy</a:t>
            </a:r>
            <a:endParaRPr lang="cs-CZ" sz="4500" b="1"/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4E676-CA7E-4C07-BF44-23C7CD53C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užití tabulky násobků (avšak používáním tabulky násobků se většinou žáci násobilce nenaučí)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provádět zkoušky správnosti používáním kalkulátorů (pokud umí čísla na displeji správně zobrazit)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20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9ADDA-C2AC-44AE-B242-59A8DE63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C84C2-5C9B-4053-9316-CCD4C6CF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vyvozujeme na základě sčítání několika sobě rovných sčítanců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vycházíme z dramatizace a z konkrétních situací, které jsou žákům blízké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229768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AE5AF-1B01-4D3C-A071-6E6034B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pomůcky</a:t>
            </a:r>
            <a:endParaRPr lang="cs-CZ" sz="4500" b="1" dirty="0"/>
          </a:p>
        </p:txBody>
      </p:sp>
      <p:pic>
        <p:nvPicPr>
          <p:cNvPr id="5" name="Picture 4" descr="Různé hrací kameny">
            <a:extLst>
              <a:ext uri="{FF2B5EF4-FFF2-40B4-BE49-F238E27FC236}">
                <a16:creationId xmlns:a16="http://schemas.microsoft.com/office/drawing/2014/main" id="{FFE9FE19-D92E-4610-B474-952FE356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1" r="32807" b="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2682A-35BB-4CEB-8B81-1483DAC7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755852"/>
            <a:ext cx="6593075" cy="3972232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Perlový materiál: </a:t>
            </a:r>
            <a:r>
              <a:rPr lang="cs-CZ" sz="2000" dirty="0">
                <a:ea typeface="+mn-lt"/>
                <a:cs typeface="+mn-lt"/>
                <a:hlinkClick r:id="rId4"/>
              </a:rPr>
              <a:t>odkaz - video</a:t>
            </a:r>
            <a:endParaRPr lang="cs-CZ" sz="2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31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AE5AF-1B01-4D3C-A071-6E6034B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pomůcky</a:t>
            </a:r>
            <a:endParaRPr lang="cs-CZ" sz="4500" b="1" dirty="0"/>
          </a:p>
        </p:txBody>
      </p:sp>
      <p:pic>
        <p:nvPicPr>
          <p:cNvPr id="5" name="Picture 4" descr="Různé hrací kameny">
            <a:extLst>
              <a:ext uri="{FF2B5EF4-FFF2-40B4-BE49-F238E27FC236}">
                <a16:creationId xmlns:a16="http://schemas.microsoft.com/office/drawing/2014/main" id="{FFE9FE19-D92E-4610-B474-952FE356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1" r="32807" b="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2682A-35BB-4CEB-8B81-1483DAC7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sz="3000" dirty="0">
                <a:cs typeface="Calibri"/>
              </a:rPr>
              <a:t>Banka</a:t>
            </a: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4"/>
              </a:rPr>
              <a:t>odkaz - video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Známková hra</a:t>
            </a: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5"/>
              </a:rPr>
              <a:t>odkaz - video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07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0B262-9D2D-4A33-AFA8-451DC5C5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8679"/>
            <a:ext cx="10131425" cy="1456267"/>
          </a:xfrm>
        </p:spPr>
        <p:txBody>
          <a:bodyPr/>
          <a:lstStyle/>
          <a:p>
            <a:r>
              <a:rPr lang="cs-CZ">
                <a:cs typeface="Calibri Light"/>
              </a:rPr>
              <a:t>Literatura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81A52-9271-4320-8996-FDDDA900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4" y="1390094"/>
            <a:ext cx="10241714" cy="4401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500">
                <a:ea typeface="+mn-lt"/>
                <a:cs typeface="+mn-lt"/>
              </a:rPr>
              <a:t>Blažková, R., Matoušková, K., &amp; Vaňurová, M. (1992). Texty k didaktice matematiky pro studium učitelství 1. stupně ZŠ. 2. část. Brno: PF MU.</a:t>
            </a:r>
            <a:endParaRPr lang="cs-CZ" sz="25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2500">
                <a:ea typeface="+mn-lt"/>
                <a:cs typeface="+mn-lt"/>
              </a:rPr>
              <a:t>Blažková, R., Matoušková, K., Vaňurová, M., &amp; Blažek, M. (2004). Poruchy učení v matematice a možnosti jejich nápravy. Brno: Paido.</a:t>
            </a:r>
            <a:endParaRPr lang="cs-CZ" sz="25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500">
                <a:ea typeface="+mn-lt"/>
                <a:cs typeface="+mn-lt"/>
              </a:rPr>
              <a:t>Blažková. R. (2017). Didaktika matematiky se zaměřením na specifické poruchy učení. Brno: Masarykova univerzita.</a:t>
            </a:r>
          </a:p>
          <a:p>
            <a:pPr>
              <a:buClr>
                <a:srgbClr val="FFFFFF"/>
              </a:buClr>
            </a:pPr>
            <a:r>
              <a:rPr lang="cs-CZ" sz="2500">
                <a:cs typeface="Calibri"/>
              </a:rPr>
              <a:t>Pavlíčková, L. (2020). </a:t>
            </a:r>
            <a:r>
              <a:rPr lang="cs-CZ" sz="2500" i="1">
                <a:cs typeface="Calibri"/>
              </a:rPr>
              <a:t>Interaktivní osnova k předmětu Strategie podpory matematické gramotnosti</a:t>
            </a:r>
            <a:r>
              <a:rPr lang="cs-CZ" sz="2500">
                <a:cs typeface="Calibri"/>
              </a:rPr>
              <a:t>. Brno. </a:t>
            </a:r>
            <a:endParaRPr lang="cs-CZ" sz="25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37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8A37D-1A44-47DB-8E20-FAF20CE6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BE4B3F7E-AF6D-40FD-AC18-C239DAC5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20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BE554-53FA-4AB0-AF27-957924AC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1713705"/>
            <a:ext cx="3706762" cy="3972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4000" dirty="0">
                <a:cs typeface="Calibri"/>
              </a:rPr>
              <a:t>Děkuji za pozornost!</a:t>
            </a:r>
            <a:endParaRPr lang="cs-CZ"/>
          </a:p>
          <a:p>
            <a:pPr>
              <a:buClr>
                <a:srgbClr val="FFFFFF"/>
              </a:buClr>
            </a:pPr>
            <a:endParaRPr lang="cs-CZ" sz="4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4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02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2B7CC-5306-4A71-A1AC-30AF9121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DC124-050E-469F-B329-D5ECECE72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Např. </a:t>
            </a:r>
            <a:r>
              <a:rPr lang="cs-CZ" sz="3000" i="1" dirty="0">
                <a:ea typeface="+mn-lt"/>
                <a:cs typeface="+mn-lt"/>
              </a:rPr>
              <a:t>Maminka dá každému ze svých čtyř dětí dva pomeranče. Kolik pomerančů maminka dá dětem celkem? </a:t>
            </a:r>
            <a:endParaRPr lang="cs-CZ" i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2"/>
              </a:rPr>
              <a:t>odkaz - vyvození operace dělení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94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73341-EBA7-4AFC-9999-82075A32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cs typeface="Calibri Light"/>
              </a:rPr>
              <a:t>pojmy</a:t>
            </a:r>
            <a:endParaRPr lang="cs-CZ" sz="45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4B642-B6AF-49A1-89AA-15456B72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90" y="1761067"/>
            <a:ext cx="10131425" cy="3649133"/>
          </a:xfrm>
        </p:spPr>
        <p:txBody>
          <a:bodyPr>
            <a:normAutofit/>
          </a:bodyPr>
          <a:lstStyle/>
          <a:p>
            <a:r>
              <a:rPr lang="cs-CZ" sz="3000" dirty="0">
                <a:cs typeface="Calibri"/>
              </a:rPr>
              <a:t>činitel, činitel, součin</a:t>
            </a:r>
          </a:p>
        </p:txBody>
      </p:sp>
    </p:spTree>
    <p:extLst>
      <p:ext uri="{BB962C8B-B14F-4D97-AF65-F5344CB8AC3E}">
        <p14:creationId xmlns:p14="http://schemas.microsoft.com/office/powerpoint/2010/main" val="402873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A9CE-78D4-4680-84B9-4345B8A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AE718-FE77-4700-9EDC-5F7C69F6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71356"/>
            <a:ext cx="10131425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Je násobení komutativní operace?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Je násobení asociativní operace?</a:t>
            </a:r>
          </a:p>
        </p:txBody>
      </p:sp>
    </p:spTree>
    <p:extLst>
      <p:ext uri="{BB962C8B-B14F-4D97-AF65-F5344CB8AC3E}">
        <p14:creationId xmlns:p14="http://schemas.microsoft.com/office/powerpoint/2010/main" val="47086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37BDF-609D-4AB3-A2F3-5432D780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2" y="599574"/>
            <a:ext cx="11414793" cy="1456267"/>
          </a:xfrm>
        </p:spPr>
        <p:txBody>
          <a:bodyPr>
            <a:noAutofit/>
          </a:bodyPr>
          <a:lstStyle/>
          <a:p>
            <a:r>
              <a:rPr lang="cs-CZ" sz="4500" b="1">
                <a:ea typeface="+mj-lt"/>
                <a:cs typeface="+mj-lt"/>
              </a:rPr>
              <a:t>1. PAMĚTNÉ NÁSOBENÍ V OBORU NÁSOBILEK</a:t>
            </a:r>
            <a:endParaRPr lang="cs-CZ" sz="45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BB05-A07C-4D4D-BC8A-99C4857A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7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AE5AF-1B01-4D3C-A071-6E6034B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pic>
        <p:nvPicPr>
          <p:cNvPr id="5" name="Picture 4" descr="Různé hrací kameny">
            <a:extLst>
              <a:ext uri="{FF2B5EF4-FFF2-40B4-BE49-F238E27FC236}">
                <a16:creationId xmlns:a16="http://schemas.microsoft.com/office/drawing/2014/main" id="{FFE9FE19-D92E-4610-B474-952FE356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1" r="32807" b="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2682A-35BB-4CEB-8B81-1483DAC7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500" dirty="0">
                <a:cs typeface="Calibri"/>
              </a:rPr>
              <a:t>Krabičky z bonboniér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Předměty (knoflíky, kuličky, vršky od PET lahví)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Čtvercová síť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Řady násobků čísel zapsaných na pruzích papíru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Házení dvěma </a:t>
            </a:r>
            <a:r>
              <a:rPr lang="cs-CZ" sz="2500">
                <a:cs typeface="Calibri"/>
              </a:rPr>
              <a:t>kostkami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Stovková tabule</a:t>
            </a:r>
          </a:p>
          <a:p>
            <a:pPr>
              <a:buClr>
                <a:srgbClr val="FFFFFF"/>
              </a:buClr>
            </a:pPr>
            <a:r>
              <a:rPr lang="cs-CZ" sz="2500">
                <a:cs typeface="Calibri"/>
              </a:rPr>
              <a:t>Házení míčem v kruhu</a:t>
            </a:r>
            <a:endParaRPr lang="cs-CZ" sz="25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2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1D1A5-BF3D-4E19-A01C-E0B345AC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DB6B927-DE94-4165-9D07-7B7140DD4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11" y="968988"/>
            <a:ext cx="2338841" cy="512300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BAAFE7-3982-49EF-B092-FAB8BB3C1305}"/>
              </a:ext>
            </a:extLst>
          </p:cNvPr>
          <p:cNvSpPr txBox="1"/>
          <p:nvPr/>
        </p:nvSpPr>
        <p:spPr>
          <a:xfrm>
            <a:off x="643689" y="2007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Kolíčkové tabulky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3A78D770-FA38-4439-94C6-AD34E8881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84" y="2182647"/>
            <a:ext cx="6182227" cy="261302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C3D331-5557-42AE-9AFD-F02F211EC122}"/>
              </a:ext>
            </a:extLst>
          </p:cNvPr>
          <p:cNvSpPr txBox="1"/>
          <p:nvPr/>
        </p:nvSpPr>
        <p:spPr>
          <a:xfrm>
            <a:off x="6040354" y="14483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Násobkové hvězdy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F9D1F8-C596-4AD9-998D-322FC3D36F01}"/>
              </a:ext>
            </a:extLst>
          </p:cNvPr>
          <p:cNvSpPr txBox="1"/>
          <p:nvPr/>
        </p:nvSpPr>
        <p:spPr>
          <a:xfrm>
            <a:off x="3047499" y="6215815"/>
            <a:ext cx="47785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/>
              <a:t>Zdroj: Pavlíčková, Interaktivní osnova z předmětu Didaktika matematiky 1</a:t>
            </a:r>
          </a:p>
        </p:txBody>
      </p:sp>
    </p:spTree>
    <p:extLst>
      <p:ext uri="{BB962C8B-B14F-4D97-AF65-F5344CB8AC3E}">
        <p14:creationId xmlns:p14="http://schemas.microsoft.com/office/powerpoint/2010/main" val="400906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Širokoúhlá obrazovka</PresentationFormat>
  <Paragraphs>117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Celestial</vt:lpstr>
      <vt:lpstr> STRATEGIE PODPORy MATEMATICKÉ GRAMOTNOSTI</vt:lpstr>
      <vt:lpstr>Násobení přirozených čísel</vt:lpstr>
      <vt:lpstr>Prezentace aplikace PowerPoint</vt:lpstr>
      <vt:lpstr>Prezentace aplikace PowerPoint</vt:lpstr>
      <vt:lpstr>pojmy</vt:lpstr>
      <vt:lpstr>Prezentace aplikace PowerPoint</vt:lpstr>
      <vt:lpstr>1. PAMĚTNÉ NÁSOBENÍ V OBORU NÁSOBILEK</vt:lpstr>
      <vt:lpstr>pomůcky</vt:lpstr>
      <vt:lpstr>pomůcky</vt:lpstr>
      <vt:lpstr>pomůcky</vt:lpstr>
      <vt:lpstr>Prezentace aplikace PowerPoint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Metodická řada</vt:lpstr>
      <vt:lpstr>2. PAMĚTNÉ NÁSOBENÍ MIMO OBOR NÁSOBILEK</vt:lpstr>
      <vt:lpstr>2. PAMĚTNÉ NÁSOBENÍ MIMO OBOR NÁSOBILEK</vt:lpstr>
      <vt:lpstr>Reedukační postupy</vt:lpstr>
      <vt:lpstr>Reedukační postupy</vt:lpstr>
      <vt:lpstr>3. PÍSEMNÉ NÁSOBENÍ</vt:lpstr>
      <vt:lpstr>Prezentace aplikace PowerPoint</vt:lpstr>
      <vt:lpstr>Prezentace aplikace PowerPoint</vt:lpstr>
      <vt:lpstr>Reedukační postupy </vt:lpstr>
      <vt:lpstr>Reedukační postupy </vt:lpstr>
      <vt:lpstr>pomůcky</vt:lpstr>
      <vt:lpstr>pomůcky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362</cp:revision>
  <dcterms:created xsi:type="dcterms:W3CDTF">2021-10-22T17:07:52Z</dcterms:created>
  <dcterms:modified xsi:type="dcterms:W3CDTF">2022-10-02T20:16:44Z</dcterms:modified>
</cp:coreProperties>
</file>