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sldIdLst>
    <p:sldId id="256" r:id="rId2"/>
    <p:sldId id="257" r:id="rId3"/>
    <p:sldId id="268" r:id="rId4"/>
    <p:sldId id="267" r:id="rId5"/>
    <p:sldId id="280" r:id="rId6"/>
    <p:sldId id="263" r:id="rId7"/>
    <p:sldId id="276" r:id="rId8"/>
    <p:sldId id="277" r:id="rId9"/>
    <p:sldId id="258" r:id="rId10"/>
    <p:sldId id="281" r:id="rId11"/>
    <p:sldId id="275" r:id="rId12"/>
    <p:sldId id="269" r:id="rId13"/>
    <p:sldId id="279" r:id="rId14"/>
    <p:sldId id="272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92" d="100"/>
          <a:sy n="92" d="100"/>
        </p:scale>
        <p:origin x="690" y="66"/>
      </p:cViewPr>
      <p:guideLst>
        <p:guide orient="horz"/>
        <p:guide pos="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i slide">
    <p:bg>
      <p:bgPr>
        <a:blipFill rotWithShape="1">
          <a:blip r:embed="rId2">
            <a:alphaModFix amt="9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2249253"/>
            <a:ext cx="7772400" cy="1102519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dirty="0" err="1" smtClean="0">
                <a:solidFill>
                  <a:schemeClr val="bg1"/>
                </a:solidFill>
              </a:rPr>
              <a:t>Název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prezentace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85800" y="3500123"/>
            <a:ext cx="7772400" cy="944521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Odborná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konference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 Narrow"/>
              <a:cs typeface="Arial Narrow"/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BEZDRÁTOVÉ TECHNOLOGIE A DÍTĚ SE SLUCHOVOU VADOU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9" name="Picture 8" descr="OUSHI sluch konference centralni vizual bil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54" y="154671"/>
            <a:ext cx="4828387" cy="434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2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 s textem 2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/>
          <p:nvPr userDrawn="1"/>
        </p:nvSpPr>
        <p:spPr>
          <a:xfrm>
            <a:off x="-35718" y="-10528"/>
            <a:ext cx="3639848" cy="5157287"/>
          </a:xfrm>
          <a:prstGeom prst="rect">
            <a:avLst/>
          </a:prstGeom>
          <a:solidFill>
            <a:srgbClr val="212F3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30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sz="quarter" idx="29"/>
          </p:nvPr>
        </p:nvSpPr>
        <p:spPr>
          <a:xfrm>
            <a:off x="-35719" y="-10716"/>
            <a:ext cx="3639741" cy="51542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4" hasCustomPrompt="1"/>
          </p:nvPr>
        </p:nvSpPr>
        <p:spPr>
          <a:xfrm>
            <a:off x="3875262" y="266522"/>
            <a:ext cx="4811538" cy="799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400">
                <a:latin typeface="Arial Narrow"/>
                <a:cs typeface="Arial Narrow"/>
              </a:defRPr>
            </a:lvl1pPr>
            <a:lvl2pPr>
              <a:defRPr sz="2400">
                <a:latin typeface="+mj-lt"/>
              </a:defRPr>
            </a:lvl2pPr>
            <a:lvl3pPr>
              <a:defRPr sz="21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cs-CZ" dirty="0" err="1" smtClean="0"/>
              <a:t>Heading</a:t>
            </a:r>
            <a:endParaRPr lang="cs-CZ" dirty="0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5" hasCustomPrompt="1"/>
          </p:nvPr>
        </p:nvSpPr>
        <p:spPr>
          <a:xfrm>
            <a:off x="3875262" y="1102096"/>
            <a:ext cx="4811538" cy="30361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latin typeface="Arial Narrow"/>
                <a:cs typeface="Arial Narrow"/>
              </a:defRPr>
            </a:lvl1pPr>
            <a:lvl2pPr>
              <a:defRPr>
                <a:latin typeface="Gill Sans Nova Cond Lt" panose="020B0306020104020203" pitchFamily="34" charset="0"/>
              </a:defRPr>
            </a:lvl2pPr>
            <a:lvl3pPr>
              <a:defRPr>
                <a:latin typeface="Gill Sans Nova Cond Lt" panose="020B0306020104020203" pitchFamily="34" charset="0"/>
              </a:defRPr>
            </a:lvl3pPr>
            <a:lvl4pPr>
              <a:defRPr>
                <a:latin typeface="Gill Sans Nova Cond Lt" panose="020B0306020104020203" pitchFamily="34" charset="0"/>
              </a:defRPr>
            </a:lvl4pPr>
            <a:lvl5pPr>
              <a:defRPr>
                <a:latin typeface="Gill Sans Nova Cond Lt" panose="020B0306020104020203" pitchFamily="34" charset="0"/>
              </a:defRPr>
            </a:lvl5pPr>
          </a:lstStyle>
          <a:p>
            <a:pPr lvl="0"/>
            <a:r>
              <a:rPr lang="cs-CZ" dirty="0" err="1" smtClean="0"/>
              <a:t>Subtitle</a:t>
            </a:r>
            <a:endParaRPr lang="cs-CZ" dirty="0"/>
          </a:p>
        </p:txBody>
      </p:sp>
      <p:sp>
        <p:nvSpPr>
          <p:cNvPr id="28" name="Zástupný symbol pro text 22"/>
          <p:cNvSpPr>
            <a:spLocks noGrp="1"/>
          </p:cNvSpPr>
          <p:nvPr>
            <p:ph type="body" sz="quarter" idx="20" hasCustomPrompt="1"/>
          </p:nvPr>
        </p:nvSpPr>
        <p:spPr>
          <a:xfrm>
            <a:off x="3875262" y="1670967"/>
            <a:ext cx="4811538" cy="2712145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latin typeface="Arial Narrow"/>
                <a:cs typeface="Arial Narrow"/>
              </a:defRPr>
            </a:lvl1pPr>
          </a:lstStyle>
          <a:p>
            <a:pPr lvl="0"/>
            <a:r>
              <a:rPr lang="cs-CZ" dirty="0" smtClean="0">
                <a:latin typeface="+mj-lt"/>
              </a:rPr>
              <a:t>Type </a:t>
            </a:r>
            <a:r>
              <a:rPr lang="cs-CZ" dirty="0" err="1" smtClean="0">
                <a:latin typeface="+mj-lt"/>
              </a:rPr>
              <a:t>your</a:t>
            </a:r>
            <a:r>
              <a:rPr lang="cs-CZ" dirty="0" smtClean="0">
                <a:latin typeface="+mj-lt"/>
              </a:rPr>
              <a:t> text </a:t>
            </a:r>
            <a:r>
              <a:rPr lang="cs-CZ" dirty="0" err="1" smtClean="0">
                <a:latin typeface="+mj-lt"/>
              </a:rPr>
              <a:t>here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079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 s textem 3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4"/>
          <p:cNvSpPr/>
          <p:nvPr userDrawn="1"/>
        </p:nvSpPr>
        <p:spPr>
          <a:xfrm>
            <a:off x="5537549" y="-10528"/>
            <a:ext cx="3614958" cy="5157287"/>
          </a:xfrm>
          <a:prstGeom prst="rect">
            <a:avLst/>
          </a:prstGeom>
          <a:solidFill>
            <a:srgbClr val="212F3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30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537549" y="-15621"/>
            <a:ext cx="3601370" cy="5157447"/>
          </a:xfrm>
        </p:spPr>
      </p:sp>
      <p:sp>
        <p:nvSpPr>
          <p:cNvPr id="19" name="Zástupný symbol pro text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2081" y="266522"/>
            <a:ext cx="4618435" cy="799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400">
                <a:latin typeface="Arial Narrow"/>
                <a:cs typeface="Arial Narrow"/>
              </a:defRPr>
            </a:lvl1pPr>
            <a:lvl2pPr>
              <a:defRPr sz="2400">
                <a:latin typeface="+mj-lt"/>
              </a:defRPr>
            </a:lvl2pPr>
            <a:lvl3pPr>
              <a:defRPr sz="21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cs-CZ" dirty="0" err="1" smtClean="0"/>
              <a:t>Heading</a:t>
            </a:r>
            <a:endParaRPr lang="cs-CZ" dirty="0"/>
          </a:p>
        </p:txBody>
      </p:sp>
      <p:sp>
        <p:nvSpPr>
          <p:cNvPr id="22" name="Zástupný symbol pro text 20"/>
          <p:cNvSpPr>
            <a:spLocks noGrp="1"/>
          </p:cNvSpPr>
          <p:nvPr>
            <p:ph type="body" sz="quarter" idx="15" hasCustomPrompt="1"/>
          </p:nvPr>
        </p:nvSpPr>
        <p:spPr>
          <a:xfrm>
            <a:off x="362081" y="1102096"/>
            <a:ext cx="3463528" cy="30361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latin typeface="Arial Narrow"/>
                <a:cs typeface="Arial Narrow"/>
              </a:defRPr>
            </a:lvl1pPr>
            <a:lvl2pPr>
              <a:defRPr>
                <a:latin typeface="Gill Sans Nova Cond Lt" panose="020B0306020104020203" pitchFamily="34" charset="0"/>
              </a:defRPr>
            </a:lvl2pPr>
            <a:lvl3pPr>
              <a:defRPr>
                <a:latin typeface="Gill Sans Nova Cond Lt" panose="020B0306020104020203" pitchFamily="34" charset="0"/>
              </a:defRPr>
            </a:lvl3pPr>
            <a:lvl4pPr>
              <a:defRPr>
                <a:latin typeface="Gill Sans Nova Cond Lt" panose="020B0306020104020203" pitchFamily="34" charset="0"/>
              </a:defRPr>
            </a:lvl4pPr>
            <a:lvl5pPr>
              <a:defRPr>
                <a:latin typeface="Gill Sans Nova Cond Lt" panose="020B0306020104020203" pitchFamily="34" charset="0"/>
              </a:defRPr>
            </a:lvl5pPr>
          </a:lstStyle>
          <a:p>
            <a:pPr lvl="0"/>
            <a:r>
              <a:rPr lang="cs-CZ" dirty="0" err="1" smtClean="0"/>
              <a:t>Subtitle</a:t>
            </a:r>
            <a:endParaRPr lang="cs-CZ" dirty="0"/>
          </a:p>
        </p:txBody>
      </p:sp>
      <p:sp>
        <p:nvSpPr>
          <p:cNvPr id="23" name="Zástupný symbol pro text 22"/>
          <p:cNvSpPr>
            <a:spLocks noGrp="1"/>
          </p:cNvSpPr>
          <p:nvPr>
            <p:ph type="body" sz="quarter" idx="20" hasCustomPrompt="1"/>
          </p:nvPr>
        </p:nvSpPr>
        <p:spPr>
          <a:xfrm>
            <a:off x="362081" y="1670967"/>
            <a:ext cx="4618435" cy="2712145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latin typeface="Arial Narrow"/>
                <a:cs typeface="Arial Narrow"/>
              </a:defRPr>
            </a:lvl1pPr>
          </a:lstStyle>
          <a:p>
            <a:pPr lvl="0"/>
            <a:r>
              <a:rPr lang="cs-CZ" dirty="0" smtClean="0">
                <a:latin typeface="+mj-lt"/>
              </a:rPr>
              <a:t>Type </a:t>
            </a:r>
            <a:r>
              <a:rPr lang="cs-CZ" dirty="0" err="1" smtClean="0">
                <a:latin typeface="+mj-lt"/>
              </a:rPr>
              <a:t>your</a:t>
            </a:r>
            <a:r>
              <a:rPr lang="cs-CZ" dirty="0" smtClean="0">
                <a:latin typeface="+mj-lt"/>
              </a:rPr>
              <a:t> text </a:t>
            </a:r>
            <a:r>
              <a:rPr lang="cs-CZ" dirty="0" err="1" smtClean="0">
                <a:latin typeface="+mj-lt"/>
              </a:rPr>
              <a:t>here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961223" y="67521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endParaRPr lang="en-US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5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2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catek kapitoly, predelovy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2" y="3305176"/>
            <a:ext cx="7964487" cy="1021556"/>
          </a:xfrm>
        </p:spPr>
        <p:txBody>
          <a:bodyPr anchor="t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kapitoly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68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dpis a 2 blok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err="1" smtClean="0"/>
              <a:t>Fourth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err="1" smtClean="0"/>
              <a:t>Fifth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err="1" smtClean="0"/>
              <a:t>Fourth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err="1" smtClean="0"/>
              <a:t>Fifth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56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Nadpis a 2 bloky obsahu 2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4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0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dpis a 2 bloky obsahu 3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err="1" smtClean="0"/>
              <a:t>Fourth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err="1" smtClean="0"/>
              <a:t>Fifth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1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7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 s textem 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7"/>
          <p:cNvSpPr/>
          <p:nvPr userDrawn="1"/>
        </p:nvSpPr>
        <p:spPr>
          <a:xfrm>
            <a:off x="2382" y="672"/>
            <a:ext cx="9139238" cy="3036643"/>
          </a:xfrm>
          <a:prstGeom prst="rect">
            <a:avLst/>
          </a:prstGeom>
          <a:solidFill>
            <a:srgbClr val="384558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/>
            <a:endParaRPr lang="en-US" sz="3600"/>
          </a:p>
        </p:txBody>
      </p:sp>
      <p:sp>
        <p:nvSpPr>
          <p:cNvPr id="7" name="Zástupný symbol pro obrázek 12"/>
          <p:cNvSpPr>
            <a:spLocks noGrp="1"/>
          </p:cNvSpPr>
          <p:nvPr>
            <p:ph type="pic" sz="quarter" idx="10" hasCustomPrompt="1"/>
          </p:nvPr>
        </p:nvSpPr>
        <p:spPr>
          <a:xfrm>
            <a:off x="-2372" y="-977"/>
            <a:ext cx="9182167" cy="3028028"/>
          </a:xfrm>
        </p:spPr>
        <p:txBody>
          <a:bodyPr>
            <a:normAutofit/>
          </a:bodyPr>
          <a:lstStyle>
            <a:lvl1pPr marL="0" indent="0">
              <a:buNone/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Insert </a:t>
            </a:r>
            <a:r>
              <a:rPr lang="cs-CZ" dirty="0" err="1" smtClean="0"/>
              <a:t>picture</a:t>
            </a:r>
            <a:endParaRPr lang="cs-CZ" dirty="0" smtClean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 hasCustomPrompt="1"/>
          </p:nvPr>
        </p:nvSpPr>
        <p:spPr>
          <a:xfrm>
            <a:off x="344728" y="3216773"/>
            <a:ext cx="8487965" cy="145308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>
                <a:latin typeface="Arial Narrow"/>
                <a:cs typeface="Arial Narrow"/>
              </a:defRPr>
            </a:lvl1pPr>
          </a:lstStyle>
          <a:p>
            <a:pPr lvl="0"/>
            <a:r>
              <a:rPr lang="cs-CZ" dirty="0" err="1" smtClean="0"/>
              <a:t>Your</a:t>
            </a:r>
            <a:r>
              <a:rPr lang="cs-CZ" dirty="0" smtClean="0"/>
              <a:t> text</a:t>
            </a:r>
            <a:endParaRPr lang="cs-CZ" dirty="0"/>
          </a:p>
          <a:p>
            <a:pPr lvl="0"/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101" y="2258760"/>
            <a:ext cx="6978050" cy="912596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cs-CZ" dirty="0" err="1" smtClean="0"/>
              <a:t>Heading</a:t>
            </a:r>
            <a:endParaRPr lang="cs-CZ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594623"/>
            <a:ext cx="9144000" cy="555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err="1" smtClean="0"/>
              <a:t>Fourth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err="1" smtClean="0"/>
              <a:t>Fifth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9700" y="4719094"/>
            <a:ext cx="395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 smtClean="0"/>
              <a:t>BEZDRÁTOVÉ TECHNOLOGIE A DÍTĚ SE SLUCHOVOU VADOU</a:t>
            </a:r>
            <a:endParaRPr lang="en-US" dirty="0"/>
          </a:p>
        </p:txBody>
      </p:sp>
      <p:pic>
        <p:nvPicPr>
          <p:cNvPr id="7" name="Picture 6" descr="UP_logo_OUSHI-UP_horizont_cz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1" y="4562090"/>
            <a:ext cx="1293277" cy="587853"/>
          </a:xfrm>
          <a:prstGeom prst="rect">
            <a:avLst/>
          </a:prstGeom>
        </p:spPr>
      </p:pic>
      <p:pic>
        <p:nvPicPr>
          <p:cNvPr id="9" name="Picture 8" descr="reja 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84" y="4687958"/>
            <a:ext cx="821386" cy="336117"/>
          </a:xfrm>
          <a:prstGeom prst="rect">
            <a:avLst/>
          </a:prstGeom>
        </p:spPr>
      </p:pic>
      <p:pic>
        <p:nvPicPr>
          <p:cNvPr id="10" name="Picture 9" descr="logo_TACR_zakl_inv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87" y="4664973"/>
            <a:ext cx="382086" cy="3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5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60" r:id="rId9"/>
    <p:sldLayoutId id="2147483661" r:id="rId10"/>
    <p:sldLayoutId id="214748366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cs-cz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phonakpro.com/content/dam/phonak/b2b/C_M_tools/FM/Children-Hear-Better-with-FM.pdf" TargetMode="External"/><Relationship Id="rId4" Type="http://schemas.openxmlformats.org/officeDocument/2006/relationships/hyperlink" Target="http://www.oticon.com/~asset/cache.ashx?id=12984&amp;type=14&amp;format=web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267" y="1839813"/>
            <a:ext cx="7772400" cy="1280904"/>
          </a:xfrm>
        </p:spPr>
        <p:txBody>
          <a:bodyPr>
            <a:noAutofit/>
          </a:bodyPr>
          <a:lstStyle/>
          <a:p>
            <a:pPr algn="l"/>
            <a:r>
              <a:rPr lang="cs-CZ" sz="3200" b="1" dirty="0" smtClean="0">
                <a:solidFill>
                  <a:schemeClr val="bg1"/>
                </a:solidFill>
              </a:rPr>
              <a:t>Bezdrátová technologie </a:t>
            </a:r>
            <a:br>
              <a:rPr lang="cs-CZ" sz="3200" b="1" dirty="0" smtClean="0">
                <a:solidFill>
                  <a:schemeClr val="bg1"/>
                </a:solidFill>
              </a:rPr>
            </a:br>
            <a:r>
              <a:rPr lang="cs-CZ" sz="3200" b="1" dirty="0" smtClean="0">
                <a:solidFill>
                  <a:schemeClr val="bg1"/>
                </a:solidFill>
              </a:rPr>
              <a:t>a dítě se sluchovou vadou </a:t>
            </a:r>
            <a:br>
              <a:rPr lang="cs-CZ" sz="3200" b="1" dirty="0" smtClean="0">
                <a:solidFill>
                  <a:schemeClr val="bg1"/>
                </a:solidFill>
              </a:rPr>
            </a:br>
            <a:r>
              <a:rPr lang="cs-CZ" sz="3200" b="1" dirty="0" smtClean="0">
                <a:solidFill>
                  <a:schemeClr val="bg1"/>
                </a:solidFill>
              </a:rPr>
              <a:t>v raném a předškolním věku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21531" y="3339250"/>
            <a:ext cx="7772400" cy="94452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Odborná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konferenc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ia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Narrow"/>
              <a:cs typeface="Arial Narrow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BEZDRÔTOVÉ TECHNOLÓGIE A DIEŤA S PORUCHOU </a:t>
            </a:r>
            <a:r>
              <a:rPr lang="cs-CZ" dirty="0" smtClean="0">
                <a:solidFill>
                  <a:schemeClr val="bg1"/>
                </a:solidFill>
              </a:rPr>
              <a:t>SLUCHU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</a:rPr>
              <a:t>18</a:t>
            </a: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</a:rPr>
              <a:t>. 5. 2021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94267" y="1182588"/>
            <a:ext cx="5173954" cy="65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Radka Horáková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732560"/>
            <a:ext cx="8229600" cy="3394472"/>
          </a:xfrm>
        </p:spPr>
        <p:txBody>
          <a:bodyPr>
            <a:normAutofit/>
          </a:bodyPr>
          <a:lstStyle/>
          <a:p>
            <a:pPr algn="just"/>
            <a:r>
              <a:rPr lang="cs-CZ" sz="1600" dirty="0"/>
              <a:t>Negativní reakce a </a:t>
            </a:r>
            <a:r>
              <a:rPr lang="cs-CZ" sz="1600" b="1" dirty="0"/>
              <a:t>odmítání dítěte užívat BT</a:t>
            </a:r>
            <a:r>
              <a:rPr lang="cs-CZ" sz="1600" dirty="0"/>
              <a:t>: různé rušivé </a:t>
            </a:r>
            <a:r>
              <a:rPr lang="cs-CZ" sz="1600" dirty="0" smtClean="0"/>
              <a:t>zvuky v blízkosti mikrofonu – oblečení (šustění látky), </a:t>
            </a:r>
            <a:r>
              <a:rPr lang="cs-CZ" sz="1600" dirty="0"/>
              <a:t>zip, vlasy, hlasité dýchání</a:t>
            </a:r>
            <a:r>
              <a:rPr lang="cs-CZ" sz="1600" dirty="0" smtClean="0"/>
              <a:t>, zakašlání, mačkání </a:t>
            </a:r>
            <a:r>
              <a:rPr lang="cs-CZ" sz="1600" dirty="0" err="1" smtClean="0"/>
              <a:t>pet</a:t>
            </a:r>
            <a:r>
              <a:rPr lang="cs-CZ" sz="1600" dirty="0" smtClean="0"/>
              <a:t> lahve…</a:t>
            </a:r>
            <a:endParaRPr lang="cs-CZ" sz="1600" dirty="0"/>
          </a:p>
          <a:p>
            <a:pPr algn="just"/>
            <a:r>
              <a:rPr lang="cs-CZ" sz="1600" dirty="0"/>
              <a:t>Komunikační partner zapomene vypnout mikrofon (vysílač) – dítě je zahrnuto </a:t>
            </a:r>
            <a:r>
              <a:rPr lang="cs-CZ" sz="1600" b="1" dirty="0"/>
              <a:t>do komunikačních situací</a:t>
            </a:r>
            <a:r>
              <a:rPr lang="cs-CZ" sz="1600" dirty="0"/>
              <a:t>, kdy to </a:t>
            </a:r>
            <a:r>
              <a:rPr lang="cs-CZ" sz="1600" b="1" dirty="0"/>
              <a:t>není nezbytně nutné </a:t>
            </a:r>
            <a:r>
              <a:rPr lang="cs-CZ" sz="1600" dirty="0"/>
              <a:t>(telefonování, jiná konverzace dospělé osoby,…).</a:t>
            </a:r>
          </a:p>
          <a:p>
            <a:pPr algn="just"/>
            <a:r>
              <a:rPr lang="cs-CZ" sz="1600" b="1" dirty="0"/>
              <a:t>Změna velikosti sluchadel </a:t>
            </a:r>
            <a:r>
              <a:rPr lang="cs-CZ" sz="1600" dirty="0"/>
              <a:t>– prodloužení jejich délky kvůli nasazení přijímače (botičky).</a:t>
            </a:r>
          </a:p>
          <a:p>
            <a:pPr algn="just"/>
            <a:r>
              <a:rPr lang="cs-CZ" sz="1600" b="1" dirty="0"/>
              <a:t>Absence dětské pojistky </a:t>
            </a:r>
            <a:r>
              <a:rPr lang="cs-CZ" sz="1600" dirty="0"/>
              <a:t>kvůli nasazení přijímače (obava o bezpečnost dítěte).</a:t>
            </a:r>
          </a:p>
          <a:p>
            <a:pPr algn="just"/>
            <a:r>
              <a:rPr lang="cs-CZ" sz="1600" dirty="0"/>
              <a:t>Potíže spojené s přijímačem umístěným na krk (</a:t>
            </a:r>
            <a:r>
              <a:rPr lang="cs-CZ" sz="1600" b="1" dirty="0"/>
              <a:t>omezení ve hře</a:t>
            </a:r>
            <a:r>
              <a:rPr lang="cs-CZ" sz="1600" dirty="0"/>
              <a:t>, subjektivní pocit dítěte). </a:t>
            </a:r>
          </a:p>
          <a:p>
            <a:pPr algn="just"/>
            <a:r>
              <a:rPr lang="cs-CZ" sz="1600" dirty="0"/>
              <a:t>U malých dětí někteří rodiče pozorovali, že BT může dítěti </a:t>
            </a:r>
            <a:r>
              <a:rPr lang="cs-CZ" sz="1600" b="1" dirty="0"/>
              <a:t>ztěžovat orientaci v prostoru </a:t>
            </a:r>
            <a:r>
              <a:rPr lang="cs-CZ" sz="1600" dirty="0"/>
              <a:t>– nutnost edukace rodiče a dítěte.</a:t>
            </a:r>
          </a:p>
          <a:p>
            <a:pPr algn="just"/>
            <a:r>
              <a:rPr lang="cs-CZ" sz="1600" dirty="0"/>
              <a:t>Rodiče </a:t>
            </a:r>
            <a:r>
              <a:rPr lang="cs-CZ" sz="1600" b="1" dirty="0"/>
              <a:t>nespatřovali příliš velký rozdíl v reakcích </a:t>
            </a:r>
            <a:r>
              <a:rPr lang="cs-CZ" sz="1600" dirty="0"/>
              <a:t>dítěte za využití BT či bez ní. S tím je spojená nutnost větší spolupráce s rodičem ze strany odborníka - pozorování dítěte v různých situacích, vytipování konkrétních situací, kdy BT užívat apod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85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5" b="25095"/>
          <a:stretch>
            <a:fillRect/>
          </a:stretch>
        </p:blipFill>
        <p:spPr>
          <a:xfrm>
            <a:off x="-2372" y="-977"/>
            <a:ext cx="9182167" cy="2879259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344728" y="3127664"/>
            <a:ext cx="8601845" cy="1735281"/>
          </a:xfrm>
        </p:spPr>
        <p:txBody>
          <a:bodyPr>
            <a:normAutofit fontScale="3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700" dirty="0"/>
              <a:t>sluchová </a:t>
            </a:r>
            <a:r>
              <a:rPr lang="cs-CZ" sz="3700" dirty="0" smtClean="0"/>
              <a:t>vada                                                                                    </a:t>
            </a:r>
            <a:r>
              <a:rPr lang="cs-CZ" sz="3700" dirty="0" smtClean="0">
                <a:solidFill>
                  <a:srgbClr val="00B050"/>
                </a:solidFill>
              </a:rPr>
              <a:t>(Pozn. – situace v ČR – děti s kombinovaným postižením – HS, dále s PAS)</a:t>
            </a:r>
            <a:endParaRPr lang="cs-CZ" sz="37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700" dirty="0"/>
              <a:t>auditivní neuropatie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700" dirty="0"/>
              <a:t>opožděný vývoj </a:t>
            </a:r>
            <a:r>
              <a:rPr lang="cs-CZ" sz="3700" dirty="0" smtClean="0"/>
              <a:t>řeči</a:t>
            </a:r>
            <a:endParaRPr lang="cs-CZ" sz="3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700" dirty="0"/>
              <a:t>porucha centrálního zpracování řečového </a:t>
            </a:r>
            <a:r>
              <a:rPr lang="cs-CZ" sz="3700" dirty="0" smtClean="0"/>
              <a:t>signálu (vývojová dysfázie)</a:t>
            </a:r>
            <a:endParaRPr lang="cs-CZ" sz="3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700" dirty="0"/>
              <a:t>poruchy učení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700" dirty="0"/>
              <a:t>poruchy pozornosti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700" dirty="0"/>
              <a:t>angličtina jako druhý </a:t>
            </a:r>
            <a:r>
              <a:rPr lang="cs-CZ" sz="3700" dirty="0" smtClean="0"/>
              <a:t>jazyk</a:t>
            </a:r>
            <a:endParaRPr lang="cs-CZ" sz="3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r>
              <a:rPr lang="cs-CZ" sz="3400" dirty="0" smtClean="0"/>
              <a:t>                                                                                                                                                                                                     </a:t>
            </a:r>
            <a:r>
              <a:rPr lang="en-US" sz="2800" dirty="0" smtClean="0"/>
              <a:t>American </a:t>
            </a:r>
            <a:r>
              <a:rPr lang="en-US" sz="2800" dirty="0"/>
              <a:t>Academy of Audiology Clinical Practice</a:t>
            </a:r>
            <a:r>
              <a:rPr lang="cs-CZ" sz="2800" dirty="0"/>
              <a:t> –</a:t>
            </a:r>
            <a:r>
              <a:rPr lang="en-US" sz="2800" dirty="0"/>
              <a:t> </a:t>
            </a:r>
            <a:endParaRPr lang="cs-CZ" sz="2800" dirty="0" smtClean="0"/>
          </a:p>
          <a:p>
            <a:r>
              <a:rPr lang="cs-CZ" sz="2800" dirty="0"/>
              <a:t> </a:t>
            </a:r>
            <a:r>
              <a:rPr lang="cs-CZ" sz="2800" dirty="0" smtClean="0"/>
              <a:t>                                                                                                                                                  </a:t>
            </a:r>
            <a:r>
              <a:rPr lang="en-US" sz="2800" dirty="0" smtClean="0"/>
              <a:t>Guidelines </a:t>
            </a:r>
            <a:r>
              <a:rPr lang="en-US" sz="2800" dirty="0"/>
              <a:t>Remote Microphone Hearing Assistance Technologies for Children and Youth from Birth to 21 Years</a:t>
            </a:r>
            <a:r>
              <a:rPr lang="cs-CZ" sz="2800" dirty="0"/>
              <a:t>)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>
          <a:xfrm>
            <a:off x="189628" y="2349208"/>
            <a:ext cx="6978050" cy="698320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Možnosti dalšího využití BT: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rázek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3442"/>
          <a:stretch>
            <a:fillRect/>
          </a:stretch>
        </p:blipFill>
        <p:spPr/>
      </p:pic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218209" y="266523"/>
            <a:ext cx="5029200" cy="55436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cs-CZ" sz="2800" dirty="0"/>
              <a:t>Má smysl </a:t>
            </a:r>
            <a:r>
              <a:rPr lang="cs-CZ" sz="2800" dirty="0" smtClean="0"/>
              <a:t>„špiónské ucho“ používat?</a:t>
            </a:r>
            <a:endParaRPr lang="cs-CZ" sz="28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488373" y="914674"/>
            <a:ext cx="4322617" cy="303610"/>
          </a:xfrm>
        </p:spPr>
        <p:txBody>
          <a:bodyPr/>
          <a:lstStyle/>
          <a:p>
            <a:pPr algn="ctr">
              <a:defRPr/>
            </a:pPr>
            <a:r>
              <a:rPr lang="cs-CZ" altLang="cs-CZ" dirty="0">
                <a:solidFill>
                  <a:srgbClr val="FF0000"/>
                </a:solidFill>
              </a:rPr>
              <a:t>Každé slovo se počítá</a:t>
            </a:r>
            <a:r>
              <a:rPr lang="cs-CZ" altLang="cs-CZ" dirty="0" smtClean="0">
                <a:solidFill>
                  <a:srgbClr val="FF0000"/>
                </a:solidFill>
              </a:rPr>
              <a:t>!</a:t>
            </a:r>
          </a:p>
          <a:p>
            <a:pPr algn="just">
              <a:defRPr/>
            </a:pPr>
            <a:r>
              <a:rPr lang="cs-CZ" sz="1000" b="0" dirty="0" smtClean="0"/>
              <a:t>Kvantifikace slov zjištěna za využití systému LENA, </a:t>
            </a:r>
            <a:r>
              <a:rPr lang="cs-CZ" sz="1000" b="0" dirty="0"/>
              <a:t>který zaznamenával počet promluv rodiče k dítěti za a bez využití </a:t>
            </a:r>
            <a:r>
              <a:rPr lang="cs-CZ" sz="1000" b="0" dirty="0" smtClean="0"/>
              <a:t>BT: přístup ke 5 </a:t>
            </a:r>
            <a:r>
              <a:rPr lang="cs-CZ" sz="1000" b="0" dirty="0"/>
              <a:t>300 slovům za </a:t>
            </a:r>
            <a:r>
              <a:rPr lang="cs-CZ" sz="1000" b="0" dirty="0" smtClean="0"/>
              <a:t>den, přibližně </a:t>
            </a:r>
            <a:r>
              <a:rPr lang="cs-CZ" sz="1000" b="0" dirty="0"/>
              <a:t>o 11 slov za minutu více, než když ve stejném prostředí děti používaly pouze sluchadla nebo </a:t>
            </a:r>
            <a:r>
              <a:rPr lang="cs-CZ" sz="1000" b="0" dirty="0" smtClean="0"/>
              <a:t>KI.</a:t>
            </a:r>
          </a:p>
          <a:p>
            <a:pPr algn="just">
              <a:defRPr/>
            </a:pPr>
            <a:r>
              <a:rPr lang="cs-CZ" sz="1000" b="0" dirty="0"/>
              <a:t> </a:t>
            </a:r>
            <a:r>
              <a:rPr lang="cs-CZ" sz="1000" b="0" dirty="0" smtClean="0"/>
              <a:t>                                                                            (</a:t>
            </a:r>
            <a:r>
              <a:rPr lang="cs-CZ" sz="1000" b="0" dirty="0" err="1" smtClean="0"/>
              <a:t>Benitez-Barrera</a:t>
            </a:r>
            <a:r>
              <a:rPr lang="cs-CZ" sz="1000" b="0" dirty="0"/>
              <a:t>, </a:t>
            </a:r>
            <a:r>
              <a:rPr lang="cs-CZ" sz="1000" b="0" dirty="0" err="1"/>
              <a:t>Angley</a:t>
            </a:r>
            <a:r>
              <a:rPr lang="cs-CZ" sz="1000" b="0" dirty="0"/>
              <a:t> &amp; </a:t>
            </a:r>
            <a:r>
              <a:rPr lang="cs-CZ" sz="1000" b="0" dirty="0" err="1"/>
              <a:t>Tharpe</a:t>
            </a:r>
            <a:r>
              <a:rPr lang="cs-CZ" sz="1000" b="0" dirty="0"/>
              <a:t>, 2017)</a:t>
            </a:r>
            <a:endParaRPr lang="cs-CZ" altLang="cs-CZ" sz="1000" b="0" dirty="0">
              <a:solidFill>
                <a:srgbClr val="FF000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0"/>
          </p:nvPr>
        </p:nvSpPr>
        <p:spPr>
          <a:xfrm>
            <a:off x="362081" y="1866436"/>
            <a:ext cx="4618435" cy="2712145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cs-CZ" altLang="cs-CZ" sz="16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400" dirty="0" smtClean="0"/>
              <a:t>Kvalitní </a:t>
            </a:r>
            <a:r>
              <a:rPr lang="cs-CZ" sz="1400" dirty="0"/>
              <a:t>poslech pomáhá dětem zlepšovat slovní zásobu a </a:t>
            </a:r>
            <a:r>
              <a:rPr lang="cs-CZ" sz="1400" b="1" dirty="0" smtClean="0"/>
              <a:t>získávat různé </a:t>
            </a:r>
            <a:r>
              <a:rPr lang="cs-CZ" sz="1400" b="1" dirty="0"/>
              <a:t>poslechové vzory</a:t>
            </a:r>
            <a:r>
              <a:rPr lang="cs-CZ" sz="1400" dirty="0"/>
              <a:t>. Zejména v raném věku před ukončením rozvoje řeči je </a:t>
            </a:r>
            <a:r>
              <a:rPr lang="cs-CZ" sz="1400" dirty="0" smtClean="0"/>
              <a:t>potřeba </a:t>
            </a:r>
            <a:r>
              <a:rPr lang="cs-CZ" sz="1400" dirty="0"/>
              <a:t>porozumění řeči dítěti co nejvíce </a:t>
            </a:r>
            <a:r>
              <a:rPr lang="cs-CZ" sz="1400" dirty="0" smtClean="0"/>
              <a:t>usnadnit – maximální využití „volné operační paměti“.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altLang="cs-CZ" sz="1400" dirty="0" smtClean="0"/>
              <a:t>Děti využívající BT se naučily tuto technologii vnímat jako </a:t>
            </a:r>
            <a:r>
              <a:rPr lang="cs-CZ" altLang="cs-CZ" sz="1400" b="1" dirty="0"/>
              <a:t>rutinní součást </a:t>
            </a:r>
            <a:r>
              <a:rPr lang="cs-CZ" altLang="cs-CZ" sz="1400" b="1" dirty="0" smtClean="0"/>
              <a:t>kompenzace </a:t>
            </a:r>
            <a:r>
              <a:rPr lang="cs-CZ" altLang="cs-CZ" sz="1400" b="1" dirty="0"/>
              <a:t>jejich sluchové vady</a:t>
            </a:r>
            <a:r>
              <a:rPr lang="cs-CZ" altLang="cs-CZ" sz="1400" dirty="0"/>
              <a:t>, </a:t>
            </a:r>
            <a:r>
              <a:rPr lang="cs-CZ" altLang="cs-CZ" sz="1400" dirty="0" smtClean="0"/>
              <a:t>zkušenost </a:t>
            </a:r>
            <a:r>
              <a:rPr lang="cs-CZ" altLang="cs-CZ" sz="1400" dirty="0"/>
              <a:t>s novou poslechovou situací = rychlejší adaptace v pozdějším věku v akusticky náročných podmínkách, </a:t>
            </a:r>
            <a:r>
              <a:rPr lang="cs-CZ" altLang="cs-CZ" sz="1400" dirty="0" smtClean="0"/>
              <a:t>lepší </a:t>
            </a:r>
            <a:r>
              <a:rPr lang="cs-CZ" altLang="cs-CZ" sz="1400" dirty="0"/>
              <a:t>schopnost využít </a:t>
            </a:r>
            <a:r>
              <a:rPr lang="cs-CZ" altLang="cs-CZ" sz="1400" dirty="0" smtClean="0"/>
              <a:t>BT </a:t>
            </a:r>
            <a:r>
              <a:rPr lang="cs-CZ" altLang="cs-CZ" sz="1400" dirty="0"/>
              <a:t>ve škole</a:t>
            </a:r>
            <a:r>
              <a:rPr lang="cs-CZ" altLang="cs-CZ" sz="1400" dirty="0" smtClean="0"/>
              <a:t>.                                                              </a:t>
            </a:r>
          </a:p>
          <a:p>
            <a:pPr algn="just"/>
            <a:r>
              <a:rPr lang="cs-CZ" sz="1400" dirty="0" smtClean="0"/>
              <a:t>                                                                      </a:t>
            </a:r>
            <a:r>
              <a:rPr lang="cs-CZ" sz="1100" dirty="0" smtClean="0"/>
              <a:t>(</a:t>
            </a:r>
            <a:r>
              <a:rPr lang="cs-CZ" sz="1100" dirty="0" err="1"/>
              <a:t>Gabbard</a:t>
            </a:r>
            <a:r>
              <a:rPr lang="cs-CZ" sz="1100" dirty="0"/>
              <a:t>, 2003; Wolfe, 2012)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6534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3875262" y="353290"/>
            <a:ext cx="4811538" cy="713189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cs-CZ" sz="2800" dirty="0" smtClean="0"/>
              <a:t>Závěrečné shrnutí:</a:t>
            </a:r>
            <a:endParaRPr lang="cs-CZ" sz="28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0"/>
          </p:nvPr>
        </p:nvSpPr>
        <p:spPr>
          <a:xfrm>
            <a:off x="3875262" y="1307285"/>
            <a:ext cx="4811538" cy="2712145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Základní podmínkou </a:t>
            </a:r>
            <a:r>
              <a:rPr lang="cs-CZ" altLang="cs-CZ" smtClean="0"/>
              <a:t>úspěšného užívání BT </a:t>
            </a:r>
            <a:r>
              <a:rPr lang="cs-CZ" altLang="cs-CZ" dirty="0"/>
              <a:t>je, že dítě je schopno primární kompenzační pomůcku funkčně využít.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BT nemá sluchadla nebo KI nahradit, ale zajistit lepší poměr signálu řeči k šumu.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Nezbytná je spolupráce rodiny a odborníků, kteří se podílejí na péči o dítě.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U každého dítěte je situace zcela individuální!</a:t>
            </a:r>
          </a:p>
          <a:p>
            <a:endParaRPr lang="cs-CZ" dirty="0"/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" b="27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6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>
          <a:xfrm>
            <a:off x="2539169" y="605055"/>
            <a:ext cx="4100622" cy="23066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18261" y="3159928"/>
            <a:ext cx="6980165" cy="1505590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2800" dirty="0" smtClean="0"/>
              <a:t>Děkuji za pozornost.</a:t>
            </a:r>
          </a:p>
          <a:p>
            <a:r>
              <a:rPr lang="cs-CZ" sz="1100" dirty="0" smtClean="0"/>
              <a:t>Obrázky použité v prezentaci: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100" dirty="0" smtClean="0">
                <a:hlinkClick r:id="rId3"/>
              </a:rPr>
              <a:t>https</a:t>
            </a:r>
            <a:r>
              <a:rPr lang="cs-CZ" sz="1100" dirty="0">
                <a:hlinkClick r:id="rId3"/>
              </a:rPr>
              <a:t>://www.pexels.com/cs-cz</a:t>
            </a:r>
            <a:r>
              <a:rPr lang="cs-CZ" sz="1100" dirty="0" smtClean="0">
                <a:hlinkClick r:id="rId3"/>
              </a:rPr>
              <a:t>/</a:t>
            </a:r>
            <a:endParaRPr lang="cs-CZ" sz="11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100" dirty="0" smtClean="0">
                <a:hlinkClick r:id="rId4"/>
              </a:rPr>
              <a:t>http</a:t>
            </a:r>
            <a:r>
              <a:rPr lang="cs-CZ" sz="1100" dirty="0">
                <a:hlinkClick r:id="rId4"/>
              </a:rPr>
              <a:t>://www.oticon.com/~</a:t>
            </a:r>
            <a:r>
              <a:rPr lang="cs-CZ" sz="1100" dirty="0" smtClean="0">
                <a:hlinkClick r:id="rId4"/>
              </a:rPr>
              <a:t>asset/cache.ashx?id=12984&amp;type=14&amp;format=web</a:t>
            </a:r>
            <a:endParaRPr lang="cs-CZ" sz="11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1100" dirty="0" smtClean="0">
                <a:hlinkClick r:id="rId5"/>
              </a:rPr>
              <a:t>http</a:t>
            </a:r>
            <a:r>
              <a:rPr lang="cs-CZ" sz="1100" dirty="0">
                <a:hlinkClick r:id="rId5"/>
              </a:rPr>
              <a:t>://</a:t>
            </a:r>
            <a:r>
              <a:rPr lang="cs-CZ" sz="1100" dirty="0" smtClean="0">
                <a:hlinkClick r:id="rId5"/>
              </a:rPr>
              <a:t>www.phonakpro.com/content/dam/phonak/b2b/C_M_tools/FM/Children-Hear-Better-with-FM.pdf</a:t>
            </a:r>
            <a:endParaRPr lang="cs-CZ" sz="11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1100" dirty="0" smtClean="0"/>
              <a:t>archiv autorky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6241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cs-CZ" sz="1800" b="1" dirty="0" smtClean="0"/>
              <a:t>Zásadní podmínky ovlivňující vývoj </a:t>
            </a:r>
            <a:r>
              <a:rPr lang="cs-CZ" sz="1800" b="1" dirty="0"/>
              <a:t>řeči a </a:t>
            </a:r>
            <a:r>
              <a:rPr lang="cs-CZ" sz="1800" b="1" dirty="0" smtClean="0"/>
              <a:t>jazykových schopností u </a:t>
            </a:r>
            <a:r>
              <a:rPr lang="cs-CZ" sz="1800" b="1" dirty="0"/>
              <a:t>dětí se ztrátou sluchu: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0"/>
          </p:nvPr>
        </p:nvSpPr>
        <p:spPr>
          <a:xfrm>
            <a:off x="440739" y="1073973"/>
            <a:ext cx="4618435" cy="2712145"/>
          </a:xfrm>
        </p:spPr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kvalitně </a:t>
            </a:r>
            <a:r>
              <a:rPr lang="cs-CZ" sz="1600" dirty="0"/>
              <a:t>nastavená sluchadla nebo kochleární implantáty,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důsledné </a:t>
            </a:r>
            <a:r>
              <a:rPr lang="cs-CZ" sz="1600" dirty="0" smtClean="0"/>
              <a:t>používání </a:t>
            </a:r>
            <a:r>
              <a:rPr lang="cs-CZ" sz="1600" dirty="0"/>
              <a:t>kompenzačních pomůcek (sluchadel nebo </a:t>
            </a:r>
            <a:r>
              <a:rPr lang="cs-CZ" sz="1600" dirty="0" smtClean="0"/>
              <a:t>KI) </a:t>
            </a:r>
            <a:r>
              <a:rPr lang="cs-CZ" sz="1600" dirty="0"/>
              <a:t>po celou dobu bdělosti dítěte </a:t>
            </a:r>
            <a:r>
              <a:rPr lang="cs-CZ" sz="1600" dirty="0" smtClean="0"/>
              <a:t>- nutné nosit </a:t>
            </a:r>
            <a:r>
              <a:rPr lang="cs-CZ" sz="1600" dirty="0"/>
              <a:t>v rozsahu minimálně </a:t>
            </a:r>
            <a:r>
              <a:rPr lang="cs-CZ" sz="1600" dirty="0" smtClean="0"/>
              <a:t>10 až 12 </a:t>
            </a:r>
            <a:r>
              <a:rPr lang="cs-CZ" sz="1600" dirty="0"/>
              <a:t>hodin </a:t>
            </a:r>
            <a:r>
              <a:rPr lang="cs-CZ" sz="1600" dirty="0" smtClean="0"/>
              <a:t>denně.    </a:t>
            </a:r>
          </a:p>
          <a:p>
            <a:pPr lvl="0" algn="just"/>
            <a:r>
              <a:rPr lang="cs-CZ" sz="1600" dirty="0"/>
              <a:t> </a:t>
            </a:r>
            <a:r>
              <a:rPr lang="cs-CZ" sz="1600" dirty="0" smtClean="0"/>
              <a:t>                                                                             </a:t>
            </a:r>
            <a:r>
              <a:rPr lang="cs-CZ" sz="1200" dirty="0" smtClean="0"/>
              <a:t>(</a:t>
            </a:r>
            <a:r>
              <a:rPr lang="cs-CZ" sz="1200" dirty="0" err="1" smtClean="0"/>
              <a:t>Flexer</a:t>
            </a:r>
            <a:r>
              <a:rPr lang="cs-CZ" sz="1200" dirty="0" smtClean="0"/>
              <a:t>, 2018)</a:t>
            </a:r>
            <a:endParaRPr lang="cs-CZ" sz="1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Z</a:t>
            </a:r>
            <a:r>
              <a:rPr lang="cs-CZ" sz="1600" dirty="0" smtClean="0"/>
              <a:t>abezpečení </a:t>
            </a:r>
            <a:r>
              <a:rPr lang="cs-CZ" sz="1600" dirty="0"/>
              <a:t>kvalitního jazykového vstupu – to znamená </a:t>
            </a:r>
            <a:r>
              <a:rPr lang="cs-CZ" sz="1600" dirty="0" smtClean="0"/>
              <a:t>zajistit optimální </a:t>
            </a:r>
            <a:r>
              <a:rPr lang="cs-CZ" sz="1600" dirty="0"/>
              <a:t>poslechové </a:t>
            </a:r>
            <a:r>
              <a:rPr lang="cs-CZ" sz="1600" dirty="0" smtClean="0"/>
              <a:t>podmínky a dobrý </a:t>
            </a:r>
            <a:r>
              <a:rPr lang="cs-CZ" sz="1600" dirty="0"/>
              <a:t>jazykový </a:t>
            </a:r>
            <a:r>
              <a:rPr lang="cs-CZ" sz="1600" dirty="0" smtClean="0"/>
              <a:t>vzor (vhodné komunikační strategie) - včasná intervence </a:t>
            </a:r>
            <a:r>
              <a:rPr lang="cs-CZ" sz="1600" dirty="0"/>
              <a:t>a </a:t>
            </a:r>
            <a:r>
              <a:rPr lang="cs-CZ" sz="1600" dirty="0" smtClean="0"/>
              <a:t>logopedická péče.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algn="r"/>
            <a:r>
              <a:rPr lang="cs-CZ" sz="1200" dirty="0" smtClean="0"/>
              <a:t>(</a:t>
            </a:r>
            <a:r>
              <a:rPr lang="cs-CZ" sz="1200" dirty="0" err="1"/>
              <a:t>McCreery</a:t>
            </a:r>
            <a:r>
              <a:rPr lang="cs-CZ" sz="1200" dirty="0"/>
              <a:t>, </a:t>
            </a:r>
            <a:r>
              <a:rPr lang="cs-CZ" sz="1200" dirty="0" err="1"/>
              <a:t>Walker</a:t>
            </a:r>
            <a:r>
              <a:rPr lang="cs-CZ" sz="1200" dirty="0"/>
              <a:t>, </a:t>
            </a:r>
            <a:r>
              <a:rPr lang="cs-CZ" sz="1200" dirty="0" err="1"/>
              <a:t>Spratford</a:t>
            </a:r>
            <a:r>
              <a:rPr lang="cs-CZ" sz="1200" dirty="0"/>
              <a:t>, </a:t>
            </a:r>
            <a:r>
              <a:rPr lang="cs-CZ" sz="1200" dirty="0" err="1"/>
              <a:t>Bentler</a:t>
            </a:r>
            <a:r>
              <a:rPr lang="cs-CZ" sz="1200" dirty="0"/>
              <a:t>, Holte, </a:t>
            </a:r>
            <a:r>
              <a:rPr lang="cs-CZ" sz="1200" dirty="0" err="1"/>
              <a:t>Roush</a:t>
            </a:r>
            <a:r>
              <a:rPr lang="cs-CZ" sz="1200" dirty="0"/>
              <a:t> </a:t>
            </a:r>
            <a:r>
              <a:rPr lang="cs-CZ" sz="1200" dirty="0" smtClean="0"/>
              <a:t>&amp; </a:t>
            </a:r>
            <a:r>
              <a:rPr lang="cs-CZ" sz="1200" dirty="0" err="1"/>
              <a:t>Moeller</a:t>
            </a:r>
            <a:r>
              <a:rPr lang="cs-CZ" sz="1200" dirty="0"/>
              <a:t>, 2015)</a:t>
            </a:r>
          </a:p>
        </p:txBody>
      </p:sp>
      <p:pic>
        <p:nvPicPr>
          <p:cNvPr id="12" name="Zástupný symbol pro obrázek 1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" b="22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46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rázek 7"/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r="26460"/>
          <a:stretch>
            <a:fillRect/>
          </a:stretch>
        </p:blipFill>
        <p:spPr/>
      </p:pic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3875262" y="266523"/>
            <a:ext cx="4811538" cy="646786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cs-CZ" sz="2800" dirty="0" smtClean="0"/>
              <a:t>Význam bezděčného učení….</a:t>
            </a:r>
            <a:endParaRPr lang="cs-CZ" sz="28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3875262" y="913308"/>
            <a:ext cx="4811538" cy="303610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cs-CZ" sz="1600" b="0" dirty="0" smtClean="0"/>
              <a:t>„Slyšíme mozkem, ne ušima…“ </a:t>
            </a:r>
            <a:r>
              <a:rPr lang="cs-CZ" sz="1200" b="0" dirty="0" smtClean="0"/>
              <a:t>(</a:t>
            </a:r>
            <a:r>
              <a:rPr lang="cs-CZ" sz="1200" b="0" dirty="0" err="1" smtClean="0"/>
              <a:t>Flexer</a:t>
            </a:r>
            <a:r>
              <a:rPr lang="cs-CZ" sz="1200" b="0" dirty="0" smtClean="0"/>
              <a:t>, 2008)</a:t>
            </a:r>
            <a:endParaRPr lang="cs-CZ" sz="1200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0"/>
          </p:nvPr>
        </p:nvSpPr>
        <p:spPr>
          <a:xfrm>
            <a:off x="3875262" y="1359240"/>
            <a:ext cx="4811538" cy="2712145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dirty="0"/>
              <a:t>Mozek se může naučit porozumět pouze informacím, které se k němu úspěšně dostanou. Významně tedy </a:t>
            </a:r>
            <a:r>
              <a:rPr lang="cs-CZ" sz="1400" b="1" dirty="0"/>
              <a:t>záleží na kvalitě a kvantitě zvuků a jazykových promluv</a:t>
            </a:r>
            <a:r>
              <a:rPr lang="cs-CZ" sz="1400" dirty="0"/>
              <a:t>, kterým bude dítě vystaveno. </a:t>
            </a:r>
            <a:endParaRPr lang="cs-CZ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dirty="0" smtClean="0"/>
              <a:t>Až 40 % </a:t>
            </a:r>
            <a:r>
              <a:rPr lang="cs-CZ" sz="1400" dirty="0"/>
              <a:t>jazykových promluv v typickém dni dítěte raného a předškolního věku přichází ze vzdálenosti větší, než jsou dva </a:t>
            </a:r>
            <a:r>
              <a:rPr lang="cs-CZ" sz="1400" dirty="0" smtClean="0"/>
              <a:t>metry</a:t>
            </a:r>
            <a:r>
              <a:rPr lang="cs-CZ" sz="1200" dirty="0" smtClean="0"/>
              <a:t>.                                                                     (</a:t>
            </a:r>
            <a:r>
              <a:rPr lang="cs-CZ" sz="1200" dirty="0" err="1" smtClean="0"/>
              <a:t>Mulla</a:t>
            </a:r>
            <a:r>
              <a:rPr lang="cs-CZ" sz="1200" dirty="0"/>
              <a:t> &amp;</a:t>
            </a:r>
            <a:r>
              <a:rPr lang="cs-CZ" sz="1200" dirty="0" smtClean="0"/>
              <a:t> </a:t>
            </a:r>
            <a:r>
              <a:rPr lang="cs-CZ" sz="1200" dirty="0" err="1" smtClean="0"/>
              <a:t>McCracken</a:t>
            </a:r>
            <a:r>
              <a:rPr lang="cs-CZ" sz="1200" dirty="0" smtClean="0"/>
              <a:t>, 2014)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dirty="0" smtClean="0"/>
              <a:t>Přibližně 80-90% toho</a:t>
            </a:r>
            <a:r>
              <a:rPr lang="cs-CZ" sz="1400" dirty="0"/>
              <a:t>, co se dítě naučí, </a:t>
            </a:r>
            <a:r>
              <a:rPr lang="cs-CZ" sz="1400" b="1" dirty="0"/>
              <a:t>se děje </a:t>
            </a:r>
            <a:r>
              <a:rPr lang="cs-CZ" sz="1400" b="1" dirty="0" smtClean="0"/>
              <a:t>náhodně</a:t>
            </a:r>
            <a:r>
              <a:rPr lang="cs-CZ" sz="1400" dirty="0"/>
              <a:t> </a:t>
            </a:r>
            <a:r>
              <a:rPr lang="cs-CZ" sz="1400" dirty="0" smtClean="0"/>
              <a:t>- hovoříme o bezděčném </a:t>
            </a:r>
            <a:r>
              <a:rPr lang="cs-CZ" sz="1400" dirty="0"/>
              <a:t>učení</a:t>
            </a:r>
            <a:r>
              <a:rPr lang="cs-CZ" sz="1400" dirty="0" smtClean="0"/>
              <a:t>.       </a:t>
            </a:r>
            <a:r>
              <a:rPr lang="cs-CZ" sz="1200" dirty="0" smtClean="0"/>
              <a:t>(Gilly </a:t>
            </a:r>
            <a:r>
              <a:rPr lang="cs-CZ" sz="1200" dirty="0"/>
              <a:t>&amp; </a:t>
            </a:r>
            <a:r>
              <a:rPr lang="cs-CZ" sz="1200" dirty="0" err="1" smtClean="0"/>
              <a:t>Schaerlaekens</a:t>
            </a:r>
            <a:r>
              <a:rPr lang="cs-CZ" sz="1200" dirty="0" smtClean="0"/>
              <a:t>, 2000 a další)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dirty="0" smtClean="0"/>
              <a:t>Rozhovory </a:t>
            </a:r>
            <a:r>
              <a:rPr lang="cs-CZ" sz="1400" dirty="0"/>
              <a:t>a promluvy, které dítě kolem sebe slyší (např. rozhovor mezi matkou a otcem, mezi rodiči a </a:t>
            </a:r>
            <a:r>
              <a:rPr lang="cs-CZ" sz="1400" dirty="0" smtClean="0"/>
              <a:t>sourozenci), jsou </a:t>
            </a:r>
            <a:r>
              <a:rPr lang="cs-CZ" sz="1400" dirty="0"/>
              <a:t>pro rozvoj řečových a jazykových dovedností </a:t>
            </a:r>
            <a:r>
              <a:rPr lang="cs-CZ" sz="1400" dirty="0" smtClean="0"/>
              <a:t>také velmi důležité…</a:t>
            </a: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82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9" b="25259"/>
          <a:stretch>
            <a:fillRect/>
          </a:stretch>
        </p:blipFill>
        <p:spPr/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344728" y="3216773"/>
            <a:ext cx="8487965" cy="1334445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cs-CZ" sz="1400" i="1" dirty="0"/>
              <a:t>„Uvidíme </a:t>
            </a:r>
            <a:r>
              <a:rPr lang="cs-CZ" sz="1400" b="1" i="1" dirty="0"/>
              <a:t>potom</a:t>
            </a:r>
            <a:r>
              <a:rPr lang="cs-CZ" sz="1400" i="1" dirty="0"/>
              <a:t>, jestli se to osvědčí. Mám pocit, že slyší stejně, jak se sluchadly, tak i s bezdrátovým zařízením. Nevím. Doma je klid.“ </a:t>
            </a:r>
            <a:endParaRPr lang="cs-CZ" sz="1400" i="1" dirty="0" smtClean="0"/>
          </a:p>
          <a:p>
            <a:pPr algn="r"/>
            <a:r>
              <a:rPr lang="cs-CZ" sz="1400" dirty="0" smtClean="0"/>
              <a:t>(</a:t>
            </a:r>
            <a:r>
              <a:rPr lang="cs-CZ" sz="1400" dirty="0" err="1"/>
              <a:t>Teréz</a:t>
            </a:r>
            <a:r>
              <a:rPr lang="cs-CZ" sz="1400" dirty="0"/>
              <a:t>, 40 let, syn 6 let, těžká ztráta sluchu korigována sluchadly)</a:t>
            </a:r>
          </a:p>
          <a:p>
            <a:pPr algn="just"/>
            <a:endParaRPr lang="cs-CZ" dirty="0" smtClean="0"/>
          </a:p>
          <a:p>
            <a:pPr algn="just"/>
            <a:r>
              <a:rPr lang="cs-CZ" sz="1700" dirty="0" smtClean="0"/>
              <a:t>Převážná </a:t>
            </a:r>
            <a:r>
              <a:rPr lang="cs-CZ" sz="1700" dirty="0"/>
              <a:t>většina rodičů účastnících se našeho výzkumného šetření nahlížela na užití vzdáleného mikrofonu jako na pomůcku, kterou je vhodné začít používat </a:t>
            </a:r>
            <a:r>
              <a:rPr lang="cs-CZ" sz="1700" b="1" dirty="0"/>
              <a:t>později</a:t>
            </a:r>
            <a:r>
              <a:rPr lang="cs-CZ" sz="1700" dirty="0"/>
              <a:t>, nejčastěji jako školní pomůcku</a:t>
            </a:r>
            <a:r>
              <a:rPr lang="cs-CZ" sz="1700" dirty="0" smtClean="0"/>
              <a:t>…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>
          <a:xfrm>
            <a:off x="335101" y="2428568"/>
            <a:ext cx="7638860" cy="742788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Odkdy začít používat BT?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4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rázek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b="289"/>
          <a:stretch>
            <a:fillRect/>
          </a:stretch>
        </p:blipFill>
        <p:spPr/>
      </p:pic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362081" y="266522"/>
            <a:ext cx="4618435" cy="699833"/>
          </a:xfrm>
          <a:solidFill>
            <a:srgbClr val="92D050"/>
          </a:solidFill>
        </p:spPr>
        <p:txBody>
          <a:bodyPr/>
          <a:lstStyle/>
          <a:p>
            <a:r>
              <a:rPr lang="cs-CZ" sz="3600" dirty="0" smtClean="0"/>
              <a:t>Kdy začít uvažovat o BT?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362081" y="966355"/>
            <a:ext cx="4618435" cy="303610"/>
          </a:xfrm>
          <a:solidFill>
            <a:srgbClr val="00B050"/>
          </a:solidFill>
        </p:spPr>
        <p:txBody>
          <a:bodyPr/>
          <a:lstStyle/>
          <a:p>
            <a:r>
              <a:rPr lang="cs-CZ" sz="1600" dirty="0" smtClean="0">
                <a:solidFill>
                  <a:srgbClr val="FF0000"/>
                </a:solidFill>
              </a:rPr>
              <a:t>  </a:t>
            </a:r>
            <a:r>
              <a:rPr lang="cs-CZ" sz="1600" b="0" dirty="0" smtClean="0"/>
              <a:t>BT lze </a:t>
            </a:r>
            <a:r>
              <a:rPr lang="cs-CZ" sz="1600" b="0" dirty="0"/>
              <a:t>užívat u všech typů a stupňů sluchových </a:t>
            </a:r>
            <a:r>
              <a:rPr lang="cs-CZ" sz="1600" b="0" dirty="0" smtClean="0"/>
              <a:t>vad.</a:t>
            </a:r>
          </a:p>
          <a:p>
            <a:r>
              <a:rPr lang="cs-CZ" sz="1600" b="0" dirty="0"/>
              <a:t> </a:t>
            </a:r>
            <a:r>
              <a:rPr lang="cs-CZ" sz="1600" b="0" dirty="0" smtClean="0"/>
              <a:t>                                                 </a:t>
            </a:r>
            <a:r>
              <a:rPr lang="cs-CZ" sz="1200" b="0" dirty="0" smtClean="0"/>
              <a:t>(</a:t>
            </a:r>
            <a:r>
              <a:rPr lang="cs-CZ" sz="1200" b="0" dirty="0" err="1"/>
              <a:t>Gabbard</a:t>
            </a:r>
            <a:r>
              <a:rPr lang="cs-CZ" sz="1200" b="0" dirty="0"/>
              <a:t>, 2003; Wolfe, 2012</a:t>
            </a:r>
            <a:r>
              <a:rPr lang="cs-CZ" sz="1200" b="0" dirty="0" smtClean="0"/>
              <a:t>) </a:t>
            </a:r>
            <a:endParaRPr lang="cs-CZ" sz="1200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Prodlužuje se čas, který dítě tráví ve větší vzdálenosti od rodiče (mluvního vzoru).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Proměňuje se/zvyšuje se hladina okolního hluku v prostředí dítěte, ve kterém se běžně nachází.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Dítě </a:t>
            </a:r>
            <a:r>
              <a:rPr lang="cs-CZ" sz="1600" dirty="0" smtClean="0"/>
              <a:t>celodenně užívá </a:t>
            </a:r>
            <a:r>
              <a:rPr lang="cs-CZ" sz="1600" dirty="0"/>
              <a:t>primární kompenzační pomůcku a jeho okolí je s tímto ztotožněno (přijetí sluchové vady, manipulace s pomůckou,…).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Rodiče jsou ochotni vyzkoušet něco nového, jsou schopni se naučit ovládat BT a citlivě reagují na potřeby svého dítěte.</a:t>
            </a:r>
          </a:p>
        </p:txBody>
      </p:sp>
    </p:spTree>
    <p:extLst>
      <p:ext uri="{BB962C8B-B14F-4D97-AF65-F5344CB8AC3E}">
        <p14:creationId xmlns:p14="http://schemas.microsoft.com/office/powerpoint/2010/main" val="20854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1727" y="422347"/>
            <a:ext cx="3691892" cy="653978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cs-CZ" sz="2800" b="0" dirty="0" smtClean="0"/>
              <a:t>Situace, kdy lze BT využít:</a:t>
            </a:r>
            <a:endParaRPr lang="cs-CZ" sz="28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11727" y="1076326"/>
            <a:ext cx="3526171" cy="35182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smtClean="0"/>
              <a:t>komunikace s dítětem v hlučnějším prostředí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c</a:t>
            </a:r>
            <a:r>
              <a:rPr lang="cs-CZ" sz="1600" dirty="0" smtClean="0"/>
              <a:t>estování (autem, vlakem,…)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obyt venku – jízda kočárkem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s</a:t>
            </a:r>
            <a:r>
              <a:rPr lang="cs-CZ" sz="1600" dirty="0" smtClean="0"/>
              <a:t>ledování televize, tabletu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j</a:t>
            </a:r>
            <a:r>
              <a:rPr lang="cs-CZ" sz="1600" dirty="0" smtClean="0"/>
              <a:t>ízda na </a:t>
            </a:r>
            <a:r>
              <a:rPr lang="cs-CZ" sz="1600" dirty="0" err="1" smtClean="0"/>
              <a:t>odrážedle</a:t>
            </a:r>
            <a:r>
              <a:rPr lang="cs-CZ" sz="1600" dirty="0" smtClean="0"/>
              <a:t>, na kole,…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72" y="88647"/>
            <a:ext cx="1436605" cy="22059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30" y="422347"/>
            <a:ext cx="3191579" cy="26570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00" y="2437971"/>
            <a:ext cx="1891944" cy="26066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18" y="3316540"/>
            <a:ext cx="2194976" cy="17280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2452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rázek 5"/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r="1213"/>
          <a:stretch>
            <a:fillRect/>
          </a:stretch>
        </p:blipFill>
        <p:spPr/>
      </p:pic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3730336" y="335348"/>
            <a:ext cx="5091546" cy="799957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cs-CZ" sz="2400" dirty="0" smtClean="0"/>
              <a:t>Co vyplývá z výsledků zahraničních výzkumů zaměřených na užívání BT u dětí?</a:t>
            </a:r>
          </a:p>
          <a:p>
            <a:pPr algn="ctr"/>
            <a:endParaRPr lang="cs-CZ" sz="28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0"/>
          </p:nvPr>
        </p:nvSpPr>
        <p:spPr>
          <a:xfrm>
            <a:off x="3875262" y="1610591"/>
            <a:ext cx="4811538" cy="2222809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D</a:t>
            </a:r>
            <a:r>
              <a:rPr lang="cs-CZ" sz="1600" dirty="0" smtClean="0"/>
              <a:t>ětem </a:t>
            </a:r>
            <a:r>
              <a:rPr lang="cs-CZ" sz="1600" dirty="0"/>
              <a:t>byl zabezpečen lepší přístup k mluvené řeči, </a:t>
            </a:r>
            <a:r>
              <a:rPr lang="cs-CZ" sz="1600" dirty="0" smtClean="0"/>
              <a:t>zajištěn proces </a:t>
            </a:r>
            <a:r>
              <a:rPr lang="cs-CZ" sz="1600" b="1" dirty="0" smtClean="0"/>
              <a:t>náhodného </a:t>
            </a:r>
            <a:r>
              <a:rPr lang="cs-CZ" sz="1600" b="1" dirty="0"/>
              <a:t>učení </a:t>
            </a:r>
            <a:r>
              <a:rPr lang="cs-CZ" sz="1600" dirty="0"/>
              <a:t>a kvalitní </a:t>
            </a:r>
            <a:r>
              <a:rPr lang="cs-CZ" sz="1600" dirty="0" smtClean="0"/>
              <a:t>poslech. </a:t>
            </a:r>
          </a:p>
          <a:p>
            <a:pPr algn="just">
              <a:defRPr/>
            </a:pPr>
            <a:r>
              <a:rPr lang="cs-CZ" sz="1600" dirty="0"/>
              <a:t> </a:t>
            </a:r>
            <a:r>
              <a:rPr lang="cs-CZ" sz="1600" dirty="0" smtClean="0"/>
              <a:t>                             </a:t>
            </a:r>
            <a:r>
              <a:rPr lang="cs-CZ" sz="1200" dirty="0" smtClean="0"/>
              <a:t>(</a:t>
            </a:r>
            <a:r>
              <a:rPr lang="cs-CZ" sz="1200" dirty="0" err="1"/>
              <a:t>Flynn</a:t>
            </a:r>
            <a:r>
              <a:rPr lang="cs-CZ" sz="1200" dirty="0"/>
              <a:t>, </a:t>
            </a:r>
            <a:r>
              <a:rPr lang="cs-CZ" sz="1200" dirty="0" err="1"/>
              <a:t>Flynn</a:t>
            </a:r>
            <a:r>
              <a:rPr lang="cs-CZ" sz="1200" dirty="0"/>
              <a:t> &amp; Gregory, 2005; </a:t>
            </a:r>
            <a:r>
              <a:rPr lang="cs-CZ" sz="1200" dirty="0" err="1"/>
              <a:t>Mulla</a:t>
            </a:r>
            <a:r>
              <a:rPr lang="cs-CZ" sz="1200" dirty="0"/>
              <a:t> &amp; </a:t>
            </a:r>
            <a:r>
              <a:rPr lang="cs-CZ" sz="1200" dirty="0" err="1"/>
              <a:t>McCracken</a:t>
            </a:r>
            <a:r>
              <a:rPr lang="cs-CZ" sz="1200" dirty="0"/>
              <a:t>, 2013</a:t>
            </a:r>
            <a:r>
              <a:rPr lang="cs-CZ" sz="1200" dirty="0" smtClean="0"/>
              <a:t>)</a:t>
            </a:r>
          </a:p>
          <a:p>
            <a:pPr algn="just">
              <a:defRPr/>
            </a:pPr>
            <a:endParaRPr lang="cs-CZ" sz="1200" dirty="0" smtClean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1600" dirty="0" smtClean="0"/>
              <a:t>U </a:t>
            </a:r>
            <a:r>
              <a:rPr lang="cs-CZ" sz="1600" dirty="0"/>
              <a:t>dětí </a:t>
            </a:r>
            <a:r>
              <a:rPr lang="cs-CZ" sz="1600" dirty="0" smtClean="0"/>
              <a:t>byla patrná </a:t>
            </a:r>
            <a:r>
              <a:rPr lang="cs-CZ" sz="1600" b="1" dirty="0" smtClean="0"/>
              <a:t>zvýšená </a:t>
            </a:r>
            <a:r>
              <a:rPr lang="cs-CZ" sz="1600" b="1" dirty="0"/>
              <a:t>imitace slov a vět</a:t>
            </a:r>
            <a:r>
              <a:rPr lang="cs-CZ" sz="1600" dirty="0"/>
              <a:t>, lepší srozumitelnost řeči a celková pohoda </a:t>
            </a:r>
            <a:r>
              <a:rPr lang="cs-CZ" sz="1600" dirty="0" smtClean="0"/>
              <a:t>dítěte. </a:t>
            </a:r>
          </a:p>
          <a:p>
            <a:pPr algn="just">
              <a:defRPr/>
            </a:pPr>
            <a:r>
              <a:rPr lang="cs-CZ" sz="1600" dirty="0" smtClean="0"/>
              <a:t>                                                                   </a:t>
            </a:r>
            <a:r>
              <a:rPr lang="cs-CZ" sz="1200" dirty="0" smtClean="0"/>
              <a:t>(</a:t>
            </a:r>
            <a:r>
              <a:rPr lang="cs-CZ" sz="1200" dirty="0" err="1"/>
              <a:t>Mulla</a:t>
            </a:r>
            <a:r>
              <a:rPr lang="cs-CZ" sz="1200" dirty="0"/>
              <a:t> &amp; </a:t>
            </a:r>
            <a:r>
              <a:rPr lang="cs-CZ" sz="1200" dirty="0" err="1"/>
              <a:t>McCracken</a:t>
            </a:r>
            <a:r>
              <a:rPr lang="cs-CZ" sz="1200" dirty="0"/>
              <a:t>, 2013</a:t>
            </a:r>
            <a:r>
              <a:rPr lang="cs-CZ" sz="1200" dirty="0" smtClean="0"/>
              <a:t>)</a:t>
            </a:r>
            <a:r>
              <a:rPr lang="cs-CZ" sz="1600" dirty="0" smtClean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D</a:t>
            </a:r>
            <a:r>
              <a:rPr lang="cs-CZ" sz="1600" dirty="0" smtClean="0"/>
              <a:t>ěti </a:t>
            </a:r>
            <a:r>
              <a:rPr lang="cs-CZ" sz="1600" dirty="0"/>
              <a:t>vykazovaly zvýšenou pozornost, byly vnímavější k učení se jazyku a vykazovaly </a:t>
            </a:r>
            <a:r>
              <a:rPr lang="cs-CZ" sz="1600" b="1" dirty="0"/>
              <a:t>snížené úsilí a únavu</a:t>
            </a:r>
            <a:r>
              <a:rPr lang="cs-CZ" sz="1600" dirty="0"/>
              <a:t> při </a:t>
            </a:r>
            <a:r>
              <a:rPr lang="cs-CZ" sz="1600" dirty="0" smtClean="0"/>
              <a:t>poslechu. </a:t>
            </a:r>
          </a:p>
          <a:p>
            <a:pPr algn="just">
              <a:defRPr/>
            </a:pPr>
            <a:r>
              <a:rPr lang="cs-CZ" sz="1600" dirty="0"/>
              <a:t> </a:t>
            </a:r>
            <a:r>
              <a:rPr lang="cs-CZ" sz="1600" dirty="0" smtClean="0"/>
              <a:t>             </a:t>
            </a:r>
            <a:r>
              <a:rPr lang="cs-CZ" sz="1200" dirty="0" smtClean="0"/>
              <a:t>(</a:t>
            </a:r>
            <a:r>
              <a:rPr lang="cs-CZ" sz="1200" dirty="0" err="1"/>
              <a:t>Moellner</a:t>
            </a:r>
            <a:r>
              <a:rPr lang="cs-CZ" sz="1200" dirty="0"/>
              <a:t>, </a:t>
            </a:r>
            <a:r>
              <a:rPr lang="cs-CZ" sz="1200" dirty="0" err="1"/>
              <a:t>Donaghy</a:t>
            </a:r>
            <a:r>
              <a:rPr lang="cs-CZ" sz="1200" dirty="0"/>
              <a:t>, </a:t>
            </a:r>
            <a:r>
              <a:rPr lang="cs-CZ" sz="1200" dirty="0" err="1"/>
              <a:t>Beauchaine</a:t>
            </a:r>
            <a:r>
              <a:rPr lang="cs-CZ" sz="1200" dirty="0"/>
              <a:t>, </a:t>
            </a:r>
            <a:r>
              <a:rPr lang="cs-CZ" sz="1200" dirty="0" err="1"/>
              <a:t>Lewis</a:t>
            </a:r>
            <a:r>
              <a:rPr lang="cs-CZ" sz="1200" dirty="0"/>
              <a:t> &amp; </a:t>
            </a:r>
            <a:r>
              <a:rPr lang="cs-CZ" sz="1200" dirty="0" err="1"/>
              <a:t>Stelmachowicz</a:t>
            </a:r>
            <a:r>
              <a:rPr lang="cs-CZ" sz="1200" dirty="0"/>
              <a:t>, </a:t>
            </a:r>
            <a:r>
              <a:rPr lang="cs-CZ" sz="1200" dirty="0" smtClean="0"/>
              <a:t>1996 a další)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1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2" y="131401"/>
            <a:ext cx="3236914" cy="871538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cs-CZ" dirty="0" smtClean="0"/>
              <a:t>Co vyplynulo z našeho výzkumu?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sz="1600" dirty="0"/>
              <a:t>N</a:t>
            </a:r>
            <a:r>
              <a:rPr lang="cs-CZ" sz="1600" dirty="0" smtClean="0"/>
              <a:t>ěkteří </a:t>
            </a:r>
            <a:r>
              <a:rPr lang="cs-CZ" sz="1600" dirty="0"/>
              <a:t>rodiče a učitelé </a:t>
            </a:r>
            <a:r>
              <a:rPr lang="cs-CZ" sz="1600" dirty="0" smtClean="0"/>
              <a:t>MŠ pozorovali </a:t>
            </a:r>
            <a:r>
              <a:rPr lang="cs-CZ" sz="1600" dirty="0"/>
              <a:t>s </a:t>
            </a:r>
            <a:r>
              <a:rPr lang="cs-CZ" sz="1600" dirty="0" smtClean="0"/>
              <a:t>využívám BT u dětí </a:t>
            </a:r>
            <a:r>
              <a:rPr lang="cs-CZ" sz="1600" b="1" dirty="0" smtClean="0"/>
              <a:t>nižší </a:t>
            </a:r>
            <a:r>
              <a:rPr lang="cs-CZ" sz="1600" b="1" dirty="0"/>
              <a:t>výskyt</a:t>
            </a:r>
            <a:r>
              <a:rPr lang="cs-CZ" sz="1600" dirty="0"/>
              <a:t> </a:t>
            </a:r>
            <a:r>
              <a:rPr lang="cs-CZ" sz="1600" dirty="0" smtClean="0"/>
              <a:t>následujících projevů</a:t>
            </a:r>
            <a:r>
              <a:rPr lang="cs-CZ" sz="1600" dirty="0"/>
              <a:t>: </a:t>
            </a:r>
            <a:r>
              <a:rPr lang="cs-CZ" sz="1600" b="1" dirty="0"/>
              <a:t>neporozumění </a:t>
            </a:r>
            <a:r>
              <a:rPr lang="cs-CZ" sz="1600" b="1" dirty="0" smtClean="0"/>
              <a:t>mluvenému slovu</a:t>
            </a:r>
            <a:r>
              <a:rPr lang="cs-CZ" sz="1600" b="1" dirty="0"/>
              <a:t>, </a:t>
            </a:r>
            <a:r>
              <a:rPr lang="cs-CZ" sz="1600" b="1" dirty="0" smtClean="0"/>
              <a:t>záměny </a:t>
            </a:r>
            <a:r>
              <a:rPr lang="cs-CZ" sz="1600" b="1" dirty="0"/>
              <a:t>podobně znějících slov, </a:t>
            </a:r>
            <a:r>
              <a:rPr lang="cs-CZ" sz="1600" b="1" dirty="0" smtClean="0"/>
              <a:t>snížené pozornosti, zvýšené únavy.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 smtClean="0"/>
              <a:t>Některé děti </a:t>
            </a:r>
            <a:r>
              <a:rPr lang="cs-CZ" sz="1600" dirty="0"/>
              <a:t>zařazené do výzkumu </a:t>
            </a:r>
            <a:r>
              <a:rPr lang="cs-CZ" sz="1600" b="1" dirty="0"/>
              <a:t>lépe reagovaly </a:t>
            </a:r>
            <a:r>
              <a:rPr lang="cs-CZ" sz="1600" dirty="0" smtClean="0"/>
              <a:t>i v</a:t>
            </a:r>
            <a:r>
              <a:rPr lang="cs-CZ" sz="1600" dirty="0"/>
              <a:t> situacích</a:t>
            </a:r>
            <a:r>
              <a:rPr lang="cs-CZ" sz="1600" dirty="0" smtClean="0"/>
              <a:t>, při kterých pouze </a:t>
            </a:r>
            <a:r>
              <a:rPr lang="cs-CZ" sz="1600" dirty="0"/>
              <a:t>s primární kompenzační pomůckou obvykle </a:t>
            </a:r>
            <a:r>
              <a:rPr lang="cs-CZ" sz="1600" dirty="0" smtClean="0"/>
              <a:t>nereagují (</a:t>
            </a:r>
            <a:r>
              <a:rPr lang="cs-CZ" sz="1600" b="1" dirty="0" smtClean="0"/>
              <a:t>vzdálenost </a:t>
            </a:r>
            <a:r>
              <a:rPr lang="cs-CZ" sz="1600" b="1" dirty="0"/>
              <a:t>větší než </a:t>
            </a:r>
            <a:r>
              <a:rPr lang="cs-CZ" sz="1600" b="1" dirty="0" smtClean="0"/>
              <a:t>10m</a:t>
            </a:r>
            <a:r>
              <a:rPr lang="cs-CZ" sz="1600" b="1" dirty="0"/>
              <a:t>, velmi hlučné prostředí</a:t>
            </a:r>
            <a:r>
              <a:rPr lang="cs-CZ" sz="1600" dirty="0"/>
              <a:t>, </a:t>
            </a:r>
            <a:r>
              <a:rPr lang="cs-CZ" sz="1600" dirty="0" smtClean="0"/>
              <a:t>při komunikaci, kdy dítě </a:t>
            </a:r>
            <a:r>
              <a:rPr lang="cs-CZ" sz="1600" b="1" dirty="0" smtClean="0"/>
              <a:t>nemá možnost sledovat obličej mluvčího</a:t>
            </a:r>
            <a:r>
              <a:rPr lang="cs-CZ" sz="1600" dirty="0" smtClean="0"/>
              <a:t>, při komunikaci z</a:t>
            </a:r>
            <a:r>
              <a:rPr lang="cs-CZ" sz="1600" dirty="0"/>
              <a:t> jiné </a:t>
            </a:r>
            <a:r>
              <a:rPr lang="cs-CZ" sz="1600" dirty="0" smtClean="0"/>
              <a:t>místnosti apod.).</a:t>
            </a:r>
          </a:p>
          <a:p>
            <a:pPr algn="just"/>
            <a:endParaRPr lang="cs-CZ" sz="1600" dirty="0" smtClean="0"/>
          </a:p>
          <a:p>
            <a:pPr algn="just"/>
            <a:r>
              <a:rPr lang="cs-CZ" sz="1600" dirty="0"/>
              <a:t>D</a:t>
            </a:r>
            <a:r>
              <a:rPr lang="cs-CZ" sz="1600" dirty="0" smtClean="0"/>
              <a:t>ěti navštěvující MŠ se s BT </a:t>
            </a:r>
            <a:r>
              <a:rPr lang="cs-CZ" sz="1600" b="1" dirty="0" smtClean="0"/>
              <a:t>lépe </a:t>
            </a:r>
            <a:r>
              <a:rPr lang="cs-CZ" sz="1600" b="1" dirty="0"/>
              <a:t>zapojovaly do práce </a:t>
            </a:r>
            <a:r>
              <a:rPr lang="cs-CZ" sz="1600" dirty="0"/>
              <a:t>ve </a:t>
            </a:r>
            <a:r>
              <a:rPr lang="cs-CZ" sz="1600" dirty="0" smtClean="0"/>
              <a:t>třídě.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 smtClean="0"/>
              <a:t>Někteří </a:t>
            </a:r>
            <a:r>
              <a:rPr lang="cs-CZ" sz="1600" dirty="0"/>
              <a:t>rodiče </a:t>
            </a:r>
            <a:r>
              <a:rPr lang="cs-CZ" sz="1600" dirty="0" smtClean="0"/>
              <a:t>ocenili</a:t>
            </a:r>
            <a:r>
              <a:rPr lang="cs-CZ" sz="1600" dirty="0"/>
              <a:t>, že </a:t>
            </a:r>
            <a:r>
              <a:rPr lang="cs-CZ" sz="1600" dirty="0" smtClean="0"/>
              <a:t>používání BT </a:t>
            </a:r>
            <a:r>
              <a:rPr lang="cs-CZ" sz="1600" dirty="0"/>
              <a:t>zvyšuje </a:t>
            </a:r>
            <a:r>
              <a:rPr lang="cs-CZ" sz="1600" b="1" dirty="0"/>
              <a:t>bezpečí dětí </a:t>
            </a:r>
            <a:r>
              <a:rPr lang="cs-CZ" sz="1600" dirty="0"/>
              <a:t>(jízda na kole, pohyb venku, sport</a:t>
            </a:r>
            <a:r>
              <a:rPr lang="cs-CZ" sz="1600" dirty="0" smtClean="0"/>
              <a:t>).</a:t>
            </a:r>
          </a:p>
          <a:p>
            <a:pPr algn="just"/>
            <a:endParaRPr lang="cs-CZ" sz="1600" dirty="0" smtClean="0"/>
          </a:p>
          <a:p>
            <a:pPr algn="just"/>
            <a:r>
              <a:rPr lang="cs-CZ" sz="1600" dirty="0" smtClean="0"/>
              <a:t>Některé děti vykazovaly mnohem </a:t>
            </a:r>
            <a:r>
              <a:rPr lang="cs-CZ" sz="1600" b="1" dirty="0" smtClean="0"/>
              <a:t>lepší porozumění reprodukovanému slovu </a:t>
            </a:r>
            <a:r>
              <a:rPr lang="cs-CZ" sz="1600" dirty="0" smtClean="0"/>
              <a:t>(TV, telefon,…).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 smtClean="0"/>
              <a:t>Někteří </a:t>
            </a:r>
            <a:r>
              <a:rPr lang="cs-CZ" sz="1600" dirty="0"/>
              <a:t>rodiče, kteří </a:t>
            </a:r>
            <a:r>
              <a:rPr lang="cs-CZ" sz="1600" dirty="0" smtClean="0"/>
              <a:t>BT pořídili </a:t>
            </a:r>
            <a:r>
              <a:rPr lang="cs-CZ" sz="1600" dirty="0"/>
              <a:t>až ve školním věku, zpětně hodnotili, že </a:t>
            </a:r>
            <a:r>
              <a:rPr lang="cs-CZ" sz="1600" b="1" dirty="0"/>
              <a:t>měli pomůcku pořídit už dříve</a:t>
            </a:r>
            <a:r>
              <a:rPr lang="cs-CZ" sz="1600" dirty="0"/>
              <a:t>.</a:t>
            </a:r>
          </a:p>
          <a:p>
            <a:pPr algn="just"/>
            <a:endParaRPr lang="cs-CZ" sz="1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8601" y="1076326"/>
            <a:ext cx="3236914" cy="3518297"/>
          </a:xfrm>
          <a:solidFill>
            <a:srgbClr val="00B050"/>
          </a:solidFill>
        </p:spPr>
        <p:txBody>
          <a:bodyPr/>
          <a:lstStyle/>
          <a:p>
            <a:endParaRPr lang="cs-CZ" dirty="0" smtClean="0"/>
          </a:p>
          <a:p>
            <a:pPr algn="just"/>
            <a:endParaRPr lang="cs-CZ" dirty="0"/>
          </a:p>
          <a:p>
            <a:pPr algn="ctr"/>
            <a:r>
              <a:rPr lang="cs-CZ" dirty="0" smtClean="0"/>
              <a:t>Naše </a:t>
            </a:r>
            <a:r>
              <a:rPr lang="cs-CZ" dirty="0"/>
              <a:t>zjištění jsou </a:t>
            </a:r>
            <a:r>
              <a:rPr lang="cs-CZ" dirty="0" smtClean="0"/>
              <a:t>v podstatě v</a:t>
            </a:r>
            <a:r>
              <a:rPr lang="cs-CZ" dirty="0"/>
              <a:t> souladu s předchozími </a:t>
            </a:r>
            <a:r>
              <a:rPr lang="cs-CZ" dirty="0" smtClean="0"/>
              <a:t>studiemi. </a:t>
            </a:r>
          </a:p>
          <a:p>
            <a:pPr algn="ctr"/>
            <a:r>
              <a:rPr lang="cs-CZ" dirty="0" smtClean="0"/>
              <a:t>  </a:t>
            </a:r>
            <a:endParaRPr lang="cs-CZ" dirty="0"/>
          </a:p>
          <a:p>
            <a:pPr algn="just"/>
            <a:r>
              <a:rPr lang="cs-CZ" dirty="0" smtClean="0"/>
              <a:t>          </a:t>
            </a:r>
            <a:r>
              <a:rPr lang="cs-CZ" b="1" dirty="0" smtClean="0"/>
              <a:t>Dále </a:t>
            </a:r>
            <a:r>
              <a:rPr lang="cs-CZ" b="1" dirty="0"/>
              <a:t>se ukázalo, že:</a:t>
            </a:r>
          </a:p>
        </p:txBody>
      </p:sp>
    </p:spTree>
    <p:extLst>
      <p:ext uri="{BB962C8B-B14F-4D97-AF65-F5344CB8AC3E}">
        <p14:creationId xmlns:p14="http://schemas.microsoft.com/office/powerpoint/2010/main" val="1580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Potíže a důvody, které vedou k odmítnutí využívat BT: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700" dirty="0" smtClean="0"/>
              <a:t>Postupné přijetí a </a:t>
            </a:r>
            <a:r>
              <a:rPr lang="cs-CZ" sz="1700" b="1" dirty="0" smtClean="0"/>
              <a:t>vyrovnávání se se skutečností</a:t>
            </a:r>
            <a:r>
              <a:rPr lang="cs-CZ" sz="1700" dirty="0" smtClean="0"/>
              <a:t>, že dítě má sluchovou vadu, je dlouhodobý proces – rodič není připravený na využití BT.</a:t>
            </a:r>
          </a:p>
          <a:p>
            <a:pPr algn="just"/>
            <a:r>
              <a:rPr lang="cs-CZ" sz="1700" dirty="0" smtClean="0"/>
              <a:t>Příliš malé dítě – rodič </a:t>
            </a:r>
            <a:r>
              <a:rPr lang="cs-CZ" sz="1700" b="1" dirty="0" smtClean="0"/>
              <a:t>není schopný vyhodnotit reakce </a:t>
            </a:r>
            <a:r>
              <a:rPr lang="cs-CZ" sz="1700" dirty="0" smtClean="0"/>
              <a:t>dítěte na sluchové podněty.</a:t>
            </a:r>
          </a:p>
          <a:p>
            <a:pPr algn="just"/>
            <a:r>
              <a:rPr lang="cs-CZ" sz="1700" dirty="0" smtClean="0"/>
              <a:t>Špatně sedící tvarovky, </a:t>
            </a:r>
            <a:r>
              <a:rPr lang="cs-CZ" sz="1700" b="1" dirty="0" smtClean="0"/>
              <a:t>potíže s manipulací </a:t>
            </a:r>
            <a:r>
              <a:rPr lang="cs-CZ" sz="1700" dirty="0" smtClean="0"/>
              <a:t>se sluchadly či KI.</a:t>
            </a:r>
          </a:p>
          <a:p>
            <a:pPr algn="just"/>
            <a:r>
              <a:rPr lang="cs-CZ" sz="1700" b="1" dirty="0"/>
              <a:t>Přetížení rodiče </a:t>
            </a:r>
            <a:r>
              <a:rPr lang="cs-CZ" sz="1700" dirty="0"/>
              <a:t>– příliš mnoho </a:t>
            </a:r>
            <a:r>
              <a:rPr lang="cs-CZ" sz="1700" dirty="0" smtClean="0"/>
              <a:t>úkonů spojených s péčí o dítě, časté návštěvy odborníků, zajištění logopedické péče,…(příp. více dětí v rodině)</a:t>
            </a:r>
          </a:p>
          <a:p>
            <a:pPr algn="just"/>
            <a:r>
              <a:rPr lang="cs-CZ" sz="1700" b="1" dirty="0" smtClean="0"/>
              <a:t>Vysoké náklady </a:t>
            </a:r>
            <a:r>
              <a:rPr lang="cs-CZ" sz="1700" dirty="0" smtClean="0"/>
              <a:t>na pořízení BT.</a:t>
            </a:r>
          </a:p>
          <a:p>
            <a:pPr algn="just"/>
            <a:r>
              <a:rPr lang="cs-CZ" sz="1700" b="1" dirty="0" smtClean="0"/>
              <a:t>Obavy spojené se ztrátou </a:t>
            </a:r>
            <a:r>
              <a:rPr lang="cs-CZ" sz="1700" dirty="0" smtClean="0"/>
              <a:t>a poškozením BT.</a:t>
            </a:r>
          </a:p>
          <a:p>
            <a:pPr algn="just"/>
            <a:r>
              <a:rPr lang="cs-CZ" sz="1700" dirty="0" smtClean="0"/>
              <a:t>Nutnost zajistit pojištění BT – </a:t>
            </a:r>
            <a:r>
              <a:rPr lang="cs-CZ" sz="1700" b="1" dirty="0" smtClean="0"/>
              <a:t>vyšší finanční nároky</a:t>
            </a:r>
            <a:r>
              <a:rPr lang="cs-CZ" sz="1700" dirty="0" smtClean="0"/>
              <a:t>.</a:t>
            </a:r>
          </a:p>
          <a:p>
            <a:pPr algn="just"/>
            <a:r>
              <a:rPr lang="cs-CZ" sz="1700" b="1" dirty="0"/>
              <a:t>Vyšší spotřeba baterií </a:t>
            </a:r>
            <a:r>
              <a:rPr lang="cs-CZ" sz="1700" dirty="0"/>
              <a:t>ve sluchadlech či kochleárních implantátech. Nároky na zdroj primární kompenzační pomůcky </a:t>
            </a:r>
            <a:r>
              <a:rPr lang="cs-CZ" sz="1700" dirty="0" smtClean="0"/>
              <a:t>mohou být při zapojení </a:t>
            </a:r>
            <a:r>
              <a:rPr lang="cs-CZ" sz="1700" dirty="0"/>
              <a:t>BT vyšší (nejen při </a:t>
            </a:r>
            <a:r>
              <a:rPr lang="cs-CZ" sz="1700" dirty="0" err="1"/>
              <a:t>streamování</a:t>
            </a:r>
            <a:r>
              <a:rPr lang="cs-CZ" sz="1700" dirty="0"/>
              <a:t>, poslechu hudby či telefonování).</a:t>
            </a:r>
          </a:p>
          <a:p>
            <a:pPr algn="just"/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41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ference Bezdratove technologie 2021">
  <a:themeElements>
    <a:clrScheme name="Dipex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7CE1C"/>
      </a:accent1>
      <a:accent2>
        <a:srgbClr val="72C5E1"/>
      </a:accent2>
      <a:accent3>
        <a:srgbClr val="ABAEB6"/>
      </a:accent3>
      <a:accent4>
        <a:srgbClr val="7BA916"/>
      </a:accent4>
      <a:accent5>
        <a:srgbClr val="528D9F"/>
      </a:accent5>
      <a:accent6>
        <a:srgbClr val="727579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algn="l">
          <a:defRPr dirty="0" err="1" smtClean="0">
            <a:solidFill>
              <a:schemeClr val="bg1">
                <a:lumMod val="95000"/>
              </a:schemeClr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5410</TotalTime>
  <Words>816</Words>
  <Application>Microsoft Office PowerPoint</Application>
  <PresentationFormat>Předvádění na obrazovce (16:9)</PresentationFormat>
  <Paragraphs>117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Gill Sans Nova Cond Lt</vt:lpstr>
      <vt:lpstr>Lato Light</vt:lpstr>
      <vt:lpstr>Wingdings</vt:lpstr>
      <vt:lpstr>Konference Bezdratove technologie 2021</vt:lpstr>
      <vt:lpstr>Bezdrátová technologie  a dítě se sluchovou vadou  v raném a předškolním věku</vt:lpstr>
      <vt:lpstr>Prezentace aplikace PowerPoint</vt:lpstr>
      <vt:lpstr>Prezentace aplikace PowerPoint</vt:lpstr>
      <vt:lpstr>Prezentace aplikace PowerPoint</vt:lpstr>
      <vt:lpstr>Prezentace aplikace PowerPoint</vt:lpstr>
      <vt:lpstr>Situace, kdy lze BT využít:</vt:lpstr>
      <vt:lpstr>Prezentace aplikace PowerPoint</vt:lpstr>
      <vt:lpstr>Co vyplynulo z našeho výzkumu?</vt:lpstr>
      <vt:lpstr>Potíže a důvody, které vedou k odmítnutí využívat BT: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isifa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Tereza Slavickova</dc:creator>
  <cp:lastModifiedBy>Uživatel systému Windows</cp:lastModifiedBy>
  <cp:revision>73</cp:revision>
  <dcterms:created xsi:type="dcterms:W3CDTF">2020-10-13T07:59:02Z</dcterms:created>
  <dcterms:modified xsi:type="dcterms:W3CDTF">2021-05-16T21:49:03Z</dcterms:modified>
</cp:coreProperties>
</file>