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92" r:id="rId3"/>
    <p:sldId id="289" r:id="rId4"/>
    <p:sldId id="288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293" r:id="rId13"/>
    <p:sldId id="301" r:id="rId14"/>
    <p:sldId id="290" r:id="rId15"/>
    <p:sldId id="302" r:id="rId16"/>
    <p:sldId id="303" r:id="rId17"/>
    <p:sldId id="304" r:id="rId18"/>
    <p:sldId id="291" r:id="rId19"/>
    <p:sldId id="305" r:id="rId2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9FD3F-0D44-4F61-AC0A-6CCD999421AE}" type="datetimeFigureOut">
              <a:rPr lang="fr-FR"/>
              <a:pPr>
                <a:defRPr/>
              </a:pPr>
              <a:t>12/09/2022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DEC5E-E3FD-4C10-A72A-D6E2AA21E68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F9E44-32E7-4EC9-8AE7-F802A1B5F81A}" type="datetimeFigureOut">
              <a:rPr lang="fr-FR"/>
              <a:pPr>
                <a:defRPr/>
              </a:pPr>
              <a:t>12/09/2022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62F6E-90FB-4B71-907B-8CCB8DD11C2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684AD-BD34-41AC-85B4-DF8E4AFF5B19}" type="datetimeFigureOut">
              <a:rPr lang="fr-FR"/>
              <a:pPr>
                <a:defRPr/>
              </a:pPr>
              <a:t>12/09/2022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637E8-A096-4C24-B748-620F241A1E7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9D92A-8238-4405-BDAE-C83B15CCC65C}" type="datetimeFigureOut">
              <a:rPr lang="fr-FR"/>
              <a:pPr>
                <a:defRPr/>
              </a:pPr>
              <a:t>12/09/2022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35E7A-230D-4F4A-B378-9B1FB996F1D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E2895-9B7D-426D-B39E-8A4533CD60E5}" type="datetimeFigureOut">
              <a:rPr lang="fr-FR"/>
              <a:pPr>
                <a:defRPr/>
              </a:pPr>
              <a:t>12/09/2022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2C6B4-0691-482A-8BC8-76040A1F81C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859B3-B9D3-4EAB-955F-8E38098A351D}" type="datetimeFigureOut">
              <a:rPr lang="fr-FR"/>
              <a:pPr>
                <a:defRPr/>
              </a:pPr>
              <a:t>12/09/2022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81837-3B2A-4F32-86D0-A52321F5FCC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8F056-80EB-4DF1-A9FE-6D78E8A6B2FB}" type="datetimeFigureOut">
              <a:rPr lang="fr-FR"/>
              <a:pPr>
                <a:defRPr/>
              </a:pPr>
              <a:t>12/09/2022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9220F-53CE-46DC-83BB-74FC9BF9009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78708-7A66-467E-9A87-B581573ABFE0}" type="datetimeFigureOut">
              <a:rPr lang="fr-FR"/>
              <a:pPr>
                <a:defRPr/>
              </a:pPr>
              <a:t>12/09/2022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BDE52-DB8C-4727-A185-6A85DC5FC4C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CE578-4A46-4EBC-B508-BAC33E58264C}" type="datetimeFigureOut">
              <a:rPr lang="fr-FR"/>
              <a:pPr>
                <a:defRPr/>
              </a:pPr>
              <a:t>12/09/2022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B4A03-1F2E-46CD-B5AB-B74EABB4F75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4F432-8569-44AF-A9DE-B4379B26E397}" type="datetimeFigureOut">
              <a:rPr lang="fr-FR"/>
              <a:pPr>
                <a:defRPr/>
              </a:pPr>
              <a:t>12/09/2022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B8E7B-DDB1-4B66-92D1-700DE6E9601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C362C-8069-4134-8FC4-195E43B39D85}" type="datetimeFigureOut">
              <a:rPr lang="fr-FR"/>
              <a:pPr>
                <a:defRPr/>
              </a:pPr>
              <a:t>12/09/2022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A7111-9609-4EE5-B337-FD3E0EF7307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79BB1A-8987-4869-835D-83413B14673E}" type="datetimeFigureOut">
              <a:rPr lang="fr-FR"/>
              <a:pPr>
                <a:defRPr/>
              </a:pPr>
              <a:t>12/09/2022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19D611-0024-40BD-80C6-F94C6376BCF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Poradenstv%C3%AD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hyperlink" Target="https://cs.wikipedia.org/w/index.php?title=Terapeutick%C3%A1_podpora&amp;action=edit&amp;redlink=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ytmus.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747vBVnRMHA&amp;list=UUuofpg9BqGs1158VG8daPrA&amp;index=10" TargetMode="External"/><Relationship Id="rId4" Type="http://schemas.openxmlformats.org/officeDocument/2006/relationships/hyperlink" Target="https://www.youtube.com/watch?v=akDLHb0i8AU&amp;list=UUuofpg9BqGs1158VG8daPr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B2XwvdgLOk" TargetMode="External"/><Relationship Id="rId2" Type="http://schemas.openxmlformats.org/officeDocument/2006/relationships/hyperlink" Target="https://www.youtube.com/watch?v=Rjfj9YgyK_U&amp;t=22s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g"/><Relationship Id="rId5" Type="http://schemas.openxmlformats.org/officeDocument/2006/relationships/image" Target="../media/image28.jfif"/><Relationship Id="rId4" Type="http://schemas.openxmlformats.org/officeDocument/2006/relationships/hyperlink" Target="https://www.youtube.com/watch?v=9nXEONMG0CQ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425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sz="3200" dirty="0"/>
            </a:br>
            <a:br>
              <a:rPr lang="cs-CZ" dirty="0"/>
            </a:b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349502" y="260350"/>
            <a:ext cx="6794498" cy="65976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36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DOSPĚLÝ ŽIVOT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36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OSOB SE SMP, TMP, HMP</a:t>
            </a:r>
            <a:endParaRPr lang="cs-CZ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Obrázek 2" descr="Obsah obrázku osoba, zeď, interiér, košile&#10;&#10;Popis byl vytvořen automaticky">
            <a:extLst>
              <a:ext uri="{FF2B5EF4-FFF2-40B4-BE49-F238E27FC236}">
                <a16:creationId xmlns:a16="http://schemas.microsoft.com/office/drawing/2014/main" id="{E514B2F9-2938-4B7A-89A0-1D29A37FB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89" y="1714501"/>
            <a:ext cx="3949625" cy="2216079"/>
          </a:xfrm>
          <a:prstGeom prst="rect">
            <a:avLst/>
          </a:prstGeom>
        </p:spPr>
      </p:pic>
      <p:pic>
        <p:nvPicPr>
          <p:cNvPr id="7" name="Obrázek 6" descr="Obsah obrázku osoba&#10;&#10;Popis byl vytvořen automaticky">
            <a:extLst>
              <a:ext uri="{FF2B5EF4-FFF2-40B4-BE49-F238E27FC236}">
                <a16:creationId xmlns:a16="http://schemas.microsoft.com/office/drawing/2014/main" id="{A432BF4F-9251-4020-BADB-23285E8546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180193"/>
            <a:ext cx="2697411" cy="2697411"/>
          </a:xfrm>
          <a:prstGeom prst="rect">
            <a:avLst/>
          </a:prstGeo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435155D7-CC5A-4A0B-86A6-C6ADDE961B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889" y="4318567"/>
            <a:ext cx="3138882" cy="2482905"/>
          </a:xfrm>
          <a:prstGeom prst="rect">
            <a:avLst/>
          </a:prstGeom>
        </p:spPr>
      </p:pic>
      <p:pic>
        <p:nvPicPr>
          <p:cNvPr id="11" name="Obrázek 10" descr="Obsah obrázku osoba, exteriér&#10;&#10;Popis byl vytvořen automaticky">
            <a:extLst>
              <a:ext uri="{FF2B5EF4-FFF2-40B4-BE49-F238E27FC236}">
                <a16:creationId xmlns:a16="http://schemas.microsoft.com/office/drawing/2014/main" id="{B1A177CF-FB32-4494-B205-5DABC00B79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334" y="1570834"/>
            <a:ext cx="4048124" cy="26527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425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sz="3200" dirty="0"/>
            </a:br>
            <a:br>
              <a:rPr lang="cs-CZ" dirty="0"/>
            </a:b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349500" y="188913"/>
            <a:ext cx="6615112" cy="6669087"/>
          </a:xfrm>
        </p:spPr>
        <p:txBody>
          <a:bodyPr rtlCol="0">
            <a:normAutofit lnSpcReduction="10000"/>
          </a:bodyPr>
          <a:lstStyle/>
          <a:p>
            <a:pPr marL="0" indent="0">
              <a:buNone/>
              <a:defRPr/>
            </a:pPr>
            <a:r>
              <a:rPr lang="cs-CZ" b="1" i="0" u="sng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CHRÁNĚNÉ BYDLENÍ </a:t>
            </a:r>
          </a:p>
          <a:p>
            <a:pPr marL="0" indent="0">
              <a:buNone/>
              <a:defRPr/>
            </a:pPr>
            <a:endParaRPr lang="cs-CZ" b="1" i="0" u="sng" dirty="0">
              <a:solidFill>
                <a:srgbClr val="0066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Samostatné bydlení v bytě, nebo domě, který je v běžné zástavbě a patří poskytovateli služby</a:t>
            </a:r>
          </a:p>
          <a:p>
            <a:pPr>
              <a:defRPr/>
            </a:pPr>
            <a:r>
              <a:rPr lang="cs-CZ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Zde žije zpravidla </a:t>
            </a:r>
            <a:r>
              <a:rPr lang="cs-CZ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více dospělých klientů s MP</a:t>
            </a:r>
            <a:r>
              <a:rPr lang="cs-CZ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kteří se podílejí na vedení domácnosti podle svých možností</a:t>
            </a:r>
          </a:p>
          <a:p>
            <a:pPr>
              <a:defRPr/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Klienti jsou vedeni k částečné samostatnosti ve všech </a:t>
            </a: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oblatech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neusálé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dopomoci a dohledu pracovníků chráněného bydlení (asistenti, sociální pracovníci)</a:t>
            </a:r>
            <a:r>
              <a:rPr lang="cs-CZ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defRPr/>
            </a:pPr>
            <a:r>
              <a:rPr lang="cs-CZ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Převažující metodou práce s klientem je </a:t>
            </a:r>
            <a:r>
              <a:rPr lang="cs-CZ" sz="2000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Poradenstv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poradenství</a:t>
            </a:r>
            <a:r>
              <a:rPr lang="cs-CZ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poskytnutí informací, </a:t>
            </a:r>
            <a:r>
              <a:rPr lang="cs-CZ" sz="2000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Terapeutická podpora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terapeutická podpora</a:t>
            </a:r>
            <a:r>
              <a:rPr lang="cs-CZ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bezprostřední dopomoc a nácvik potřebných dovedností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CHB klienti žijí, tráví volný čas, dopoledne většinou dochází do stacionáře nebo pracují v rámci chráněného pracovního místa či podporovaného zaměstnání na otevřeném trhu práce (dle svých možností)</a:t>
            </a:r>
          </a:p>
          <a:p>
            <a:pPr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Poskytuje např. Diecézní charita</a:t>
            </a:r>
          </a:p>
          <a:p>
            <a:pPr>
              <a:defRPr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Další možnost: </a:t>
            </a:r>
            <a:r>
              <a:rPr lang="cs-CZ" sz="2000" b="1" dirty="0">
                <a:latin typeface="Times New Roman" panose="02020603050405020304" pitchFamily="18" charset="0"/>
                <a:cs typeface="Times New Roman" pitchFamily="18" charset="0"/>
              </a:rPr>
              <a:t>Chráněný byt</a:t>
            </a:r>
            <a:r>
              <a:rPr lang="cs-CZ" sz="2000" dirty="0">
                <a:latin typeface="Times New Roman" panose="02020603050405020304" pitchFamily="18" charset="0"/>
                <a:cs typeface="Times New Roman" pitchFamily="18" charset="0"/>
              </a:rPr>
              <a:t>, kde není nonstop dohled, spíše vhodný pro klienty s LMP</a:t>
            </a:r>
          </a:p>
        </p:txBody>
      </p:sp>
      <p:pic>
        <p:nvPicPr>
          <p:cNvPr id="3" name="Obrázek 2" descr="Obsah obrázku osoba, exteriér&#10;&#10;Popis byl vytvořen automaticky">
            <a:extLst>
              <a:ext uri="{FF2B5EF4-FFF2-40B4-BE49-F238E27FC236}">
                <a16:creationId xmlns:a16="http://schemas.microsoft.com/office/drawing/2014/main" id="{F340E862-04EB-47CB-B4ED-1A8FB32E43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692696"/>
            <a:ext cx="2175473" cy="142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83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AA67C3D-6D28-4C64-81F8-295FC9396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659154" y="0"/>
            <a:ext cx="1897292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813163" y="0"/>
            <a:ext cx="1902325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ázek 4" descr="Obsah obrázku kuchyně, skříňka, interiér, osoba&#10;&#10;Popis byl vytvořen automaticky">
            <a:extLst>
              <a:ext uri="{FF2B5EF4-FFF2-40B4-BE49-F238E27FC236}">
                <a16:creationId xmlns:a16="http://schemas.microsoft.com/office/drawing/2014/main" id="{B6194821-4DC4-49DF-8AD1-D9179C58B2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5272"/>
          <a:stretch/>
        </p:blipFill>
        <p:spPr>
          <a:xfrm>
            <a:off x="1998220" y="-1"/>
            <a:ext cx="7144670" cy="3405188"/>
          </a:xfrm>
          <a:custGeom>
            <a:avLst/>
            <a:gdLst/>
            <a:ahLst/>
            <a:cxnLst/>
            <a:rect l="l" t="t" r="r" b="b"/>
            <a:pathLst>
              <a:path w="9526226" h="3405188">
                <a:moveTo>
                  <a:pt x="1617925" y="0"/>
                </a:moveTo>
                <a:lnTo>
                  <a:pt x="2711158" y="0"/>
                </a:lnTo>
                <a:lnTo>
                  <a:pt x="3027357" y="0"/>
                </a:lnTo>
                <a:lnTo>
                  <a:pt x="3491324" y="0"/>
                </a:lnTo>
                <a:lnTo>
                  <a:pt x="5200853" y="0"/>
                </a:lnTo>
                <a:lnTo>
                  <a:pt x="9526226" y="0"/>
                </a:lnTo>
                <a:lnTo>
                  <a:pt x="9526226" y="3405188"/>
                </a:lnTo>
                <a:lnTo>
                  <a:pt x="0" y="3405188"/>
                </a:lnTo>
                <a:lnTo>
                  <a:pt x="1596" y="3337395"/>
                </a:lnTo>
                <a:cubicBezTo>
                  <a:pt x="68390" y="1928213"/>
                  <a:pt x="632836" y="708413"/>
                  <a:pt x="1595801" y="14997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4283919-7E00-4FC2-BFC9-3F56E5880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998220" y="0"/>
            <a:ext cx="1465306" cy="3405188"/>
          </a:xfrm>
          <a:custGeom>
            <a:avLst/>
            <a:gdLst>
              <a:gd name="connsiteX0" fmla="*/ 340960 w 1953741"/>
              <a:gd name="connsiteY0" fmla="*/ 0 h 3405188"/>
              <a:gd name="connsiteX1" fmla="*/ 0 w 1953741"/>
              <a:gd name="connsiteY1" fmla="*/ 0 h 3405188"/>
              <a:gd name="connsiteX2" fmla="*/ 0 w 1953741"/>
              <a:gd name="connsiteY2" fmla="*/ 1 h 3405188"/>
              <a:gd name="connsiteX3" fmla="*/ 121075 w 1953741"/>
              <a:gd name="connsiteY3" fmla="*/ 1 h 3405188"/>
              <a:gd name="connsiteX4" fmla="*/ 143661 w 1953741"/>
              <a:gd name="connsiteY4" fmla="*/ 14998 h 3405188"/>
              <a:gd name="connsiteX5" fmla="*/ 1771120 w 1953741"/>
              <a:gd name="connsiteY5" fmla="*/ 3337396 h 3405188"/>
              <a:gd name="connsiteX6" fmla="*/ 1772750 w 1953741"/>
              <a:gd name="connsiteY6" fmla="*/ 3405188 h 3405188"/>
              <a:gd name="connsiteX7" fmla="*/ 1953741 w 1953741"/>
              <a:gd name="connsiteY7" fmla="*/ 3405188 h 3405188"/>
              <a:gd name="connsiteX8" fmla="*/ 1937324 w 1953741"/>
              <a:gd name="connsiteY8" fmla="*/ 3058183 h 3405188"/>
              <a:gd name="connsiteX9" fmla="*/ 363084 w 1953741"/>
              <a:gd name="connsiteY9" fmla="*/ 14997 h 340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3741" h="3405188">
                <a:moveTo>
                  <a:pt x="340960" y="0"/>
                </a:moveTo>
                <a:lnTo>
                  <a:pt x="0" y="0"/>
                </a:lnTo>
                <a:lnTo>
                  <a:pt x="0" y="1"/>
                </a:lnTo>
                <a:lnTo>
                  <a:pt x="121075" y="1"/>
                </a:lnTo>
                <a:lnTo>
                  <a:pt x="143661" y="14998"/>
                </a:lnTo>
                <a:cubicBezTo>
                  <a:pt x="1126713" y="708414"/>
                  <a:pt x="1702933" y="1928214"/>
                  <a:pt x="1771120" y="3337396"/>
                </a:cubicBezTo>
                <a:lnTo>
                  <a:pt x="1772750" y="3405188"/>
                </a:lnTo>
                <a:lnTo>
                  <a:pt x="1953741" y="3405188"/>
                </a:lnTo>
                <a:lnTo>
                  <a:pt x="1937324" y="3058183"/>
                </a:lnTo>
                <a:cubicBezTo>
                  <a:pt x="1813464" y="1767912"/>
                  <a:pt x="1261851" y="662186"/>
                  <a:pt x="36308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Obrázek 2" descr="Obsah obrázku kuchyně, patro, interiér, osoba&#10;&#10;Popis byl vytvořen automaticky">
            <a:extLst>
              <a:ext uri="{FF2B5EF4-FFF2-40B4-BE49-F238E27FC236}">
                <a16:creationId xmlns:a16="http://schemas.microsoft.com/office/drawing/2014/main" id="{4F239363-E8F4-4DB6-A51C-C541077B0E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3" r="-1" b="2552"/>
          <a:stretch/>
        </p:blipFill>
        <p:spPr>
          <a:xfrm>
            <a:off x="1995507" y="3452815"/>
            <a:ext cx="7148493" cy="3405187"/>
          </a:xfrm>
          <a:custGeom>
            <a:avLst/>
            <a:gdLst/>
            <a:ahLst/>
            <a:cxnLst/>
            <a:rect l="l" t="t" r="r" b="b"/>
            <a:pathLst>
              <a:path w="9531324" h="3405187">
                <a:moveTo>
                  <a:pt x="3977" y="0"/>
                </a:moveTo>
                <a:lnTo>
                  <a:pt x="9531324" y="0"/>
                </a:lnTo>
                <a:lnTo>
                  <a:pt x="9531324" y="3405187"/>
                </a:lnTo>
                <a:lnTo>
                  <a:pt x="5205951" y="3405187"/>
                </a:lnTo>
                <a:lnTo>
                  <a:pt x="3496422" y="3405187"/>
                </a:lnTo>
                <a:lnTo>
                  <a:pt x="3032455" y="3405187"/>
                </a:lnTo>
                <a:lnTo>
                  <a:pt x="2716256" y="3405187"/>
                </a:lnTo>
                <a:lnTo>
                  <a:pt x="2502754" y="3405187"/>
                </a:lnTo>
                <a:lnTo>
                  <a:pt x="2390998" y="3327786"/>
                </a:lnTo>
                <a:cubicBezTo>
                  <a:pt x="2217180" y="3200295"/>
                  <a:pt x="2046553" y="3062584"/>
                  <a:pt x="1874350" y="2922001"/>
                </a:cubicBezTo>
                <a:cubicBezTo>
                  <a:pt x="928725" y="2150026"/>
                  <a:pt x="0" y="1516318"/>
                  <a:pt x="0" y="168843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217FF4A-5EDF-43B7-90EE-BDD9F1E9E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995507" y="3452813"/>
            <a:ext cx="2055742" cy="3405187"/>
          </a:xfrm>
          <a:custGeom>
            <a:avLst/>
            <a:gdLst>
              <a:gd name="connsiteX0" fmla="*/ 2737014 w 2740990"/>
              <a:gd name="connsiteY0" fmla="*/ 0 h 3405187"/>
              <a:gd name="connsiteX1" fmla="*/ 2550901 w 2740990"/>
              <a:gd name="connsiteY1" fmla="*/ 0 h 3405187"/>
              <a:gd name="connsiteX2" fmla="*/ 2554960 w 2740990"/>
              <a:gd name="connsiteY2" fmla="*/ 168844 h 3405187"/>
              <a:gd name="connsiteX3" fmla="*/ 641512 w 2740990"/>
              <a:gd name="connsiteY3" fmla="*/ 2922002 h 3405187"/>
              <a:gd name="connsiteX4" fmla="*/ 114085 w 2740990"/>
              <a:gd name="connsiteY4" fmla="*/ 3327787 h 3405187"/>
              <a:gd name="connsiteX5" fmla="*/ 0 w 2740990"/>
              <a:gd name="connsiteY5" fmla="*/ 3405187 h 3405187"/>
              <a:gd name="connsiteX6" fmla="*/ 24734 w 2740990"/>
              <a:gd name="connsiteY6" fmla="*/ 3405187 h 3405187"/>
              <a:gd name="connsiteX7" fmla="*/ 238236 w 2740990"/>
              <a:gd name="connsiteY7" fmla="*/ 3405187 h 3405187"/>
              <a:gd name="connsiteX8" fmla="*/ 349992 w 2740990"/>
              <a:gd name="connsiteY8" fmla="*/ 3327786 h 3405187"/>
              <a:gd name="connsiteX9" fmla="*/ 866640 w 2740990"/>
              <a:gd name="connsiteY9" fmla="*/ 2922001 h 3405187"/>
              <a:gd name="connsiteX10" fmla="*/ 2740990 w 2740990"/>
              <a:gd name="connsiteY10" fmla="*/ 168843 h 340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40990" h="3405187">
                <a:moveTo>
                  <a:pt x="2737014" y="0"/>
                </a:moveTo>
                <a:lnTo>
                  <a:pt x="2550901" y="0"/>
                </a:lnTo>
                <a:lnTo>
                  <a:pt x="2554960" y="168844"/>
                </a:lnTo>
                <a:cubicBezTo>
                  <a:pt x="2554960" y="1516319"/>
                  <a:pt x="1606862" y="2150027"/>
                  <a:pt x="641512" y="2922002"/>
                </a:cubicBezTo>
                <a:cubicBezTo>
                  <a:pt x="465716" y="3062585"/>
                  <a:pt x="291530" y="3200296"/>
                  <a:pt x="114085" y="3327787"/>
                </a:cubicBezTo>
                <a:lnTo>
                  <a:pt x="0" y="3405187"/>
                </a:lnTo>
                <a:lnTo>
                  <a:pt x="24734" y="3405187"/>
                </a:lnTo>
                <a:lnTo>
                  <a:pt x="238236" y="3405187"/>
                </a:lnTo>
                <a:lnTo>
                  <a:pt x="349992" y="3327786"/>
                </a:lnTo>
                <a:cubicBezTo>
                  <a:pt x="523810" y="3200295"/>
                  <a:pt x="694437" y="3062584"/>
                  <a:pt x="866640" y="2922001"/>
                </a:cubicBezTo>
                <a:cubicBezTo>
                  <a:pt x="1812265" y="2150026"/>
                  <a:pt x="2740990" y="1516318"/>
                  <a:pt x="2740990" y="168843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040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425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sz="3200" dirty="0"/>
            </a:br>
            <a:br>
              <a:rPr lang="cs-CZ" dirty="0"/>
            </a:b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908175" y="188914"/>
            <a:ext cx="7056438" cy="2735262"/>
          </a:xfrm>
        </p:spPr>
        <p:txBody>
          <a:bodyPr rtlCol="0">
            <a:normAutofit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cs-CZ" sz="36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Zaměstnání</a:t>
            </a:r>
            <a:endParaRPr lang="cs-CZ" sz="3600" dirty="0">
              <a:solidFill>
                <a:srgbClr val="0066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Podporované zaměstnávání</a:t>
            </a: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Chráněné pracovní místo (chráněné dílny)</a:t>
            </a: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Denní stacionáře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24" name="Obrázek 5" descr="downsyndrom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2924175"/>
            <a:ext cx="37084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Obrázek 6" descr="MOD-1426005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2924175"/>
            <a:ext cx="3455987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3998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4495156" cy="634082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br>
              <a:rPr lang="cs-CZ" sz="3200" dirty="0"/>
            </a:br>
            <a:br>
              <a:rPr lang="cs-CZ" dirty="0"/>
            </a:br>
            <a:r>
              <a:rPr lang="cs-CZ" sz="36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PODPOROVANÉ ZAMĚSTNÁVÁNÍ</a:t>
            </a:r>
            <a:endParaRPr lang="fr-FR" sz="3600" b="1" u="sng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3275855" y="1340769"/>
            <a:ext cx="5879729" cy="5476158"/>
          </a:xfrm>
        </p:spPr>
        <p:txBody>
          <a:bodyPr rtlCol="0">
            <a:normAutofit fontScale="70000" lnSpcReduction="20000"/>
          </a:bodyPr>
          <a:lstStyle/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Agentury podporovaného zaměstnávání </a:t>
            </a: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(např Rytmus, Agapo…)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Zaměstnání </a:t>
            </a:r>
            <a:r>
              <a:rPr lang="cs-CZ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otevřeném trhu práce </a:t>
            </a: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podporou a dopomocí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Kvalitní dospělý život a uplatnění </a:t>
            </a: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(finanční nezávislost na soc. dávkách, kontakt s majoritou, rozvoj schopností, komunikace, samostatnosti, sebevědomí)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Podpora pracovního asistenta </a:t>
            </a: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(konzultace, praktická asistence v zaměstnání: zaškolení nebo průběžně či neustále)</a:t>
            </a:r>
            <a:endParaRPr lang="fr-FR" sz="36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 descr="Obsah obrázku text, stůl&#10;&#10;Popis byl vytvořen automaticky">
            <a:extLst>
              <a:ext uri="{FF2B5EF4-FFF2-40B4-BE49-F238E27FC236}">
                <a16:creationId xmlns:a16="http://schemas.microsoft.com/office/drawing/2014/main" id="{4C65F971-03A5-45B5-A9C2-5A829249F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860" y="41074"/>
            <a:ext cx="2752725" cy="1666875"/>
          </a:xfrm>
          <a:prstGeom prst="rect">
            <a:avLst/>
          </a:prstGeom>
        </p:spPr>
      </p:pic>
      <p:pic>
        <p:nvPicPr>
          <p:cNvPr id="7" name="Obrázek 6" descr="Obsah obrázku osoba&#10;&#10;Popis byl vytvořen automaticky">
            <a:extLst>
              <a:ext uri="{FF2B5EF4-FFF2-40B4-BE49-F238E27FC236}">
                <a16:creationId xmlns:a16="http://schemas.microsoft.com/office/drawing/2014/main" id="{6F208797-C107-48E0-827C-06351046BD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2655"/>
            <a:ext cx="3275856" cy="218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42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425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sz="3200" dirty="0"/>
            </a:br>
            <a:br>
              <a:rPr lang="cs-CZ" dirty="0"/>
            </a:b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555777" y="260648"/>
            <a:ext cx="6408836" cy="6597352"/>
          </a:xfrm>
        </p:spPr>
        <p:txBody>
          <a:bodyPr rtlCol="0"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cs-CZ" sz="35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Agentury podporovaného zaměstnávání pro osoby s MP</a:t>
            </a:r>
          </a:p>
          <a:p>
            <a:pPr marL="0" indent="0">
              <a:buNone/>
              <a:defRPr/>
            </a:pP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Rytmus (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www.rytmus.org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Agapo</a:t>
            </a:r>
          </a:p>
          <a:p>
            <a:pPr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Videa: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Tovaryš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https://www.youtube.com/watch?v=akDLHb0i8AU&amp;list=UUuofpg9BqGs1158VG8daPrA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Tranzitní program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https://www.youtube.com/watch?v=747vBVnRMHA&amp;list=UUuofpg9BqGs1158VG8daPrA&amp;index=10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298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2587560" cy="1930226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br>
              <a:rPr lang="cs-CZ" sz="3200" dirty="0"/>
            </a:br>
            <a:b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6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CHRÁNĚNÉ PRACOVNÍ MÍSTO</a:t>
            </a:r>
            <a:endParaRPr lang="fr-FR" sz="3600" b="1" u="sng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0" y="3140968"/>
            <a:ext cx="4583584" cy="3675958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Zaměstnání mimo otevřená trh práce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chráněném prostředí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kde pracují pouze osoby se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zdr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postižením</a:t>
            </a: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Chráněné dílny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pic>
        <p:nvPicPr>
          <p:cNvPr id="6" name="Obrázek 5" descr="Obsah obrázku interiér, osoba, příprava&#10;&#10;Popis byl vytvořen automaticky">
            <a:extLst>
              <a:ext uri="{FF2B5EF4-FFF2-40B4-BE49-F238E27FC236}">
                <a16:creationId xmlns:a16="http://schemas.microsoft.com/office/drawing/2014/main" id="{DCEF20F2-6FDF-44E9-8AFE-32AFA66438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" y="3788638"/>
            <a:ext cx="4544750" cy="3028288"/>
          </a:xfrm>
          <a:prstGeom prst="rect">
            <a:avLst/>
          </a:prstGeom>
        </p:spPr>
      </p:pic>
      <p:pic>
        <p:nvPicPr>
          <p:cNvPr id="9" name="Obrázek 8" descr="Obsah obrázku text, osoba, interiér&#10;&#10;Popis byl vytvořen automaticky">
            <a:extLst>
              <a:ext uri="{FF2B5EF4-FFF2-40B4-BE49-F238E27FC236}">
                <a16:creationId xmlns:a16="http://schemas.microsoft.com/office/drawing/2014/main" id="{6923C1C9-B7EC-456D-9148-6857D1E196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256" y="-6194"/>
            <a:ext cx="4720744" cy="314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93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3456384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2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VZDĚLÁVÁNÍ V DOSPĚLOSTI</a:t>
            </a:r>
            <a:endParaRPr lang="fr-FR" b="1" u="sng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339752" y="1556792"/>
            <a:ext cx="6815832" cy="5260135"/>
          </a:xfrm>
        </p:spPr>
        <p:txBody>
          <a:bodyPr rtlCol="0">
            <a:normAutofit fontScale="62500" lnSpcReduction="20000"/>
          </a:bodyPr>
          <a:lstStyle/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Nutnost uchovat vědomosti, znalosti a dovednosti ze školní docházky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(opakování, aby nedošlo ke ztrátě schopností)</a:t>
            </a: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Vliv rodiny v kombinaci se vzděláváním mimo rodinu</a:t>
            </a:r>
          </a:p>
          <a:p>
            <a:pPr>
              <a:defRPr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Večerní školy, volnočasové aktivity vzdělávacího charakteru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(nejčastěji organizují rodiče, neziskové organizace, nebo DOZP)</a:t>
            </a:r>
          </a:p>
          <a:p>
            <a:pPr>
              <a:defRPr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Podpora praktických dovedností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(internet, nakupování, tisk, televize, samostatnost, volný čas a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opakování školních znalostí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čtení, psaní, počítání)</a:t>
            </a:r>
          </a:p>
          <a:p>
            <a:pPr>
              <a:defRPr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Celoživotní vzdělávání a logopedická intervence je velmi žádoucí pro další rozvoj osobnosti a dospělý plnohodnotný život</a:t>
            </a:r>
          </a:p>
          <a:p>
            <a:pPr>
              <a:defRPr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Propojení s kvalitním a aktivním trávením volného času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(budování vůle a motivace k činnostem, prohlubování osobních zájmů, vedení k aktivitě v dospělosti,</a:t>
            </a:r>
            <a:r>
              <a:rPr lang="cs-CZ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eliminace pasivity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Vše názorně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 sexuální a vztahová témata, nic není tabu!!!)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pic>
        <p:nvPicPr>
          <p:cNvPr id="3" name="Obrázek 2" descr="Obsah obrázku osoba, muž, pózování, trubka&#10;&#10;Popis byl vytvořen automaticky">
            <a:extLst>
              <a:ext uri="{FF2B5EF4-FFF2-40B4-BE49-F238E27FC236}">
                <a16:creationId xmlns:a16="http://schemas.microsoft.com/office/drawing/2014/main" id="{60D82DAE-B167-4179-9545-7B7EBE9AD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3918"/>
            <a:ext cx="2699792" cy="168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77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AA67C3D-6D28-4C64-81F8-295FC9396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659154" y="0"/>
            <a:ext cx="1897292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813163" y="0"/>
            <a:ext cx="1902325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Obrázek 4" descr="Obsah obrázku text, interiér, stůl, jídelní stůl&#10;&#10;Popis byl vytvořen automaticky">
            <a:extLst>
              <a:ext uri="{FF2B5EF4-FFF2-40B4-BE49-F238E27FC236}">
                <a16:creationId xmlns:a16="http://schemas.microsoft.com/office/drawing/2014/main" id="{B98BD6C8-68B1-4CF3-B686-555371154B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2157"/>
          <a:stretch/>
        </p:blipFill>
        <p:spPr>
          <a:xfrm>
            <a:off x="1998220" y="-1"/>
            <a:ext cx="7144670" cy="3405188"/>
          </a:xfrm>
          <a:custGeom>
            <a:avLst/>
            <a:gdLst/>
            <a:ahLst/>
            <a:cxnLst/>
            <a:rect l="l" t="t" r="r" b="b"/>
            <a:pathLst>
              <a:path w="9526226" h="3405188">
                <a:moveTo>
                  <a:pt x="1617925" y="0"/>
                </a:moveTo>
                <a:lnTo>
                  <a:pt x="2711158" y="0"/>
                </a:lnTo>
                <a:lnTo>
                  <a:pt x="3027357" y="0"/>
                </a:lnTo>
                <a:lnTo>
                  <a:pt x="3491324" y="0"/>
                </a:lnTo>
                <a:lnTo>
                  <a:pt x="5200853" y="0"/>
                </a:lnTo>
                <a:lnTo>
                  <a:pt x="9526226" y="0"/>
                </a:lnTo>
                <a:lnTo>
                  <a:pt x="9526226" y="3405188"/>
                </a:lnTo>
                <a:lnTo>
                  <a:pt x="0" y="3405188"/>
                </a:lnTo>
                <a:lnTo>
                  <a:pt x="1596" y="3337395"/>
                </a:lnTo>
                <a:cubicBezTo>
                  <a:pt x="68390" y="1928213"/>
                  <a:pt x="632836" y="708413"/>
                  <a:pt x="1595801" y="14997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4283919-7E00-4FC2-BFC9-3F56E5880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998220" y="0"/>
            <a:ext cx="1465306" cy="3405188"/>
          </a:xfrm>
          <a:custGeom>
            <a:avLst/>
            <a:gdLst>
              <a:gd name="connsiteX0" fmla="*/ 340960 w 1953741"/>
              <a:gd name="connsiteY0" fmla="*/ 0 h 3405188"/>
              <a:gd name="connsiteX1" fmla="*/ 0 w 1953741"/>
              <a:gd name="connsiteY1" fmla="*/ 0 h 3405188"/>
              <a:gd name="connsiteX2" fmla="*/ 0 w 1953741"/>
              <a:gd name="connsiteY2" fmla="*/ 1 h 3405188"/>
              <a:gd name="connsiteX3" fmla="*/ 121075 w 1953741"/>
              <a:gd name="connsiteY3" fmla="*/ 1 h 3405188"/>
              <a:gd name="connsiteX4" fmla="*/ 143661 w 1953741"/>
              <a:gd name="connsiteY4" fmla="*/ 14998 h 3405188"/>
              <a:gd name="connsiteX5" fmla="*/ 1771120 w 1953741"/>
              <a:gd name="connsiteY5" fmla="*/ 3337396 h 3405188"/>
              <a:gd name="connsiteX6" fmla="*/ 1772750 w 1953741"/>
              <a:gd name="connsiteY6" fmla="*/ 3405188 h 3405188"/>
              <a:gd name="connsiteX7" fmla="*/ 1953741 w 1953741"/>
              <a:gd name="connsiteY7" fmla="*/ 3405188 h 3405188"/>
              <a:gd name="connsiteX8" fmla="*/ 1937324 w 1953741"/>
              <a:gd name="connsiteY8" fmla="*/ 3058183 h 3405188"/>
              <a:gd name="connsiteX9" fmla="*/ 363084 w 1953741"/>
              <a:gd name="connsiteY9" fmla="*/ 14997 h 340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3741" h="3405188">
                <a:moveTo>
                  <a:pt x="340960" y="0"/>
                </a:moveTo>
                <a:lnTo>
                  <a:pt x="0" y="0"/>
                </a:lnTo>
                <a:lnTo>
                  <a:pt x="0" y="1"/>
                </a:lnTo>
                <a:lnTo>
                  <a:pt x="121075" y="1"/>
                </a:lnTo>
                <a:lnTo>
                  <a:pt x="143661" y="14998"/>
                </a:lnTo>
                <a:cubicBezTo>
                  <a:pt x="1126713" y="708414"/>
                  <a:pt x="1702933" y="1928214"/>
                  <a:pt x="1771120" y="3337396"/>
                </a:cubicBezTo>
                <a:lnTo>
                  <a:pt x="1772750" y="3405188"/>
                </a:lnTo>
                <a:lnTo>
                  <a:pt x="1953741" y="3405188"/>
                </a:lnTo>
                <a:lnTo>
                  <a:pt x="1937324" y="3058183"/>
                </a:lnTo>
                <a:cubicBezTo>
                  <a:pt x="1813464" y="1767912"/>
                  <a:pt x="1261851" y="662186"/>
                  <a:pt x="36308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Obrázek 2" descr="Obsah obrázku vsedě, zeď, interiér, stůl&#10;&#10;Popis byl vytvořen automaticky">
            <a:extLst>
              <a:ext uri="{FF2B5EF4-FFF2-40B4-BE49-F238E27FC236}">
                <a16:creationId xmlns:a16="http://schemas.microsoft.com/office/drawing/2014/main" id="{A8A01453-97EC-4B01-9088-375410F3B7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" r="-1" b="30010"/>
          <a:stretch/>
        </p:blipFill>
        <p:spPr>
          <a:xfrm>
            <a:off x="1995507" y="3452815"/>
            <a:ext cx="7148493" cy="3405187"/>
          </a:xfrm>
          <a:custGeom>
            <a:avLst/>
            <a:gdLst/>
            <a:ahLst/>
            <a:cxnLst/>
            <a:rect l="l" t="t" r="r" b="b"/>
            <a:pathLst>
              <a:path w="9531324" h="3405187">
                <a:moveTo>
                  <a:pt x="3977" y="0"/>
                </a:moveTo>
                <a:lnTo>
                  <a:pt x="9531324" y="0"/>
                </a:lnTo>
                <a:lnTo>
                  <a:pt x="9531324" y="3405187"/>
                </a:lnTo>
                <a:lnTo>
                  <a:pt x="5205951" y="3405187"/>
                </a:lnTo>
                <a:lnTo>
                  <a:pt x="3496422" y="3405187"/>
                </a:lnTo>
                <a:lnTo>
                  <a:pt x="3032455" y="3405187"/>
                </a:lnTo>
                <a:lnTo>
                  <a:pt x="2716256" y="3405187"/>
                </a:lnTo>
                <a:lnTo>
                  <a:pt x="2502754" y="3405187"/>
                </a:lnTo>
                <a:lnTo>
                  <a:pt x="2390998" y="3327786"/>
                </a:lnTo>
                <a:cubicBezTo>
                  <a:pt x="2217180" y="3200295"/>
                  <a:pt x="2046553" y="3062584"/>
                  <a:pt x="1874350" y="2922001"/>
                </a:cubicBezTo>
                <a:cubicBezTo>
                  <a:pt x="928725" y="2150026"/>
                  <a:pt x="0" y="1516318"/>
                  <a:pt x="0" y="168843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217FF4A-5EDF-43B7-90EE-BDD9F1E9E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995507" y="3452813"/>
            <a:ext cx="2055742" cy="3405187"/>
          </a:xfrm>
          <a:custGeom>
            <a:avLst/>
            <a:gdLst>
              <a:gd name="connsiteX0" fmla="*/ 2737014 w 2740990"/>
              <a:gd name="connsiteY0" fmla="*/ 0 h 3405187"/>
              <a:gd name="connsiteX1" fmla="*/ 2550901 w 2740990"/>
              <a:gd name="connsiteY1" fmla="*/ 0 h 3405187"/>
              <a:gd name="connsiteX2" fmla="*/ 2554960 w 2740990"/>
              <a:gd name="connsiteY2" fmla="*/ 168844 h 3405187"/>
              <a:gd name="connsiteX3" fmla="*/ 641512 w 2740990"/>
              <a:gd name="connsiteY3" fmla="*/ 2922002 h 3405187"/>
              <a:gd name="connsiteX4" fmla="*/ 114085 w 2740990"/>
              <a:gd name="connsiteY4" fmla="*/ 3327787 h 3405187"/>
              <a:gd name="connsiteX5" fmla="*/ 0 w 2740990"/>
              <a:gd name="connsiteY5" fmla="*/ 3405187 h 3405187"/>
              <a:gd name="connsiteX6" fmla="*/ 24734 w 2740990"/>
              <a:gd name="connsiteY6" fmla="*/ 3405187 h 3405187"/>
              <a:gd name="connsiteX7" fmla="*/ 238236 w 2740990"/>
              <a:gd name="connsiteY7" fmla="*/ 3405187 h 3405187"/>
              <a:gd name="connsiteX8" fmla="*/ 349992 w 2740990"/>
              <a:gd name="connsiteY8" fmla="*/ 3327786 h 3405187"/>
              <a:gd name="connsiteX9" fmla="*/ 866640 w 2740990"/>
              <a:gd name="connsiteY9" fmla="*/ 2922001 h 3405187"/>
              <a:gd name="connsiteX10" fmla="*/ 2740990 w 2740990"/>
              <a:gd name="connsiteY10" fmla="*/ 168843 h 340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40990" h="3405187">
                <a:moveTo>
                  <a:pt x="2737014" y="0"/>
                </a:moveTo>
                <a:lnTo>
                  <a:pt x="2550901" y="0"/>
                </a:lnTo>
                <a:lnTo>
                  <a:pt x="2554960" y="168844"/>
                </a:lnTo>
                <a:cubicBezTo>
                  <a:pt x="2554960" y="1516319"/>
                  <a:pt x="1606862" y="2150027"/>
                  <a:pt x="641512" y="2922002"/>
                </a:cubicBezTo>
                <a:cubicBezTo>
                  <a:pt x="465716" y="3062585"/>
                  <a:pt x="291530" y="3200296"/>
                  <a:pt x="114085" y="3327787"/>
                </a:cubicBezTo>
                <a:lnTo>
                  <a:pt x="0" y="3405187"/>
                </a:lnTo>
                <a:lnTo>
                  <a:pt x="24734" y="3405187"/>
                </a:lnTo>
                <a:lnTo>
                  <a:pt x="238236" y="3405187"/>
                </a:lnTo>
                <a:lnTo>
                  <a:pt x="349992" y="3327786"/>
                </a:lnTo>
                <a:cubicBezTo>
                  <a:pt x="523810" y="3200295"/>
                  <a:pt x="694437" y="3062584"/>
                  <a:pt x="866640" y="2922001"/>
                </a:cubicBezTo>
                <a:cubicBezTo>
                  <a:pt x="1812265" y="2150026"/>
                  <a:pt x="2740990" y="1516318"/>
                  <a:pt x="2740990" y="168843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32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09856" cy="1143000"/>
          </a:xfrm>
        </p:spPr>
        <p:txBody>
          <a:bodyPr/>
          <a:lstStyle/>
          <a:p>
            <a:r>
              <a:rPr lang="cs-CZ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609856" cy="4525963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YO, TAMBIÉN (Já taky)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Koukněte na ČSFD 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pokud Vás zaujme, zkuste stáhnout a podívejte se – DOPORUČUJI !!!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056" y="332656"/>
            <a:ext cx="4067522" cy="58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47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A58993-320C-4211-9438-06D618D28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/>
          <a:lstStyle/>
          <a:p>
            <a:pPr algn="l"/>
            <a:r>
              <a:rPr lang="cs-CZ" sz="24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INSTUKTÁŽNÍ VIDEO K SEXUALITĚ:</a:t>
            </a:r>
            <a:br>
              <a:rPr lang="cs-CZ" sz="24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https://www.youtube.com/watch?v=Rjfj9YgyK_U&amp;t=22s</a:t>
            </a: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 </a:t>
            </a:r>
            <a:r>
              <a:rPr lang="cs-CZ" sz="2400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o.s</a:t>
            </a:r>
            <a:r>
              <a:rPr lang="cs-CZ" sz="24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INVENTURA: SEX A VZTAHY</a:t>
            </a: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https://www.youtube.com/watch?v=6B2XwvdgLOk</a:t>
            </a: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https://www.youtube.com/watch?v=9nXEONMG0CQ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B755B932-7E91-49C5-AFDB-E598FF1CE6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6832"/>
            <a:ext cx="2857500" cy="1600200"/>
          </a:xfrm>
          <a:prstGeom prst="rect">
            <a:avLst/>
          </a:prstGeom>
        </p:spPr>
      </p:pic>
      <p:pic>
        <p:nvPicPr>
          <p:cNvPr id="6" name="Obrázek 5" descr="Obsah obrázku text, osoba, muž&#10;&#10;Popis byl vytvořen automaticky">
            <a:extLst>
              <a:ext uri="{FF2B5EF4-FFF2-40B4-BE49-F238E27FC236}">
                <a16:creationId xmlns:a16="http://schemas.microsoft.com/office/drawing/2014/main" id="{C575ECD2-5B89-40DE-8653-434FF5823C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039979"/>
            <a:ext cx="3203848" cy="180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63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425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sz="3200" dirty="0"/>
            </a:br>
            <a:br>
              <a:rPr lang="cs-CZ" dirty="0"/>
            </a:b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3492500" y="260350"/>
            <a:ext cx="5651500" cy="3529013"/>
          </a:xfr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Rodina a NNO</a:t>
            </a:r>
          </a:p>
          <a:p>
            <a:pPr>
              <a:defRPr/>
            </a:pPr>
            <a:r>
              <a:rPr lang="cs-CZ" b="1" dirty="0">
                <a:latin typeface="Times New Roman" pitchFamily="18" charset="0"/>
                <a:cs typeface="Times New Roman" pitchFamily="18" charset="0"/>
              </a:rPr>
              <a:t>Sociální sektor: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Domovy pro osoby se zdravotním postižením, Stacionáře, Osobní asistence</a:t>
            </a:r>
          </a:p>
          <a:p>
            <a:pPr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Chráněné bydlení</a:t>
            </a:r>
          </a:p>
          <a:p>
            <a:pPr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Podporované zaměstnání</a:t>
            </a:r>
          </a:p>
          <a:p>
            <a:pPr>
              <a:defRPr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Další vzdělávání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8676" name="Obrázek 5" descr="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3716338"/>
            <a:ext cx="3203575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Obrázek 6" descr="downdocss062310c_rgb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4925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Obrázek 7" descr="wylie dal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413" y="3789363"/>
            <a:ext cx="2520950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476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3"/>
          <p:cNvSpPr>
            <a:spLocks noGrp="1"/>
          </p:cNvSpPr>
          <p:nvPr>
            <p:ph type="title"/>
          </p:nvPr>
        </p:nvSpPr>
        <p:spPr>
          <a:xfrm>
            <a:off x="457200" y="188913"/>
            <a:ext cx="8435975" cy="5761037"/>
          </a:xfrm>
        </p:spPr>
        <p:txBody>
          <a:bodyPr/>
          <a:lstStyle/>
          <a:p>
            <a:pPr algn="l"/>
            <a:endParaRPr lang="cs-CZ" sz="2000">
              <a:solidFill>
                <a:schemeClr val="bg1"/>
              </a:solidFill>
            </a:endParaRPr>
          </a:p>
        </p:txBody>
      </p:sp>
      <p:pic>
        <p:nvPicPr>
          <p:cNvPr id="29699" name="Obrázek 2" descr="Pablo+Pineda+Yo+Tambien+Premiere+Madrid+tIamLKXyTSO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88913"/>
            <a:ext cx="41052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Obrázek 4" descr="pablo-pineda-yo-tambie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3284538"/>
            <a:ext cx="4546600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Obrázek 7" descr="hffj.jpe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260350"/>
            <a:ext cx="2305050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Obrázek 8" descr="strong lov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3500438"/>
            <a:ext cx="33845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425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sz="3200" dirty="0"/>
            </a:br>
            <a:br>
              <a:rPr lang="cs-CZ" dirty="0"/>
            </a:b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071688" y="188913"/>
            <a:ext cx="6892925" cy="6669087"/>
          </a:xfrm>
        </p:spPr>
        <p:txBody>
          <a:bodyPr rtlCol="0">
            <a:normAutofit fontScale="92500"/>
          </a:bodyPr>
          <a:lstStyle/>
          <a:p>
            <a:pPr>
              <a:buFont typeface="Arial" charset="0"/>
              <a:buNone/>
              <a:defRPr/>
            </a:pPr>
            <a:r>
              <a:rPr lang="cs-CZ" sz="35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RODINA</a:t>
            </a:r>
          </a:p>
          <a:p>
            <a:pPr>
              <a:defRPr/>
            </a:pPr>
            <a:endParaRPr lang="cs-CZ" sz="24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cs-CZ" sz="2400" b="1" dirty="0">
                <a:latin typeface="Times New Roman" panose="02020603050405020304" pitchFamily="18" charset="0"/>
                <a:cs typeface="Times New Roman" pitchFamily="18" charset="0"/>
              </a:rPr>
              <a:t>Primární sociální prostředí </a:t>
            </a:r>
          </a:p>
          <a:p>
            <a:pPr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itchFamily="18" charset="0"/>
              </a:rPr>
              <a:t>Velké rozdíly ve </a:t>
            </a:r>
          </a:p>
          <a:p>
            <a:pPr marL="0" indent="0">
              <a:buNone/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itchFamily="18" charset="0"/>
              </a:rPr>
              <a:t>schopnostech osob </a:t>
            </a:r>
          </a:p>
          <a:p>
            <a:pPr marL="0" indent="0">
              <a:buNone/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itchFamily="18" charset="0"/>
              </a:rPr>
              <a:t>vychovávaných v rodině a ústavním zařízení</a:t>
            </a:r>
          </a:p>
          <a:p>
            <a:pPr>
              <a:defRPr/>
            </a:pPr>
            <a:r>
              <a:rPr lang="cs-CZ" sz="2400" b="1" dirty="0">
                <a:latin typeface="Times New Roman" panose="02020603050405020304" pitchFamily="18" charset="0"/>
                <a:cs typeface="Times New Roman" pitchFamily="18" charset="0"/>
              </a:rPr>
              <a:t>Velký vliv podnětného milujícího zázemí na stupeň rozvoje osobnosti, samostatnost, osobnostní a emoční rozvoj</a:t>
            </a:r>
          </a:p>
          <a:p>
            <a:pPr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itchFamily="18" charset="0"/>
              </a:rPr>
              <a:t>Nutnost pracovat se samostatností, osamostatněním od rodičů v dospělosti je přirozené a žádoucí pro vlastní rozvoj osobnosti u intaktní populace stejně jako u populace osob s MP </a:t>
            </a:r>
          </a:p>
          <a:p>
            <a:pPr>
              <a:defRPr/>
            </a:pPr>
            <a:r>
              <a:rPr lang="cs-CZ" sz="2400" b="1" dirty="0">
                <a:latin typeface="Times New Roman" panose="02020603050405020304" pitchFamily="18" charset="0"/>
                <a:cs typeface="Times New Roman" pitchFamily="18" charset="0"/>
              </a:rPr>
              <a:t>Spolupráce rodiny s organizacemi</a:t>
            </a:r>
            <a:r>
              <a:rPr lang="cs-CZ" sz="2400" dirty="0">
                <a:latin typeface="Times New Roman" panose="02020603050405020304" pitchFamily="18" charset="0"/>
                <a:cs typeface="Times New Roman" pitchFamily="18" charset="0"/>
              </a:rPr>
              <a:t>, které jim s osamostatněním dítěte s MP pomohou, odborně poradí, povedou je po stránce psychologické, sociální, právní i speciálně pedagogické (nejčastěji neziskové organizace)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Obrázek 2" descr="Obsah obrázku text, stůl, okno, pózování&#10;&#10;Popis byl vytvořen automaticky">
            <a:extLst>
              <a:ext uri="{FF2B5EF4-FFF2-40B4-BE49-F238E27FC236}">
                <a16:creationId xmlns:a16="http://schemas.microsoft.com/office/drawing/2014/main" id="{36CD202C-8FA3-476F-BEC3-363F9178CB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52" y="-94198"/>
            <a:ext cx="3365048" cy="21632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425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sz="3200" dirty="0"/>
            </a:br>
            <a:br>
              <a:rPr lang="cs-CZ" dirty="0"/>
            </a:b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349499" y="188913"/>
            <a:ext cx="6615113" cy="6669087"/>
          </a:xfrm>
        </p:spPr>
        <p:txBody>
          <a:bodyPr rtlCol="0">
            <a:normAutofit fontScale="85000"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cs-CZ" sz="38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RODINA</a:t>
            </a:r>
          </a:p>
          <a:p>
            <a:pPr>
              <a:defRPr/>
            </a:pPr>
            <a:r>
              <a:rPr lang="cs-CZ" sz="3200" dirty="0">
                <a:latin typeface="Times New Roman" panose="02020603050405020304" pitchFamily="18" charset="0"/>
                <a:cs typeface="Times New Roman" pitchFamily="18" charset="0"/>
              </a:rPr>
              <a:t>Rodina by měla dítě od dětství vézt k samostatnosti a hovořit o tématu budoucího osamostatnění, řešit tuto otázku </a:t>
            </a:r>
            <a:r>
              <a:rPr lang="cs-CZ" sz="3200" b="1" dirty="0">
                <a:latin typeface="Times New Roman" panose="02020603050405020304" pitchFamily="18" charset="0"/>
                <a:cs typeface="Times New Roman" pitchFamily="18" charset="0"/>
              </a:rPr>
              <a:t>VČAS</a:t>
            </a:r>
            <a:r>
              <a:rPr lang="cs-CZ" sz="3200" dirty="0">
                <a:latin typeface="Times New Roman" panose="02020603050405020304" pitchFamily="18" charset="0"/>
                <a:cs typeface="Times New Roman" pitchFamily="18" charset="0"/>
              </a:rPr>
              <a:t>, ne až rodiče nebudou fyzicky schopni se o dospělého člena rodiny s MP postarat</a:t>
            </a: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Nutnost v rámci rodiny rozvíjet samostatnost, sebeobsluhu, komunikaci, sebevědomí, vědomí vlastní hodnoty  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uplanitelnosti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dospělosti, podporovat aktivní trávení volného času, řešit téma vztahů a sexuality jejich dítěte s MP</a:t>
            </a:r>
          </a:p>
          <a:p>
            <a:pPr>
              <a:defRPr/>
            </a:pP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Odchod z rodiny není opuštěním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zbavením se dítěte (dospělého) s MP, ale přirozený pozitivní krok k samostatnému plnohodnotnému životu</a:t>
            </a:r>
          </a:p>
          <a:p>
            <a:pPr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59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425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sz="3200" dirty="0"/>
            </a:br>
            <a:br>
              <a:rPr lang="cs-CZ" dirty="0"/>
            </a:b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349499" y="188913"/>
            <a:ext cx="6615113" cy="6552455"/>
          </a:xfrm>
        </p:spPr>
        <p:txBody>
          <a:bodyPr rtlCol="0">
            <a:normAutofit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cs-CZ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RODINA</a:t>
            </a: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Komunikace v rodině by měla být velmi přímá, chápající, otevřená všem tématům (sexualita, limity v rámci volby vhodného zaměstnání, rodičovství, osobní hygiena…)</a:t>
            </a: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Možnost využít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Respitní (odlehčovací) služby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stacionáře nebo pobyty v chráněném bydlení v adaptační fázi ne každý den, postupně přidávat</a:t>
            </a: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Možnost osobní asistence i v domácím prostředí (vše nemusí dělat rodiče)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Obrázek 2" descr="Obsah obrázku tráva, exteriér, osoba, obloha&#10;&#10;Popis byl vytvořen automaticky">
            <a:extLst>
              <a:ext uri="{FF2B5EF4-FFF2-40B4-BE49-F238E27FC236}">
                <a16:creationId xmlns:a16="http://schemas.microsoft.com/office/drawing/2014/main" id="{E5F31D22-66FD-4350-957B-ADB099D98E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2592288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9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425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sz="3200" dirty="0"/>
            </a:br>
            <a:br>
              <a:rPr lang="cs-CZ" dirty="0"/>
            </a:b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349499" y="188913"/>
            <a:ext cx="6615113" cy="6669087"/>
          </a:xfrm>
        </p:spPr>
        <p:txBody>
          <a:bodyPr rtlCol="0">
            <a:normAutofit fontScale="92500" lnSpcReduction="10000"/>
          </a:bodyPr>
          <a:lstStyle/>
          <a:p>
            <a:pPr algn="r">
              <a:buFont typeface="Arial" charset="0"/>
              <a:buNone/>
              <a:defRPr/>
            </a:pPr>
            <a:r>
              <a:rPr lang="cs-CZ" sz="35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RODINA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cs-CZ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SMP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Preference budoucího osamostatnění a přechod z rodiny včas např. do chráněného bydlení, nebo DOZP (nutná předešlá příprava, pochopení významu osamostatnění, vybudování částečné samostatnosti alespoň v rámci základních činností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Zachovat pravidelný kontakt s rodinou, oboustranné návštěvy, emoční podpora a zachování vazeb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Žádoucí je propojení samostatného bydlení s návštěvami stacionáře nebo chráněného pracovního místa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987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425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sz="3200" dirty="0"/>
            </a:br>
            <a:br>
              <a:rPr lang="cs-CZ" dirty="0"/>
            </a:b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349499" y="188913"/>
            <a:ext cx="6615113" cy="6669087"/>
          </a:xfrm>
        </p:spPr>
        <p:txBody>
          <a:bodyPr rtlCol="0">
            <a:normAutofit/>
          </a:bodyPr>
          <a:lstStyle/>
          <a:p>
            <a:pPr algn="r">
              <a:buFont typeface="Arial" charset="0"/>
              <a:buNone/>
              <a:defRPr/>
            </a:pPr>
            <a:r>
              <a:rPr lang="cs-CZ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RODINA</a:t>
            </a:r>
          </a:p>
          <a:p>
            <a:pPr>
              <a:buFont typeface="Arial" charset="0"/>
              <a:buNone/>
              <a:defRPr/>
            </a:pPr>
            <a:endParaRPr lang="cs-CZ" sz="2400" b="1" u="sng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cs-CZ" sz="2400" b="1" u="sng" dirty="0">
                <a:latin typeface="Times New Roman" panose="02020603050405020304" pitchFamily="18" charset="0"/>
                <a:cs typeface="Times New Roman" pitchFamily="18" charset="0"/>
              </a:rPr>
              <a:t>TMP, HMP, KOMBI. POSTIŽENÍ, NÍZKOFUNKČNÍ PAS</a:t>
            </a:r>
            <a:endParaRPr lang="cs-CZ" sz="2400" u="sng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cs-CZ" sz="2400" b="1" dirty="0">
                <a:latin typeface="Times New Roman" panose="02020603050405020304" pitchFamily="18" charset="0"/>
                <a:cs typeface="Times New Roman" pitchFamily="18" charset="0"/>
              </a:rPr>
              <a:t>Problematické osamostatnění </a:t>
            </a:r>
            <a:r>
              <a:rPr lang="cs-CZ" sz="2400" dirty="0">
                <a:latin typeface="Times New Roman" panose="02020603050405020304" pitchFamily="18" charset="0"/>
                <a:cs typeface="Times New Roman" pitchFamily="18" charset="0"/>
              </a:rPr>
              <a:t>- vysoká závislost na péči a pomoci okolí, nedostatek organizací</a:t>
            </a:r>
          </a:p>
          <a:p>
            <a:pPr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itchFamily="18" charset="0"/>
              </a:rPr>
              <a:t>Tito lidé </a:t>
            </a:r>
            <a:r>
              <a:rPr lang="cs-CZ" sz="2400" b="1" dirty="0">
                <a:latin typeface="Times New Roman" panose="02020603050405020304" pitchFamily="18" charset="0"/>
                <a:cs typeface="Times New Roman" pitchFamily="18" charset="0"/>
              </a:rPr>
              <a:t>často zůstávají v rodinách </a:t>
            </a:r>
            <a:r>
              <a:rPr lang="cs-CZ" sz="2400" dirty="0">
                <a:latin typeface="Times New Roman" panose="02020603050405020304" pitchFamily="18" charset="0"/>
                <a:cs typeface="Times New Roman" pitchFamily="18" charset="0"/>
              </a:rPr>
              <a:t>(nutnost respitní služby, osobní asistence, stacionáře, podpory spolupracujících organizací v domácím prostředí, nebo ambulantně – pokud je možné aby někam osoba s těžkým a kombi MP dojížděla)</a:t>
            </a:r>
          </a:p>
          <a:p>
            <a:pPr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itchFamily="18" charset="0"/>
              </a:rPr>
              <a:t>Samostatný život mimo rodinu (DOZP) – zachovat pravidelný kontakt s rodinou</a:t>
            </a:r>
          </a:p>
          <a:p>
            <a:pPr>
              <a:defRPr/>
            </a:pPr>
            <a:r>
              <a:rPr lang="cs-CZ" sz="2400" b="1" dirty="0">
                <a:latin typeface="Times New Roman" panose="02020603050405020304" pitchFamily="18" charset="0"/>
                <a:cs typeface="Times New Roman" pitchFamily="18" charset="0"/>
              </a:rPr>
              <a:t>Nutnost terapií, práce s hygienou, příjmem potravy, polohování, specifika složitých projevů u PAS</a:t>
            </a:r>
          </a:p>
          <a:p>
            <a:pPr>
              <a:buFont typeface="Arial" charset="0"/>
              <a:buNone/>
              <a:defRPr/>
            </a:pPr>
            <a:endParaRPr lang="cs-CZ" sz="2400" u="sng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596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88" y="274638"/>
            <a:ext cx="6615112" cy="1425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sz="3200" dirty="0"/>
            </a:br>
            <a:br>
              <a:rPr lang="cs-CZ" dirty="0"/>
            </a:b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349499" y="188913"/>
            <a:ext cx="6615113" cy="6669087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cs-CZ" sz="36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SOCIÁLNÍ SEKTOR</a:t>
            </a:r>
          </a:p>
          <a:p>
            <a:pPr>
              <a:buNone/>
              <a:defRPr/>
            </a:pPr>
            <a:endParaRPr lang="cs-CZ" sz="2400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Zákon 108/2006 o Sociálních službách </a:t>
            </a:r>
          </a:p>
          <a:p>
            <a:pPr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Viz prezentace „Sociální služby“</a:t>
            </a:r>
          </a:p>
          <a:p>
            <a:pPr marL="0" indent="0">
              <a:buNone/>
              <a:defRPr/>
            </a:pPr>
            <a:r>
              <a:rPr lang="cs-CZ" sz="2400" b="1" u="sng" dirty="0">
                <a:latin typeface="Times New Roman" pitchFamily="18" charset="0"/>
                <a:cs typeface="Times New Roman" pitchFamily="18" charset="0"/>
              </a:rPr>
              <a:t>Možnosti pro osoby se SMP, TMP, HMP, KOMBI POSTIŽENÍM a PAS:</a:t>
            </a:r>
          </a:p>
          <a:p>
            <a:pPr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Domovy pro osoby se zdravotním postižením (DOZP) – Ambulantní nabídka aktivit pro ty, kteří žijí v rodinách, nebo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pobytově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Stacionáře (denní, týdenní)</a:t>
            </a:r>
          </a:p>
          <a:p>
            <a:pPr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Osobní asistence (podpora sebeobsluhy v rámci rodinného prostředí, pohybu, trávení volného času, doprava do jiných zařízení)</a:t>
            </a:r>
          </a:p>
          <a:p>
            <a:pPr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Chráněné bydlení (pobytová služba) – nejlépe pro osoby se SMP, PAS s určitou mírou samostatnosti</a:t>
            </a:r>
          </a:p>
          <a:p>
            <a:pPr>
              <a:buNone/>
              <a:defRPr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cs-CZ" sz="2400" u="sng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8060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1083</Words>
  <Application>Microsoft Office PowerPoint</Application>
  <PresentationFormat>Předvádění na obrazovce (4:3)</PresentationFormat>
  <Paragraphs>104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Meiryo</vt:lpstr>
      <vt:lpstr>Arial</vt:lpstr>
      <vt:lpstr>Calibri</vt:lpstr>
      <vt:lpstr>Times New Roman</vt:lpstr>
      <vt:lpstr>Thème Office</vt:lpstr>
      <vt:lpstr>  </vt:lpstr>
      <vt:lpstr>  </vt:lpstr>
      <vt:lpstr>Prezentace aplikace PowerPoint</vt:lpstr>
      <vt:lpstr>  </vt:lpstr>
      <vt:lpstr>  </vt:lpstr>
      <vt:lpstr>  </vt:lpstr>
      <vt:lpstr>  </vt:lpstr>
      <vt:lpstr>  </vt:lpstr>
      <vt:lpstr>  </vt:lpstr>
      <vt:lpstr>  </vt:lpstr>
      <vt:lpstr>Prezentace aplikace PowerPoint</vt:lpstr>
      <vt:lpstr>  </vt:lpstr>
      <vt:lpstr>  PODPOROVANÉ ZAMĚSTNÁVÁNÍ</vt:lpstr>
      <vt:lpstr>  </vt:lpstr>
      <vt:lpstr>  CHRÁNĚNÉ PRACOVNÍ MÍSTO</vt:lpstr>
      <vt:lpstr>VZDĚLÁVÁNÍ V DOSPĚLOSTI</vt:lpstr>
      <vt:lpstr>Prezentace aplikace PowerPoint</vt:lpstr>
      <vt:lpstr>Film</vt:lpstr>
      <vt:lpstr>INSTUKTÁŽNÍ VIDEO K SEXUALITĚ: https://www.youtube.com/watch?v=Rjfj9YgyK_U&amp;t=22s       DOKUMENT o.s. INVENTURA: SEX A VZTAHY https://www.youtube.com/watch?v=6B2XwvdgLOk https://www.youtube.com/watch?v=9nXEONMG0CQ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Eric</dc:creator>
  <cp:lastModifiedBy>Kateřina Heislerová</cp:lastModifiedBy>
  <cp:revision>41</cp:revision>
  <dcterms:created xsi:type="dcterms:W3CDTF">2008-07-21T15:46:53Z</dcterms:created>
  <dcterms:modified xsi:type="dcterms:W3CDTF">2022-09-12T09:23:49Z</dcterms:modified>
</cp:coreProperties>
</file>