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76" r:id="rId8"/>
    <p:sldId id="278" r:id="rId9"/>
    <p:sldId id="277" r:id="rId10"/>
    <p:sldId id="266" r:id="rId11"/>
    <p:sldId id="267" r:id="rId12"/>
    <p:sldId id="268" r:id="rId13"/>
    <p:sldId id="269" r:id="rId14"/>
    <p:sldId id="270" r:id="rId15"/>
    <p:sldId id="271" r:id="rId16"/>
    <p:sldId id="263" r:id="rId17"/>
    <p:sldId id="258" r:id="rId18"/>
    <p:sldId id="264" r:id="rId19"/>
    <p:sldId id="272" r:id="rId20"/>
    <p:sldId id="274" r:id="rId21"/>
    <p:sldId id="279" r:id="rId22"/>
    <p:sldId id="261" r:id="rId23"/>
    <p:sldId id="262" r:id="rId24"/>
    <p:sldId id="26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64E76-5330-B523-E4FE-9704CD9B2585}" v="29" dt="2022-09-25T18:58:09.874"/>
    <p1510:client id="{0F0C4D0C-1C9C-474A-A7C7-64D7312EC8E6}" v="572" dt="2022-09-25T06:57:23.331"/>
    <p1510:client id="{0F392CEE-7926-09D9-FED8-11EB8936AC2C}" v="1509" dt="2022-09-25T18:33:59.400"/>
    <p1510:client id="{1637FAA3-E88D-26C6-026D-BC2A900297FA}" v="112" dt="2022-09-25T10:15:51.339"/>
    <p1510:client id="{5CD25F3A-8157-410F-A5A5-F76AF0D4F369}" v="993" dt="2022-09-26T15:28:44.280"/>
    <p1510:client id="{9C792481-678B-4500-9F3E-812F5FD2710F}" v="137" dt="2022-09-25T13:44:10.849"/>
    <p1510:client id="{B0C30AB3-F34F-93D4-B127-7FEE37677A01}" v="12" dt="2022-09-25T19:31:25.971"/>
    <p1510:client id="{B3E3C021-08AC-3D6E-0333-A22219541E69}" v="7" dt="2022-09-26T06:45:05.745"/>
    <p1510:client id="{F5956F25-3156-5332-94FB-11FD2FEEBEC8}" v="31" dt="2022-09-26T06:48:00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9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0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2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6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7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1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3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5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pos="480">
          <p15:clr>
            <a:srgbClr val="F26B43"/>
          </p15:clr>
        </p15:guide>
        <p15:guide id="3" pos="960">
          <p15:clr>
            <a:srgbClr val="F26B43"/>
          </p15:clr>
        </p15:guide>
        <p15:guide id="4" pos="1440">
          <p15:clr>
            <a:srgbClr val="F26B43"/>
          </p15:clr>
        </p15:guide>
        <p15:guide id="5" pos="1920">
          <p15:clr>
            <a:srgbClr val="F26B43"/>
          </p15:clr>
        </p15:guide>
        <p15:guide id="6" pos="2400">
          <p15:clr>
            <a:srgbClr val="F26B43"/>
          </p15:clr>
        </p15:guide>
        <p15:guide id="7" pos="2880">
          <p15:clr>
            <a:srgbClr val="F26B43"/>
          </p15:clr>
        </p15:guide>
        <p15:guide id="8" pos="3360">
          <p15:clr>
            <a:srgbClr val="F26B43"/>
          </p15:clr>
        </p15:guide>
        <p15:guide id="9" pos="3840">
          <p15:clr>
            <a:srgbClr val="F26B43"/>
          </p15:clr>
        </p15:guide>
        <p15:guide id="10" pos="4320">
          <p15:clr>
            <a:srgbClr val="F26B43"/>
          </p15:clr>
        </p15:guide>
        <p15:guide id="11" pos="4800">
          <p15:clr>
            <a:srgbClr val="F26B43"/>
          </p15:clr>
        </p15:guide>
        <p15:guide id="12" pos="5280">
          <p15:clr>
            <a:srgbClr val="F26B43"/>
          </p15:clr>
        </p15:guide>
        <p15:guide id="13" pos="5760">
          <p15:clr>
            <a:srgbClr val="F26B43"/>
          </p15:clr>
        </p15:guide>
        <p15:guide id="14" pos="6240">
          <p15:clr>
            <a:srgbClr val="F26B43"/>
          </p15:clr>
        </p15:guide>
        <p15:guide id="15" pos="6720">
          <p15:clr>
            <a:srgbClr val="F26B43"/>
          </p15:clr>
        </p15:guide>
        <p15:guide id="16" pos="7200">
          <p15:clr>
            <a:srgbClr val="F26B43"/>
          </p15:clr>
        </p15:guide>
        <p15:guide id="17" pos="7680">
          <p15:clr>
            <a:srgbClr val="F26B43"/>
          </p15:clr>
        </p15:guide>
        <p15:guide id="18" orient="horz">
          <p15:clr>
            <a:srgbClr val="F26B43"/>
          </p15:clr>
        </p15:guide>
        <p15:guide id="19" orient="horz" pos="480">
          <p15:clr>
            <a:srgbClr val="F26B43"/>
          </p15:clr>
        </p15:guide>
        <p15:guide id="20" orient="horz" pos="960">
          <p15:clr>
            <a:srgbClr val="F26B43"/>
          </p15:clr>
        </p15:guide>
        <p15:guide id="21" orient="horz" pos="1440">
          <p15:clr>
            <a:srgbClr val="F26B43"/>
          </p15:clr>
        </p15:guide>
        <p15:guide id="22" orient="horz" pos="1920">
          <p15:clr>
            <a:srgbClr val="F26B43"/>
          </p15:clr>
        </p15:guide>
        <p15:guide id="23" orient="horz" pos="2400">
          <p15:clr>
            <a:srgbClr val="F26B43"/>
          </p15:clr>
        </p15:guide>
        <p15:guide id="24" orient="horz" pos="2880">
          <p15:clr>
            <a:srgbClr val="F26B43"/>
          </p15:clr>
        </p15:guide>
        <p15:guide id="25" orient="horz" pos="3360">
          <p15:clr>
            <a:srgbClr val="F26B43"/>
          </p15:clr>
        </p15:guide>
        <p15:guide id="26" orient="horz" pos="3840">
          <p15:clr>
            <a:srgbClr val="F26B43"/>
          </p15:clr>
        </p15:guide>
        <p15:guide id="27" orient="horz" pos="43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2ECBB-3AD5-488E-9D4A-3D4BE6149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8" y="1268026"/>
            <a:ext cx="10668000" cy="2286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600"/>
              <a:t>Proces lidské komunikace, charakteristika, význam. Verbální komunikace, nonverbální komunikace. Vymezení jazykových rovin.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514CC4-4AFC-43CE-9BE8-F6496652F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407" y="4145873"/>
            <a:ext cx="11199181" cy="1524000"/>
          </a:xfrm>
        </p:spPr>
        <p:txBody>
          <a:bodyPr>
            <a:normAutofit lnSpcReduction="10000"/>
          </a:bodyPr>
          <a:lstStyle/>
          <a:p>
            <a:r>
              <a:rPr lang="cs-CZ" sz="2200" spc="300"/>
              <a:t>Eliška </a:t>
            </a:r>
            <a:r>
              <a:rPr lang="cs-CZ" sz="2200" spc="300" err="1"/>
              <a:t>Pochtiolová</a:t>
            </a:r>
            <a:r>
              <a:rPr lang="cs-CZ" sz="2200" spc="300"/>
              <a:t>, Veronika Vokřálová, Veronika Holá, </a:t>
            </a:r>
          </a:p>
          <a:p>
            <a:r>
              <a:rPr lang="cs-CZ" sz="2200" spc="300"/>
              <a:t>Eliška Holková, Denisa Vejmelková,</a:t>
            </a:r>
          </a:p>
          <a:p>
            <a:r>
              <a:rPr lang="cs-CZ" sz="2200" spc="300"/>
              <a:t> Eva </a:t>
            </a:r>
            <a:r>
              <a:rPr lang="cs-CZ" sz="2200" spc="300" err="1"/>
              <a:t>Pavlačková</a:t>
            </a:r>
            <a:r>
              <a:rPr lang="cs-CZ" sz="2200" spc="300"/>
              <a:t>, Monika </a:t>
            </a:r>
            <a:r>
              <a:rPr lang="cs-CZ" sz="2200" spc="300" err="1"/>
              <a:t>Winiarská</a:t>
            </a:r>
            <a:endParaRPr lang="cs-CZ" sz="2200" spc="30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590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6C3FB-94FB-AC91-56E0-F16EE49C7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88830"/>
            <a:ext cx="10668000" cy="1524000"/>
          </a:xfrm>
        </p:spPr>
        <p:txBody>
          <a:bodyPr/>
          <a:lstStyle/>
          <a:p>
            <a:r>
              <a:rPr lang="cs-CZ"/>
              <a:t>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2CB5B-83E1-A27C-7C49-10E9946EF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55321"/>
            <a:ext cx="10668000" cy="4148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3 znaky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sebezapomnění (až u dospělých) 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oblast MY 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univerzálnost (není omezená na domluvenou oblast)</a:t>
            </a:r>
            <a:endParaRPr lang="cs-CZ"/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mluvní orgány a mozek</a:t>
            </a:r>
          </a:p>
          <a:p>
            <a:pPr lvl="1"/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/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457200" lvl="1" indent="0">
              <a:buNone/>
            </a:pPr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9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04685-C260-5039-912C-E4562018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Cíl a význam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2BDB6-86F3-8E7B-1728-241FEE25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osobní význam - rozvoj osobnosti, myšlení 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společenský význam 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komunikovat s lidmi = jedna ze základních potřeb 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</a:rPr>
              <a:t>mezilidské vztahy 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</a:rPr>
              <a:t>socializace</a:t>
            </a:r>
          </a:p>
          <a:p>
            <a:pPr lvl="1"/>
            <a:r>
              <a:rPr lang="cs-CZ" b="1">
                <a:solidFill>
                  <a:srgbClr val="FFFFFF">
                    <a:alpha val="70000"/>
                  </a:srgbClr>
                </a:solidFill>
              </a:rPr>
              <a:t>existence a rozvoj společnosti</a:t>
            </a:r>
            <a:r>
              <a:rPr lang="cs-CZ">
                <a:solidFill>
                  <a:srgbClr val="FFFFFF">
                    <a:alpha val="70000"/>
                  </a:srgbClr>
                </a:solidFill>
              </a:rPr>
              <a:t> </a:t>
            </a:r>
          </a:p>
          <a:p>
            <a:pPr lvl="1"/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11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E8758-B44E-2BDA-43BE-946C1404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6302"/>
            <a:ext cx="10668000" cy="1524000"/>
          </a:xfrm>
        </p:spPr>
        <p:txBody>
          <a:bodyPr/>
          <a:lstStyle/>
          <a:p>
            <a:r>
              <a:rPr lang="cs-CZ"/>
              <a:t>Funkce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FA6CF-5549-07BD-689F-B3BF9DC6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66491"/>
            <a:ext cx="10668000" cy="381808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lvl="1"/>
            <a:r>
              <a:rPr lang="cs-CZ">
                <a:ea typeface="+mn-lt"/>
                <a:cs typeface="+mn-lt"/>
              </a:rPr>
              <a:t>informativní (sdělit informace, jakékoli sdělení)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/>
            <a:r>
              <a:rPr lang="cs-CZ">
                <a:ea typeface="+mn-lt"/>
                <a:cs typeface="+mn-lt"/>
              </a:rPr>
              <a:t>instruktážní (učení)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persuasivní (ovlivnit druhou osobu)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vyjednávací (řešení problémů)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zábavní 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poznávací (získáváme informace)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osobní identity (vědomí vlastních názorů a postojů)</a:t>
            </a:r>
            <a:endParaRPr lang="cs-CZ"/>
          </a:p>
          <a:p>
            <a:pPr lvl="1"/>
            <a:r>
              <a:rPr lang="cs-CZ">
                <a:ea typeface="+mn-lt"/>
                <a:cs typeface="+mn-lt"/>
              </a:rPr>
              <a:t>únikovou (uniknout od stresové situace)</a:t>
            </a:r>
            <a:endParaRPr lang="cs-CZ"/>
          </a:p>
          <a:p>
            <a:pPr lvl="1"/>
            <a:r>
              <a:rPr lang="cs-CZ" err="1">
                <a:ea typeface="+mn-lt"/>
                <a:cs typeface="+mn-lt"/>
              </a:rPr>
              <a:t>svěřovací</a:t>
            </a:r>
            <a:r>
              <a:rPr lang="cs-CZ">
                <a:ea typeface="+mn-lt"/>
                <a:cs typeface="+mn-lt"/>
              </a:rPr>
              <a:t> (sdílení s druhými)</a:t>
            </a:r>
            <a:endParaRPr lang="cs-CZ"/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68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E7B7F-FAAA-CD10-9600-5017B421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Verbální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D0369-3F0A-A6ED-D8EB-4E1A57FC7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>
                <a:solidFill>
                  <a:srgbClr val="FFFFFF">
                    <a:alpha val="70000"/>
                  </a:srgbClr>
                </a:solidFill>
              </a:rPr>
              <a:t>= slovní komunikace</a:t>
            </a:r>
            <a:endParaRPr lang="cs-CZ"/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Mluvená nebo psaná řeč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Komunikace prostřednictvím artikulovaných zvukových řetězců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Důležitost společného jazyka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Velká sociální relevance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Vždy doprovázena neverbální komunikací</a:t>
            </a: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09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862A4-E939-4440-865F-AF628890D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Neverbální komunikace</a:t>
            </a:r>
            <a:endParaRPr lang="cs-CZ" sz="32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C6704-55E4-4D00-AE91-D2397E2F2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13472"/>
            <a:ext cx="10909904" cy="399061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ea typeface="+mn-lt"/>
                <a:cs typeface="+mn-lt"/>
              </a:rPr>
              <a:t>= veškeré dorozumívací prostředky neslovní podstaty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r>
              <a:rPr lang="cs-CZ">
                <a:ea typeface="+mn-lt"/>
                <a:cs typeface="+mn-lt"/>
              </a:rPr>
              <a:t>Starší forma než verbální</a:t>
            </a:r>
            <a:endParaRPr lang="cs-CZ"/>
          </a:p>
          <a:p>
            <a:r>
              <a:rPr lang="cs-CZ">
                <a:ea typeface="+mn-lt"/>
                <a:cs typeface="+mn-lt"/>
              </a:rPr>
              <a:t>Podporuje, doprovází, nahrazuje řeč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r>
              <a:rPr lang="cs-CZ">
                <a:ea typeface="+mn-lt"/>
                <a:cs typeface="+mn-lt"/>
              </a:rPr>
              <a:t>vyjádření duševních stavů, emocí, city, pocity, prožitky, myšlenky </a:t>
            </a:r>
            <a:endParaRPr lang="cs-CZ"/>
          </a:p>
          <a:p>
            <a:r>
              <a:rPr lang="cs-CZ">
                <a:ea typeface="+mn-lt"/>
                <a:cs typeface="+mn-lt"/>
              </a:rPr>
              <a:t>podléhá společenskému kodexu dané společnosti</a:t>
            </a:r>
            <a:endParaRPr lang="cs-CZ"/>
          </a:p>
          <a:p>
            <a:r>
              <a:rPr lang="cs-CZ" b="1">
                <a:ea typeface="+mn-lt"/>
                <a:cs typeface="+mn-lt"/>
              </a:rPr>
              <a:t>Gestika, </a:t>
            </a:r>
            <a:r>
              <a:rPr lang="cs-CZ" b="1" err="1">
                <a:ea typeface="+mn-lt"/>
                <a:cs typeface="+mn-lt"/>
              </a:rPr>
              <a:t>kinezika</a:t>
            </a:r>
            <a:r>
              <a:rPr lang="cs-CZ" b="1">
                <a:ea typeface="+mn-lt"/>
                <a:cs typeface="+mn-lt"/>
              </a:rPr>
              <a:t>, </a:t>
            </a:r>
            <a:r>
              <a:rPr lang="cs-CZ" b="1" err="1">
                <a:ea typeface="+mn-lt"/>
                <a:cs typeface="+mn-lt"/>
              </a:rPr>
              <a:t>posturika</a:t>
            </a:r>
            <a:r>
              <a:rPr lang="cs-CZ" b="1">
                <a:ea typeface="+mn-lt"/>
                <a:cs typeface="+mn-lt"/>
              </a:rPr>
              <a:t>, mimika, </a:t>
            </a:r>
            <a:r>
              <a:rPr lang="cs-CZ" b="1" err="1">
                <a:ea typeface="+mn-lt"/>
                <a:cs typeface="+mn-lt"/>
              </a:rPr>
              <a:t>haptika</a:t>
            </a:r>
            <a:r>
              <a:rPr lang="cs-CZ" b="1">
                <a:ea typeface="+mn-lt"/>
                <a:cs typeface="+mn-lt"/>
              </a:rPr>
              <a:t>, proxemika, </a:t>
            </a:r>
            <a:r>
              <a:rPr lang="cs-CZ" b="1" err="1">
                <a:ea typeface="+mn-lt"/>
                <a:cs typeface="+mn-lt"/>
              </a:rPr>
              <a:t>chronemika</a:t>
            </a:r>
            <a:r>
              <a:rPr lang="cs-CZ" b="1">
                <a:ea typeface="+mn-lt"/>
                <a:cs typeface="+mn-lt"/>
              </a:rPr>
              <a:t>,  pohledy očí, oční kontakt, tón hlasu, celkový vzhled</a:t>
            </a:r>
            <a:endParaRPr lang="cs-CZ" b="1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3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E3DBD-312A-606E-997C-3147C629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Vokální x </a:t>
            </a:r>
            <a:r>
              <a:rPr lang="cs-CZ" err="1"/>
              <a:t>nonvokální</a:t>
            </a:r>
            <a:r>
              <a:rPr lang="cs-CZ"/>
              <a:t> fenomény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82576-18A3-1CB5-9B91-C77E7F369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>
                <a:ea typeface="+mn-lt"/>
                <a:cs typeface="+mn-lt"/>
              </a:rPr>
              <a:t>Vokální (paralingvistické) – hlasové a řečové prostředky vytvořené, popř. závislé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Zahrnují kvalitu hlasu a způsob mluvení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+mn-lt"/>
                <a:cs typeface="+mn-lt"/>
              </a:rPr>
              <a:t>Časově závislé (trvání řeči)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+mn-lt"/>
                <a:cs typeface="+mn-lt"/>
              </a:rPr>
              <a:t>Závislé na hlasu (kvalita hlasu)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+mn-lt"/>
                <a:cs typeface="+mn-lt"/>
              </a:rPr>
              <a:t>Kontinuitně závislé (přeřeknutí)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 err="1">
                <a:ea typeface="+mn-lt"/>
                <a:cs typeface="+mn-lt"/>
              </a:rPr>
              <a:t>Nonvokální</a:t>
            </a:r>
            <a:r>
              <a:rPr lang="cs-CZ">
                <a:ea typeface="+mn-lt"/>
                <a:cs typeface="+mn-lt"/>
              </a:rPr>
              <a:t> (extralingvistické) – na řeči a hlasu nezávislé</a:t>
            </a:r>
            <a:endParaRPr lang="cs-CZ"/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+mn-lt"/>
                <a:cs typeface="+mn-lt"/>
              </a:rPr>
              <a:t>Motorické kanály: mimika, gesta, oční kontakt, pohyb a držení těla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err="1">
                <a:ea typeface="+mn-lt"/>
                <a:cs typeface="+mn-lt"/>
              </a:rPr>
              <a:t>Fyziochemické</a:t>
            </a:r>
            <a:r>
              <a:rPr lang="cs-CZ">
                <a:ea typeface="+mn-lt"/>
                <a:cs typeface="+mn-lt"/>
              </a:rPr>
              <a:t> kanály: chuťové, taktilní, teplotní, čichové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+mn-lt"/>
                <a:cs typeface="+mn-lt"/>
              </a:rPr>
              <a:t>Ekologické kanály: územní chování, kontaktní vzdálenost, úprava interiéru a úprava zevnějšku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91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00716-F335-33ED-2066-D9504C74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Jazykové roviny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12260-B802-A023-B5B9-C0D2F3E6A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034" y="2286000"/>
            <a:ext cx="10668000" cy="3818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800">
                <a:solidFill>
                  <a:srgbClr val="FFFFFF">
                    <a:alpha val="70000"/>
                  </a:srgbClr>
                </a:solidFill>
              </a:rPr>
              <a:t>subsystémy jazyka - rozlišení výsledkem modelování jazyka -&gt; komplexní řeč</a:t>
            </a:r>
          </a:p>
          <a:p>
            <a:r>
              <a:rPr lang="cs-CZ" sz="1800">
                <a:solidFill>
                  <a:srgbClr val="FFFFFF">
                    <a:alpha val="70000"/>
                  </a:srgbClr>
                </a:solidFill>
              </a:rPr>
              <a:t>pomocí rovin lze charakterizovat řečový vývoj dítěte</a:t>
            </a:r>
          </a:p>
          <a:p>
            <a:r>
              <a:rPr lang="cs-CZ" sz="1800">
                <a:solidFill>
                  <a:srgbClr val="FFFFFF">
                    <a:alpha val="70000"/>
                  </a:srgbClr>
                </a:solidFill>
              </a:rPr>
              <a:t>ontogeneze -  prolínají se - vývoj probíhá ve všech časových úsecích současně </a:t>
            </a:r>
          </a:p>
          <a:p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endParaRPr lang="cs-CZ" sz="180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31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8DF5A-9A45-532A-302A-EE9D888F6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319" y="-96050"/>
            <a:ext cx="10668000" cy="1524000"/>
          </a:xfrm>
        </p:spPr>
        <p:txBody>
          <a:bodyPr/>
          <a:lstStyle/>
          <a:p>
            <a:r>
              <a:rPr lang="cs-CZ"/>
              <a:t>Morfologicko-syntaktická rovina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B29E1-7B6C-A5BD-21B3-03BFB017A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53" y="890066"/>
            <a:ext cx="10668000" cy="51884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gramatická rovina - používání slovních druhů, gramatickou správnost slov, vět, slovosledu, rodu, čísla, pádu...</a:t>
            </a:r>
          </a:p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zahrnuje: jevy MORFOLOGICKÉ (tvary slov),  SYNTAKTICKÉ (větná stavba) </a:t>
            </a:r>
          </a:p>
          <a:p>
            <a:pPr marL="285750" indent="-285750">
              <a:buFont typeface="Arial"/>
              <a:buChar char="•"/>
            </a:pPr>
            <a:r>
              <a:rPr lang="cs-CZ" sz="2000">
                <a:ea typeface="+mn-lt"/>
                <a:cs typeface="+mn-lt"/>
              </a:rPr>
              <a:t>základní jednotka slova  – MORFÉM  = minimální jednotka jazykové roviny, která je nositelkou jazykového významu</a:t>
            </a:r>
            <a:endParaRPr lang="cs-CZ" sz="2000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 okolo 1. roku života  vlastní vývoj řeči -   podstatná jména v 1. pádě, slovesa – infinitiv, 3. osoba či rozkazovací způsob, použití singuláru, </a:t>
            </a:r>
            <a:r>
              <a:rPr lang="cs-CZ" sz="2000">
                <a:ea typeface="+mn-lt"/>
                <a:cs typeface="+mn-lt"/>
              </a:rPr>
              <a:t>zvukomalebná slova (ham, hají, houpy...)</a:t>
            </a:r>
            <a:endParaRPr lang="cs-CZ" sz="2000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2.-3. rok - přídavná jména, nárust užívání sloves, užití osobních zájmen, skloňování, užívání i množného čísla; slovosled – na prvním místě ve větě slovo, které má klíčový emocionální význam</a:t>
            </a:r>
          </a:p>
          <a:p>
            <a:pPr>
              <a:buFont typeface="Arial"/>
              <a:buChar char="•"/>
            </a:pP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3. - 4. rok - souvětí; </a:t>
            </a:r>
            <a:r>
              <a:rPr lang="cs-CZ" sz="2000">
                <a:ea typeface="+mn-lt"/>
                <a:cs typeface="+mn-lt"/>
              </a:rPr>
              <a:t>po 4. roce zastoupeny všechny slovní druhy</a:t>
            </a:r>
            <a:endParaRPr lang="cs-CZ" sz="2000">
              <a:solidFill>
                <a:srgbClr val="F2F2F2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cs-CZ" sz="2000">
                <a:ea typeface="+mn-lt"/>
                <a:cs typeface="+mn-lt"/>
              </a:rPr>
              <a:t>pravidla</a:t>
            </a: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 syntaxe se dítě učí samo pomocí </a:t>
            </a:r>
            <a:r>
              <a:rPr lang="cs-CZ" sz="2000" u="sng">
                <a:solidFill>
                  <a:schemeClr val="tx1">
                    <a:lumMod val="95000"/>
                  </a:schemeClr>
                </a:solidFill>
              </a:rPr>
              <a:t>transferu</a:t>
            </a:r>
            <a:r>
              <a:rPr lang="cs-CZ" sz="2000" u="sng">
                <a:solidFill>
                  <a:schemeClr val="tx2">
                    <a:lumMod val="95000"/>
                  </a:schemeClr>
                </a:solidFill>
              </a:rPr>
              <a:t>;</a:t>
            </a:r>
            <a:r>
              <a:rPr lang="cs-CZ" sz="2000">
                <a:solidFill>
                  <a:schemeClr val="tx2">
                    <a:lumMod val="95000"/>
                  </a:schemeClr>
                </a:solidFill>
              </a:rPr>
              <a:t> do 4. let "fyziologický dysgramatizmus"</a:t>
            </a:r>
          </a:p>
          <a:p>
            <a:pPr marL="0" indent="0">
              <a:buNone/>
            </a:pPr>
            <a:endParaRPr lang="cs-CZ" sz="2000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endParaRPr lang="cs-CZ" sz="18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400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Arial"/>
              <a:buChar char="•"/>
            </a:pPr>
            <a:endParaRPr lang="cs-CZ" sz="1400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 sz="1400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pPr marL="285750" indent="-285750">
              <a:buFont typeface="Arial"/>
              <a:buChar char="•"/>
            </a:pPr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cs-CZ" sz="180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02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DA4AA-388E-A342-22CF-8D5788FC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33" y="249731"/>
            <a:ext cx="10668000" cy="1524000"/>
          </a:xfrm>
        </p:spPr>
        <p:txBody>
          <a:bodyPr/>
          <a:lstStyle/>
          <a:p>
            <a:r>
              <a:rPr lang="cs-CZ"/>
              <a:t>Lexikálně-sémantická rovina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8269D-EBDB-22A7-DCD7-353505BA1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25" y="1716101"/>
            <a:ext cx="10668000" cy="50091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slovní zásoba - pasivní (rozvoj okolo 10. měsíce života) a aktivní (rozvoj okolo 12. měsíce života)</a:t>
            </a:r>
          </a:p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+ neverbální komunikace </a:t>
            </a:r>
          </a:p>
          <a:p>
            <a:r>
              <a:rPr lang="cs-CZ" sz="2000" err="1">
                <a:solidFill>
                  <a:srgbClr val="FFFFFF">
                    <a:alpha val="70000"/>
                  </a:srgbClr>
                </a:solidFill>
              </a:rPr>
              <a:t>hypergeneralizace</a:t>
            </a: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 - první slova dítě chápe obecně</a:t>
            </a:r>
          </a:p>
          <a:p>
            <a:r>
              <a:rPr lang="cs-CZ" sz="2000" err="1">
                <a:solidFill>
                  <a:srgbClr val="FFFFFF">
                    <a:alpha val="70000"/>
                  </a:srgbClr>
                </a:solidFill>
              </a:rPr>
              <a:t>hyperdiferenciace</a:t>
            </a: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 - dané slovo získá konkrétní význam</a:t>
            </a:r>
          </a:p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první věk otázek - okolo 1,5 roku - otázky: "KDO?", "CO?"</a:t>
            </a:r>
          </a:p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druhý věk otázek - okolo 3,5 let - otázky: "PROČ?", " KDY?" ; dítě zná své jméno, příjmení, sourozence, chápe rozdíly světlo-tma, </a:t>
            </a:r>
            <a:r>
              <a:rPr lang="cs-CZ" sz="2000" err="1">
                <a:solidFill>
                  <a:srgbClr val="FFFFFF">
                    <a:alpha val="70000"/>
                  </a:srgbClr>
                </a:solidFill>
              </a:rPr>
              <a:t>malý-velký</a:t>
            </a:r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, umí básničku...</a:t>
            </a:r>
          </a:p>
          <a:p>
            <a:r>
              <a:rPr lang="cs-CZ" sz="2000">
                <a:solidFill>
                  <a:srgbClr val="FFFFFF">
                    <a:alpha val="70000"/>
                  </a:srgbClr>
                </a:solidFill>
              </a:rPr>
              <a:t>konec předškolního věku spontánní mluva</a:t>
            </a:r>
          </a:p>
          <a:p>
            <a:endParaRPr lang="cs-CZ" sz="2000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87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27C6C-62B7-4CCB-9745-B2E2080C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Foneticko-fonologická rovina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47E37-57CF-49A5-B5CF-4617F5B6E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51089"/>
            <a:ext cx="10668000" cy="4204741"/>
          </a:xfrm>
        </p:spPr>
        <p:txBody>
          <a:bodyPr>
            <a:normAutofit fontScale="85000" lnSpcReduction="10000"/>
          </a:bodyPr>
          <a:lstStyle/>
          <a:p>
            <a:r>
              <a:rPr lang="cs-CZ"/>
              <a:t>zabývá se zvukovou stránkou řeči, rozlišení zvukově stejných a rozdílných slov, analýza a syntéza vět, slov, modulační faktory řeči, správná výslovnost</a:t>
            </a:r>
          </a:p>
          <a:p>
            <a:r>
              <a:rPr lang="cs-CZ"/>
              <a:t>základní jednotkou je hláska – foném</a:t>
            </a:r>
          </a:p>
          <a:p>
            <a:r>
              <a:rPr lang="cs-CZ"/>
              <a:t>vývoj této roviny lze pozorovat jako první ze všech rovin</a:t>
            </a:r>
          </a:p>
          <a:p>
            <a:pPr lvl="1"/>
            <a:r>
              <a:rPr lang="cs-CZ"/>
              <a:t>důležitým mezníkem je přechod z pudového žvatlání na napodobující – 6. – 9. měsíc věku</a:t>
            </a:r>
          </a:p>
          <a:p>
            <a:r>
              <a:rPr lang="cs-CZ"/>
              <a:t>pravidlo nejmenší fyziologické námahy</a:t>
            </a:r>
          </a:p>
          <a:p>
            <a:r>
              <a:rPr lang="cs-CZ"/>
              <a:t>pořadí fixace hlásek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0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DC37C-6D00-909B-9FED-4A1C83E3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21EA3D-31DB-1971-3834-2BFC84F25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err="1">
                <a:ea typeface="+mn-lt"/>
                <a:cs typeface="+mn-lt"/>
              </a:rPr>
              <a:t>communicatio</a:t>
            </a:r>
            <a:r>
              <a:rPr lang="cs-CZ">
                <a:ea typeface="+mn-lt"/>
                <a:cs typeface="+mn-lt"/>
              </a:rPr>
              <a:t>- spojování, sdělování</a:t>
            </a:r>
          </a:p>
          <a:p>
            <a:r>
              <a:rPr lang="cs-CZ">
                <a:ea typeface="+mn-lt"/>
                <a:cs typeface="+mn-lt"/>
              </a:rPr>
              <a:t>ovlivňuje rozvoj osobnosti, důležité pro vývoj společnosti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spojuje nás, umožnuje nám vytvářet a udržovat mezilidské vztahy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složitý proces výměny informací 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interakce- oboustranné působení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schopnost řečové komunikace- schopnost vědomě používat jazyk jako složitý komunikační systém znaků a symbolů ve všech formách (</a:t>
            </a:r>
            <a:r>
              <a:rPr lang="cs-CZ" err="1">
                <a:ea typeface="+mn-lt"/>
                <a:cs typeface="+mn-lt"/>
              </a:rPr>
              <a:t>Lechta</a:t>
            </a:r>
            <a:r>
              <a:rPr lang="cs-CZ">
                <a:ea typeface="+mn-lt"/>
                <a:cs typeface="+mn-lt"/>
              </a:rPr>
              <a:t>)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 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45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E99EA-8656-48D1-8055-DE47636E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Pragmatická rovina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1B03D-A42B-4825-A034-64F0762A5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43593"/>
            <a:ext cx="10668000" cy="4422099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sociální uplatnění komunikačních schopností (Lechta), samostatnost při realizaci komunikačních záměrů</a:t>
            </a:r>
          </a:p>
          <a:p>
            <a:pPr lvl="1"/>
            <a:r>
              <a:rPr lang="cs-CZ"/>
              <a:t>vyžádání si informace, oznámení informace, vyjádření vztahů, pocitů, konverzační schopnosti jedince...</a:t>
            </a:r>
          </a:p>
          <a:p>
            <a:r>
              <a:rPr lang="cs-CZ"/>
              <a:t>sociální a psychologické aspekty komunikace</a:t>
            </a:r>
          </a:p>
          <a:p>
            <a:r>
              <a:rPr lang="cs-CZ"/>
              <a:t>správné užívání jazyka v rámci společenského kontextu</a:t>
            </a:r>
          </a:p>
          <a:p>
            <a:r>
              <a:rPr lang="cs-CZ"/>
              <a:t>dítě nejdříve chápe obsah slov intuitivně, dle situace, postupně začíná chápat svou roli komunikačního partnera, osvojuje si komunikační vzorce</a:t>
            </a:r>
          </a:p>
        </p:txBody>
      </p:sp>
    </p:spTree>
    <p:extLst>
      <p:ext uri="{BB962C8B-B14F-4D97-AF65-F5344CB8AC3E}">
        <p14:creationId xmlns:p14="http://schemas.microsoft.com/office/powerpoint/2010/main" val="3979189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D2A01-FA6B-BED6-6275-EF7EE78E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F851E-0317-7D3B-3D0F-9408E3846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51088"/>
            <a:ext cx="10668000" cy="381808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>
                <a:ea typeface="+mn-lt"/>
                <a:cs typeface="+mn-lt"/>
              </a:rPr>
              <a:t>VYBÍRAL, Zbyněk, 2009. </a:t>
            </a:r>
            <a:r>
              <a:rPr lang="cs-CZ" i="1">
                <a:ea typeface="+mn-lt"/>
                <a:cs typeface="+mn-lt"/>
              </a:rPr>
              <a:t>Psychologie komunikace</a:t>
            </a:r>
            <a:r>
              <a:rPr lang="cs-CZ">
                <a:ea typeface="+mn-lt"/>
                <a:cs typeface="+mn-lt"/>
              </a:rPr>
              <a:t>. Vyd. 2. Praha: Portál. ISBN 978-80-7367-387-1.</a:t>
            </a:r>
          </a:p>
          <a:p>
            <a:r>
              <a:rPr lang="cs-CZ">
                <a:ea typeface="+mn-lt"/>
                <a:cs typeface="+mn-lt"/>
              </a:rPr>
              <a:t>KLENKOVÁ, Jiřina, 2006. </a:t>
            </a:r>
            <a:r>
              <a:rPr lang="cs-CZ" i="1">
                <a:ea typeface="+mn-lt"/>
                <a:cs typeface="+mn-lt"/>
              </a:rPr>
              <a:t>Logopedie</a:t>
            </a:r>
            <a:r>
              <a:rPr lang="cs-CZ">
                <a:ea typeface="+mn-lt"/>
                <a:cs typeface="+mn-lt"/>
              </a:rPr>
              <a:t>. Praha: Grada </a:t>
            </a:r>
            <a:r>
              <a:rPr lang="cs-CZ" err="1">
                <a:ea typeface="+mn-lt"/>
                <a:cs typeface="+mn-lt"/>
              </a:rPr>
              <a:t>Publishing</a:t>
            </a:r>
            <a:r>
              <a:rPr lang="cs-CZ">
                <a:ea typeface="+mn-lt"/>
                <a:cs typeface="+mn-lt"/>
              </a:rPr>
              <a:t>. Pedagogika. ISBN 80-247-1110-9.</a:t>
            </a:r>
            <a:endParaRPr lang="cs-CZ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DEVITO, Joseph A., 2008. </a:t>
            </a:r>
            <a:r>
              <a:rPr lang="cs-CZ" i="1">
                <a:ea typeface="+mn-lt"/>
                <a:cs typeface="+mn-lt"/>
              </a:rPr>
              <a:t>Základy mezilidské komunikace: 6. vydání</a:t>
            </a:r>
            <a:r>
              <a:rPr lang="cs-CZ">
                <a:ea typeface="+mn-lt"/>
                <a:cs typeface="+mn-lt"/>
              </a:rPr>
              <a:t>. Praha: Grada. Expert (Grada). ISBN 978-80-247-2018-0.</a:t>
            </a:r>
          </a:p>
          <a:p>
            <a:r>
              <a:rPr lang="cs-CZ">
                <a:ea typeface="+mn-lt"/>
                <a:cs typeface="+mn-lt"/>
              </a:rPr>
              <a:t>BYTEŠNÍKOVÁ, Ilona, 2012. </a:t>
            </a:r>
            <a:r>
              <a:rPr lang="cs-CZ" i="1">
                <a:ea typeface="+mn-lt"/>
                <a:cs typeface="+mn-lt"/>
              </a:rPr>
              <a:t>Komunikace dětí předškolního věku</a:t>
            </a:r>
            <a:r>
              <a:rPr lang="cs-CZ">
                <a:ea typeface="+mn-lt"/>
                <a:cs typeface="+mn-lt"/>
              </a:rPr>
              <a:t>. Praha: Grada. Pedagogika (Grada). ISBN 978-80-247-3008-0.</a:t>
            </a:r>
          </a:p>
          <a:p>
            <a:r>
              <a:rPr lang="cs-CZ">
                <a:ea typeface="+mn-lt"/>
                <a:cs typeface="+mn-lt"/>
              </a:rPr>
              <a:t>KLENKOVÁ, Jiřina, Barbora BOČKOVÁ a Ilona BYTEŠNÍKOVÁ, 2012. </a:t>
            </a:r>
            <a:r>
              <a:rPr lang="cs-CZ" i="1">
                <a:ea typeface="+mn-lt"/>
                <a:cs typeface="+mn-lt"/>
              </a:rPr>
              <a:t>Kapitoly pro studenty logopedie: text k distančnímu vzdělávání</a:t>
            </a:r>
            <a:r>
              <a:rPr lang="cs-CZ">
                <a:ea typeface="+mn-lt"/>
                <a:cs typeface="+mn-lt"/>
              </a:rPr>
              <a:t>. Brno: </a:t>
            </a:r>
            <a:r>
              <a:rPr lang="cs-CZ" err="1">
                <a:ea typeface="+mn-lt"/>
                <a:cs typeface="+mn-lt"/>
              </a:rPr>
              <a:t>Paido</a:t>
            </a:r>
            <a:r>
              <a:rPr lang="cs-CZ">
                <a:ea typeface="+mn-lt"/>
                <a:cs typeface="+mn-lt"/>
              </a:rPr>
              <a:t>. ISBN 978-80-7315-229-1.</a:t>
            </a:r>
          </a:p>
        </p:txBody>
      </p:sp>
    </p:spTree>
    <p:extLst>
      <p:ext uri="{BB962C8B-B14F-4D97-AF65-F5344CB8AC3E}">
        <p14:creationId xmlns:p14="http://schemas.microsoft.com/office/powerpoint/2010/main" val="278159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50D1A-0B78-437F-90F9-6FD3D527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Stavební prvky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6E181-E8C8-4680-ABE4-C77B84431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19865"/>
            <a:ext cx="10668000" cy="3818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KOMUNIKÁTOR- zdroj informace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KOMUNIKANT- přijímá informaci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KOMUNIKÉ- obsah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KOMUNIKAČNÍ KANÁL- způsob sdělení</a:t>
            </a:r>
          </a:p>
        </p:txBody>
      </p:sp>
    </p:spTree>
    <p:extLst>
      <p:ext uri="{BB962C8B-B14F-4D97-AF65-F5344CB8AC3E}">
        <p14:creationId xmlns:p14="http://schemas.microsoft.com/office/powerpoint/2010/main" val="427425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26942-4D00-1E8A-D2DB-08431E58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Fáze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97ACB-5638-F354-40DC-35694B556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/>
            <a:r>
              <a:rPr lang="cs-CZ" b="1">
                <a:ea typeface="+mn-lt"/>
                <a:cs typeface="+mn-lt"/>
              </a:rPr>
              <a:t>Ideová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1">
                <a:ea typeface="+mn-lt"/>
                <a:cs typeface="+mn-lt"/>
              </a:rPr>
              <a:t>geneze</a:t>
            </a:r>
            <a:r>
              <a:rPr lang="cs-CZ">
                <a:ea typeface="+mn-lt"/>
                <a:cs typeface="+mn-lt"/>
              </a:rPr>
              <a:t> = vznik myšlenky/nápadu v mysli komunikátora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/>
            <a:r>
              <a:rPr lang="cs-CZ" b="1">
                <a:ea typeface="+mn-lt"/>
                <a:cs typeface="+mn-lt"/>
              </a:rPr>
              <a:t>Zakódování</a:t>
            </a:r>
            <a:r>
              <a:rPr lang="cs-CZ">
                <a:ea typeface="+mn-lt"/>
                <a:cs typeface="+mn-lt"/>
              </a:rPr>
              <a:t> = vyjádření myšlenky v symbolech/slovech/ znacích/ pohybech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/>
            <a:r>
              <a:rPr lang="cs-CZ" b="1">
                <a:ea typeface="+mn-lt"/>
                <a:cs typeface="+mn-lt"/>
              </a:rPr>
              <a:t>Přenos</a:t>
            </a:r>
            <a:r>
              <a:rPr lang="cs-CZ">
                <a:ea typeface="+mn-lt"/>
                <a:cs typeface="+mn-lt"/>
              </a:rPr>
              <a:t> = vedení vysílaného obsahu od vysílajícího k příjemci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>
              <a:buAutoNum type="arabicPeriod"/>
            </a:pP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 sz="450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05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1329F-7040-AD2D-70D9-5A62732A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Fáze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5FD66-9470-78FE-14FA-43AACAE2F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/>
            <a:r>
              <a:rPr lang="cs-CZ" b="1">
                <a:ea typeface="+mn-lt"/>
                <a:cs typeface="+mn-lt"/>
              </a:rPr>
              <a:t>Příjem</a:t>
            </a:r>
            <a:r>
              <a:rPr lang="cs-CZ">
                <a:ea typeface="+mn-lt"/>
                <a:cs typeface="+mn-lt"/>
              </a:rPr>
              <a:t> = okamžik, kdy symboly dojdou k příjemci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/>
            <a:r>
              <a:rPr lang="cs-CZ" b="1">
                <a:ea typeface="+mn-lt"/>
                <a:cs typeface="+mn-lt"/>
              </a:rPr>
              <a:t>Dekódování</a:t>
            </a:r>
            <a:r>
              <a:rPr lang="cs-CZ">
                <a:ea typeface="+mn-lt"/>
                <a:cs typeface="+mn-lt"/>
              </a:rPr>
              <a:t>  = interpretace přijatých symbolů, proces příjemcova výkladu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/>
            <a:r>
              <a:rPr lang="cs-CZ" b="1">
                <a:ea typeface="+mn-lt"/>
                <a:cs typeface="+mn-lt"/>
              </a:rPr>
              <a:t>Akce</a:t>
            </a:r>
            <a:r>
              <a:rPr lang="cs-CZ">
                <a:ea typeface="+mn-lt"/>
                <a:cs typeface="+mn-lt"/>
              </a:rPr>
              <a:t> = činnost příjemce vyvolaná přijatou zprávou, využití informace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/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3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AD61C-B8FF-F317-2E94-C22C891B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Recepce a percepce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A95A7-A391-4675-1B1F-684CC16CD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RECEPCE= aktivní proces, zahrnující příjímání, dekódování sdělení a jejich převádění do adresátových mentálních struktur</a:t>
            </a:r>
          </a:p>
          <a:p>
            <a:endParaRPr lang="cs-CZ"/>
          </a:p>
          <a:p>
            <a:r>
              <a:rPr lang="cs-CZ"/>
              <a:t>PERCEPCE = neboli vnímání, předchází a doprovází recepci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3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276D5-12D8-5540-58C9-9EC7B25D7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8189"/>
            <a:ext cx="10668000" cy="1524000"/>
          </a:xfrm>
        </p:spPr>
        <p:txBody>
          <a:bodyPr/>
          <a:lstStyle/>
          <a:p>
            <a:r>
              <a:rPr lang="cs-CZ"/>
              <a:t>Jazyk x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C492A-F989-3A55-CC04-B28379F4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25284"/>
            <a:ext cx="10668000" cy="473823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zásadní pojmy v otázce komunikace, třeba odlišovat </a:t>
            </a: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jazyk = jev a proces společenský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</a:rPr>
              <a:t>schopnost lidí používat symbolický vyjadřovací systém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řeč = individuální výkon</a:t>
            </a:r>
          </a:p>
          <a:p>
            <a:pPr lvl="1"/>
            <a:r>
              <a:rPr lang="cs-CZ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konkrétní, skutečné použití </a:t>
            </a:r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pPr lvl="1"/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vědomé užívaní jazyka = řeč</a:t>
            </a:r>
          </a:p>
          <a:p>
            <a:pPr lvl="1"/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3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9AE8D-A130-3A90-1D4A-CAC00C0A2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D48615-A4D7-6DE6-4C66-C3B96702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soustava zvukových a druhotných dorozumívacích prostředků 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znaková povaha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vyjádření myšlenek, vědění, představ </a:t>
            </a:r>
          </a:p>
        </p:txBody>
      </p:sp>
    </p:spTree>
    <p:extLst>
      <p:ext uri="{BB962C8B-B14F-4D97-AF65-F5344CB8AC3E}">
        <p14:creationId xmlns:p14="http://schemas.microsoft.com/office/powerpoint/2010/main" val="334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0B9E2-BDE9-6DE9-5A57-84E8C07A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BEBE1-D4AA-B8B0-7832-020B62A5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12189"/>
            <a:ext cx="10898037" cy="4191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specificky lidská vlastnost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schopnost vyjadřovat přání, pocity, myšlenky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není vrozená</a:t>
            </a:r>
            <a:endParaRPr lang="cs-CZ"/>
          </a:p>
          <a:p>
            <a:r>
              <a:rPr lang="cs-CZ" sz="2400" b="1">
                <a:solidFill>
                  <a:srgbClr val="FFFFFF">
                    <a:alpha val="70000"/>
                  </a:srgbClr>
                </a:solidFill>
              </a:rPr>
              <a:t>predispozice --&gt; proces učení, komunikace s okolím --&gt; získání schopnosti </a:t>
            </a:r>
            <a:r>
              <a:rPr lang="cs-CZ" sz="2400">
                <a:solidFill>
                  <a:srgbClr val="FFFFFF">
                    <a:alpha val="70000"/>
                  </a:srgbClr>
                </a:solidFill>
              </a:rPr>
              <a:t> </a:t>
            </a:r>
          </a:p>
          <a:p>
            <a:r>
              <a:rPr lang="cs-CZ">
                <a:solidFill>
                  <a:srgbClr val="FFFFFF">
                    <a:alpha val="70000"/>
                  </a:srgbClr>
                </a:solidFill>
              </a:rPr>
              <a:t>ZEVNÍ (mluvení) x VNITŘNÍ (uchovávání myšlení)</a:t>
            </a: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  <a:p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73246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537B8BE214E4F4DB276BF83F81BA981" ma:contentTypeVersion="7" ma:contentTypeDescription="Vytvoří nový dokument" ma:contentTypeScope="" ma:versionID="073f840564a2a1196bd0591a2c6ff65e">
  <xsd:schema xmlns:xsd="http://www.w3.org/2001/XMLSchema" xmlns:xs="http://www.w3.org/2001/XMLSchema" xmlns:p="http://schemas.microsoft.com/office/2006/metadata/properties" xmlns:ns3="cce721dd-d815-489e-a65c-cd27f0237671" xmlns:ns4="f3e3918f-a54b-4d5b-856c-327b25a9aaf4" targetNamespace="http://schemas.microsoft.com/office/2006/metadata/properties" ma:root="true" ma:fieldsID="be1dd9d552ecfff09f8d09df5cfbeb27" ns3:_="" ns4:_="">
    <xsd:import namespace="cce721dd-d815-489e-a65c-cd27f0237671"/>
    <xsd:import namespace="f3e3918f-a54b-4d5b-856c-327b25a9aa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721dd-d815-489e-a65c-cd27f02376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3918f-a54b-4d5b-856c-327b25a9aa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A79589-1951-47DC-8E7D-F466FA2F0E67}">
  <ds:schemaRefs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3e3918f-a54b-4d5b-856c-327b25a9aaf4"/>
    <ds:schemaRef ds:uri="cce721dd-d815-489e-a65c-cd27f0237671"/>
  </ds:schemaRefs>
</ds:datastoreItem>
</file>

<file path=customXml/itemProps2.xml><?xml version="1.0" encoding="utf-8"?>
<ds:datastoreItem xmlns:ds="http://schemas.openxmlformats.org/officeDocument/2006/customXml" ds:itemID="{32C609BA-FCAB-4D6E-B6AC-51630894CA4D}">
  <ds:schemaRefs>
    <ds:schemaRef ds:uri="cce721dd-d815-489e-a65c-cd27f0237671"/>
    <ds:schemaRef ds:uri="f3e3918f-a54b-4d5b-856c-327b25a9aa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D6BBD33-7810-4F69-858B-D7AA2D1175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Oblázek</Template>
  <TotalTime>0</TotalTime>
  <Words>1102</Words>
  <Application>Microsoft Office PowerPoint</Application>
  <PresentationFormat>Širokoúhlá obrazovka</PresentationFormat>
  <Paragraphs>150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Avenir Next LT Pro</vt:lpstr>
      <vt:lpstr>Avenir Next LT Pro Light</vt:lpstr>
      <vt:lpstr>Courier New</vt:lpstr>
      <vt:lpstr>Sitka Subheading</vt:lpstr>
      <vt:lpstr>PebbleVTI</vt:lpstr>
      <vt:lpstr>Proces lidské komunikace, charakteristika, význam. Verbální komunikace, nonverbální komunikace. Vymezení jazykových rovin. </vt:lpstr>
      <vt:lpstr>Komunikace</vt:lpstr>
      <vt:lpstr>Stavební prvky komunikace</vt:lpstr>
      <vt:lpstr>Fáze komunikace</vt:lpstr>
      <vt:lpstr>Fáze komunikace</vt:lpstr>
      <vt:lpstr>Recepce a percepce</vt:lpstr>
      <vt:lpstr>Jazyk x řeč</vt:lpstr>
      <vt:lpstr>Jazyk</vt:lpstr>
      <vt:lpstr>Řeč</vt:lpstr>
      <vt:lpstr>Řeč</vt:lpstr>
      <vt:lpstr>Cíl a význam komunikace</vt:lpstr>
      <vt:lpstr>Funkce komunikace</vt:lpstr>
      <vt:lpstr>Verbální komunikace</vt:lpstr>
      <vt:lpstr>Neverbální komunikace</vt:lpstr>
      <vt:lpstr>Vokální x nonvokální fenomény</vt:lpstr>
      <vt:lpstr>Jazykové roviny </vt:lpstr>
      <vt:lpstr>Morfologicko-syntaktická rovina</vt:lpstr>
      <vt:lpstr>Lexikálně-sémantická rovina </vt:lpstr>
      <vt:lpstr>Foneticko-fonologická rovina</vt:lpstr>
      <vt:lpstr>Pragmatická rovina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lidské komunikace, charakteristika, význam. Verbální komunikace, nonverbální komunikace. Vymezení jazykových rovin.</dc:title>
  <dc:creator>Eliška Holková</dc:creator>
  <cp:lastModifiedBy>Eliška Holková</cp:lastModifiedBy>
  <cp:revision>1</cp:revision>
  <dcterms:created xsi:type="dcterms:W3CDTF">2022-09-24T07:39:12Z</dcterms:created>
  <dcterms:modified xsi:type="dcterms:W3CDTF">2022-09-26T15:28:44Z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0x0101001537B8BE214E4F4DB276BF83F81BA981</vt:lpwstr>
  </property>
</Properties>
</file>