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sldIdLst>
    <p:sldId id="256" r:id="rId2"/>
    <p:sldId id="278" r:id="rId3"/>
    <p:sldId id="341" r:id="rId4"/>
    <p:sldId id="317" r:id="rId5"/>
    <p:sldId id="318" r:id="rId6"/>
    <p:sldId id="305" r:id="rId7"/>
    <p:sldId id="257" r:id="rId8"/>
    <p:sldId id="313" r:id="rId9"/>
    <p:sldId id="306" r:id="rId10"/>
    <p:sldId id="326" r:id="rId11"/>
    <p:sldId id="314" r:id="rId12"/>
    <p:sldId id="322" r:id="rId13"/>
    <p:sldId id="328" r:id="rId14"/>
    <p:sldId id="327" r:id="rId15"/>
    <p:sldId id="319" r:id="rId16"/>
    <p:sldId id="323" r:id="rId17"/>
    <p:sldId id="332" r:id="rId18"/>
    <p:sldId id="335" r:id="rId19"/>
    <p:sldId id="346" r:id="rId20"/>
    <p:sldId id="347" r:id="rId21"/>
    <p:sldId id="320" r:id="rId22"/>
    <p:sldId id="324" r:id="rId23"/>
    <p:sldId id="339" r:id="rId24"/>
    <p:sldId id="344" r:id="rId25"/>
    <p:sldId id="340" r:id="rId26"/>
    <p:sldId id="345" r:id="rId27"/>
    <p:sldId id="321" r:id="rId28"/>
    <p:sldId id="325" r:id="rId29"/>
    <p:sldId id="329" r:id="rId30"/>
    <p:sldId id="330" r:id="rId31"/>
    <p:sldId id="343" r:id="rId32"/>
    <p:sldId id="342" r:id="rId33"/>
    <p:sldId id="296" r:id="rId34"/>
    <p:sldId id="303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4660"/>
  </p:normalViewPr>
  <p:slideViewPr>
    <p:cSldViewPr snapToGrid="0">
      <p:cViewPr varScale="1">
        <p:scale>
          <a:sx n="82" d="100"/>
          <a:sy n="82" d="100"/>
        </p:scale>
        <p:origin x="161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1F3960C-2925-459D-A75E-8AA30A549DCD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0F66068-4581-45C8-8877-4B6E8E6690DE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735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3960C-2925-459D-A75E-8AA30A549DCD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6068-4581-45C8-8877-4B6E8E669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302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3960C-2925-459D-A75E-8AA30A549DCD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6068-4581-45C8-8877-4B6E8E669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07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3960C-2925-459D-A75E-8AA30A549DCD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6068-4581-45C8-8877-4B6E8E669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32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1F3960C-2925-459D-A75E-8AA30A549DCD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0F66068-4581-45C8-8877-4B6E8E6690DE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888281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3960C-2925-459D-A75E-8AA30A549DCD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6068-4581-45C8-8877-4B6E8E669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61603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3960C-2925-459D-A75E-8AA30A549DCD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6068-4581-45C8-8877-4B6E8E669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327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3960C-2925-459D-A75E-8AA30A549DCD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6068-4581-45C8-8877-4B6E8E669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880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3960C-2925-459D-A75E-8AA30A549DCD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6068-4581-45C8-8877-4B6E8E669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592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11F3960C-2925-459D-A75E-8AA30A549DCD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10F66068-4581-45C8-8877-4B6E8E6690D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87316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11F3960C-2925-459D-A75E-8AA30A549DCD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10F66068-4581-45C8-8877-4B6E8E6690DE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24746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1F3960C-2925-459D-A75E-8AA30A549DCD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F66068-4581-45C8-8877-4B6E8E6690DE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208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fnbrno.cz/data/files/NK/2009/MASTcz%20z&#225;znamov&#253;%20list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paper/A-Screening-Tool-to-Detect-Stroke-Aphasia%3A-of-Test-Paplikar-Iyer/9cfe05cdd685345b4b98588f00d56cfdac866081/figure/0" TargetMode="External"/><Relationship Id="rId2" Type="http://schemas.openxmlformats.org/officeDocument/2006/relationships/hyperlink" Target="https://www.youtube.com/watch?v=b5N0ksdpfkg&amp;ab_channel=PetraSviderkov%C3%A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gate.net/figure/Tokens-used-in-the-Token-Test_fig11_266558490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9229F3-3A14-4381-96B8-9AF3AFFE1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157" y="801713"/>
            <a:ext cx="7949681" cy="3467282"/>
          </a:xfrm>
        </p:spPr>
        <p:txBody>
          <a:bodyPr anchor="ctr">
            <a:normAutofit/>
          </a:bodyPr>
          <a:lstStyle/>
          <a:p>
            <a:r>
              <a:rPr lang="cs-CZ" sz="5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AFÁZIE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9144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0E9F6B1-8E4A-40B4-BBAF-9C7DDB314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4176" y="5449994"/>
            <a:ext cx="4475644" cy="1122028"/>
          </a:xfrm>
        </p:spPr>
        <p:txBody>
          <a:bodyPr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Zuzana </a:t>
            </a:r>
            <a:r>
              <a:rPr lang="cs-CZ" sz="1000" b="0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audová</a:t>
            </a: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	</a:t>
            </a:r>
            <a:r>
              <a:rPr lang="cs-CZ" sz="1000" b="0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isabela</a:t>
            </a: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 plánková</a:t>
            </a:r>
          </a:p>
          <a:p>
            <a:pPr algn="l">
              <a:lnSpc>
                <a:spcPct val="90000"/>
              </a:lnSpc>
            </a:pP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Eliška </a:t>
            </a:r>
            <a:r>
              <a:rPr lang="cs-CZ" sz="1000" b="0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bulířová</a:t>
            </a: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	</a:t>
            </a:r>
            <a:r>
              <a:rPr lang="cs-CZ" sz="1000" b="0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veronika</a:t>
            </a: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 podhorská</a:t>
            </a:r>
          </a:p>
          <a:p>
            <a:pPr algn="l">
              <a:lnSpc>
                <a:spcPct val="90000"/>
              </a:lnSpc>
            </a:pP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Tereza </a:t>
            </a:r>
            <a:r>
              <a:rPr lang="cs-CZ" sz="1000" b="0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kudělová</a:t>
            </a: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	</a:t>
            </a:r>
            <a:r>
              <a:rPr lang="cs-CZ" sz="1000" b="0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lucie</a:t>
            </a: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 stárková</a:t>
            </a:r>
          </a:p>
          <a:p>
            <a:pPr algn="l">
              <a:lnSpc>
                <a:spcPct val="90000"/>
              </a:lnSpc>
            </a:pP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Kristýna </a:t>
            </a:r>
            <a:r>
              <a:rPr lang="cs-CZ" sz="1000" b="0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lejsková</a:t>
            </a:r>
            <a:endParaRPr lang="cs-CZ" sz="1000" b="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57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NEJČASTĚJŠÍ SYMPTOMY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7" y="1785256"/>
            <a:ext cx="8001003" cy="4221479"/>
          </a:xfrm>
        </p:spPr>
        <p:txBody>
          <a:bodyPr>
            <a:normAutofit lnSpcReduction="10000"/>
          </a:bodyPr>
          <a:lstStyle/>
          <a:p>
            <a:r>
              <a:rPr lang="cs-CZ" sz="1900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parafázie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= deformace slov různého typu a stupně</a:t>
            </a:r>
          </a:p>
          <a:p>
            <a:pPr lvl="1"/>
            <a:r>
              <a:rPr lang="cs-CZ" sz="1700" i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fonemické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= slovní tvar je deformovaný, lze ale porozumět významu</a:t>
            </a:r>
          </a:p>
          <a:p>
            <a:pPr lvl="1"/>
            <a:r>
              <a:rPr lang="cs-CZ" sz="17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žargonové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= těžká slovní deformace</a:t>
            </a:r>
          </a:p>
          <a:p>
            <a:pPr lvl="1"/>
            <a:r>
              <a:rPr lang="cs-CZ" sz="17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sémantické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= neschopnost vybavit si dané slovo</a:t>
            </a:r>
          </a:p>
          <a:p>
            <a:r>
              <a:rPr lang="cs-CZ" sz="1900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parafrázie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= snížená schopnost až nemožnost větného vyjádření</a:t>
            </a:r>
          </a:p>
          <a:p>
            <a:r>
              <a:rPr lang="cs-CZ" sz="1900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perservace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= ulpívání na předchozím podnětu a při dalších odpovědích</a:t>
            </a:r>
          </a:p>
          <a:p>
            <a:r>
              <a:rPr lang="cs-CZ" sz="1900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logorhea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= překotná mluva se sníženou srozumitelností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anomie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= porucha pojmenování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neologismy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= slova tvořena gramaticky chybně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poruchy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rozumění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= jsou velmi časté, je proto důležité se na porozumění zaměřit při vyšetření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4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67762" y="630936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AACE35A-DD26-4C0E-81A5-8C18F7390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57" y="1231506"/>
            <a:ext cx="479270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cs-CZ" sz="4200" spc="8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KLASIFIKACE</a:t>
            </a:r>
            <a:endParaRPr lang="en-US" sz="4200" spc="8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05CB15-2F46-4D9D-AEA4-3619C520C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915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8DAE5F6-55D5-4FC2-B1F3-AE114251F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50264" y="1964267"/>
            <a:ext cx="643467" cy="9143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25560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KLASIFIKACE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7" y="1785257"/>
            <a:ext cx="8001003" cy="3440539"/>
          </a:xfrm>
        </p:spPr>
        <p:txBody>
          <a:bodyPr>
            <a:normAutofit/>
          </a:bodyPr>
          <a:lstStyle/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nejednotná klasifikace (pohled medicínský, psychologický, lingvistický, …)</a:t>
            </a:r>
            <a:endParaRPr lang="cs-CZ" sz="1900" b="1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nejzákladnější dělení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senzorická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(receptivní,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Wernickeho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)</a:t>
            </a:r>
          </a:p>
          <a:p>
            <a:pPr lvl="1"/>
            <a:r>
              <a:rPr lang="cs-CZ" sz="17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motorická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(expresivní,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Brocova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)</a:t>
            </a:r>
          </a:p>
          <a:p>
            <a:pPr lvl="1"/>
            <a:r>
              <a:rPr lang="cs-CZ" sz="17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totální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(globální)</a:t>
            </a:r>
          </a:p>
          <a:p>
            <a:endParaRPr lang="cs-CZ" sz="19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09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BOSTONSKÁ KLASIFIKACE AFÁZIE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7" y="1785257"/>
            <a:ext cx="8001003" cy="3794928"/>
          </a:xfrm>
        </p:spPr>
        <p:txBody>
          <a:bodyPr>
            <a:normAutofit/>
          </a:bodyPr>
          <a:lstStyle/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19. st., </a:t>
            </a:r>
            <a:r>
              <a:rPr lang="cs-CZ" sz="19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Broca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a </a:t>
            </a:r>
            <a:r>
              <a:rPr lang="cs-CZ" sz="19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Wernicke</a:t>
            </a:r>
            <a:endParaRPr lang="cs-CZ" sz="19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silné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a 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slabé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stránky řečových modalit 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(pojmenování, </a:t>
            </a:r>
            <a:r>
              <a:rPr lang="cs-CZ" sz="19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fluence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konverzační řeči, porozumění mluvené řeči a opakování)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neplynulé afázie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globální afázie				 </a:t>
            </a:r>
            <a:r>
              <a:rPr lang="cs-CZ" sz="17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–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izolovaná afázie</a:t>
            </a:r>
          </a:p>
          <a:p>
            <a:pPr lvl="1"/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Brocova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afázie				 </a:t>
            </a:r>
            <a:r>
              <a:rPr lang="cs-CZ" sz="17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–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transkortikální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motorická afázie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plynulé afá</a:t>
            </a:r>
            <a:r>
              <a:rPr lang="cs-CZ" sz="17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zie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Wernickeho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afázie			 </a:t>
            </a:r>
            <a:r>
              <a:rPr lang="cs-CZ" sz="17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–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konduktivní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afázie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animická afázie			 </a:t>
            </a:r>
            <a:r>
              <a:rPr lang="cs-CZ" sz="17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–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transkortikální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senzorická afázie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55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LURIJOVA KLASIFIKACE AFÁZIE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7" y="1785257"/>
            <a:ext cx="8001003" cy="4064558"/>
          </a:xfrm>
        </p:spPr>
        <p:txBody>
          <a:bodyPr>
            <a:normAutofit/>
          </a:bodyPr>
          <a:lstStyle/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koncepce 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funkčních bloků 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 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kortikálních zón mozku</a:t>
            </a:r>
          </a:p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stejná porucha porozumění může vzniknout z různých příčin (jiná lokace postižení mozku)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afázie vzniklé při lézích přední oblasti mozku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dynamická afázie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eferentní motorická afázie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afázie vzniklé při poškození zadních oblastí mozku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aferentní motorická afázie			</a:t>
            </a:r>
            <a:r>
              <a:rPr lang="cs-CZ" sz="17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–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sémantická afázie	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akusticko-amnestická afázie			</a:t>
            </a:r>
            <a:r>
              <a:rPr lang="cs-CZ" sz="17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–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amnestická afázie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senzorická afázie</a:t>
            </a:r>
          </a:p>
          <a:p>
            <a:endParaRPr lang="cs-CZ" sz="19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20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67762" y="630936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AACE35A-DD26-4C0E-81A5-8C18F7390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57" y="1231506"/>
            <a:ext cx="479270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cs-CZ" sz="4200" spc="8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DIAGNOSTIKA</a:t>
            </a:r>
            <a:endParaRPr lang="en-US" sz="4200" spc="8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05CB15-2F46-4D9D-AEA4-3619C520C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915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8DAE5F6-55D5-4FC2-B1F3-AE114251F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50264" y="1964267"/>
            <a:ext cx="643467" cy="9143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4348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DIAGNOSTIKA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7" y="1785257"/>
            <a:ext cx="8001003" cy="3440539"/>
          </a:xfrm>
        </p:spPr>
        <p:txBody>
          <a:bodyPr>
            <a:normAutofit/>
          </a:bodyPr>
          <a:lstStyle/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různé cíle diagnostiky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určit přítomnost afázie v klinickém obraze (screening afázie)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určit typ a stupeň afázie, zjistit mechanismus narušení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zmapovat úroveň každodenní komunikace pacienta při existujícím narušení (diagnostikování funkční komunikace)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analyzovat specifické symptomy afázie</a:t>
            </a:r>
          </a:p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orientační vyšetření: 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lékaři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(neurologové)</a:t>
            </a:r>
          </a:p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komplexní vyšetření: 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klinický logoped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72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KLASIFIKAFE TESTŮ AFÁZIE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3C6DE3C-4D2A-BF6C-181D-802017AF4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08" y="1621758"/>
            <a:ext cx="5754983" cy="4151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17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SCREENINGOVÉ TESTY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7" y="1785257"/>
            <a:ext cx="4812266" cy="4076281"/>
          </a:xfrm>
        </p:spPr>
        <p:txBody>
          <a:bodyPr>
            <a:normAutofit/>
          </a:bodyPr>
          <a:lstStyle/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AST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(</a:t>
            </a:r>
            <a:r>
              <a:rPr lang="cs-CZ" sz="19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Aphasia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Screening Test)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MAST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(Mississippi </a:t>
            </a:r>
            <a:r>
              <a:rPr lang="cs-CZ" sz="19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Aphasia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Screening Test):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9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subtestů</a:t>
            </a:r>
            <a:endParaRPr lang="cs-CZ" sz="17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  <a:hlinkClick r:id="rId2"/>
              </a:rPr>
              <a:t>https://www.fnbrno.cz/data/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  <a:hlinkClick r:id="rId2"/>
              </a:rPr>
              <a:t>files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  <a:hlinkClick r:id="rId2"/>
              </a:rPr>
              <a:t>/NK/2009/MASTcz%20záznamový%20list.pdf</a:t>
            </a:r>
            <a:endParaRPr lang="cs-CZ" sz="17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FAST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(</a:t>
            </a:r>
            <a:r>
              <a:rPr lang="cs-CZ" sz="19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Frenchay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9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Aphasia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Screening Test):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dějový obrázek a tvary</a:t>
            </a:r>
          </a:p>
          <a:p>
            <a:endParaRPr lang="cs-CZ" sz="19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0E0117C-1092-3B61-4B8C-22620F753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763" y="1640059"/>
            <a:ext cx="3688343" cy="40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80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KOMPLEXNÍ TESTY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7" y="1785257"/>
            <a:ext cx="8279426" cy="4076281"/>
          </a:xfrm>
        </p:spPr>
        <p:txBody>
          <a:bodyPr>
            <a:normAutofit/>
          </a:bodyPr>
          <a:lstStyle/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kvantitativně orientované testy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způsob a kvalita řešení úlohy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WAB (Western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Aphasia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Battery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)</a:t>
            </a:r>
            <a:endParaRPr lang="cs-CZ" sz="1900" b="1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kvalitativně orientované testy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symptomy afázie a jejich rozsah</a:t>
            </a:r>
          </a:p>
          <a:p>
            <a:pPr lvl="1"/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Lurijovo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neuropsychologické vyšetření, PALPA (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Psycholinguistic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Assessment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of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Language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Processing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in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Aphasia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)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testy funkční komunikace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úroveň každodenní komunikace a její efektivita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CADL-2 (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Communicative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Activities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in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Daily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Living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), CAPPA (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Conversation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Analysis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Profile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of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People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with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Aphasia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)</a:t>
            </a:r>
          </a:p>
          <a:p>
            <a:endParaRPr lang="cs-CZ" sz="19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8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80D4D6-B06E-4316-8BBC-7A65A10AC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35697"/>
            <a:ext cx="3480600" cy="4669015"/>
          </a:xfrm>
        </p:spPr>
        <p:txBody>
          <a:bodyPr anchor="ctr">
            <a:normAutofit/>
          </a:bodyPr>
          <a:lstStyle/>
          <a:p>
            <a:pPr algn="ctr"/>
            <a:r>
              <a:rPr lang="cs-CZ" sz="40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AFÁZIE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72A37F-0C2F-473C-9D71-B80AEE71B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7847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274" y="584845"/>
            <a:ext cx="5132054" cy="5570720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cs-CZ" sz="18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TIPY</a:t>
            </a:r>
          </a:p>
          <a:p>
            <a:pPr marL="0" indent="0" algn="just">
              <a:buNone/>
            </a:pPr>
            <a:r>
              <a:rPr lang="cs-CZ" sz="18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VYMEZENÍ TERMÍNU</a:t>
            </a:r>
          </a:p>
          <a:p>
            <a:pPr marL="0" indent="0" algn="just">
              <a:buNone/>
            </a:pPr>
            <a:r>
              <a:rPr lang="cs-CZ" sz="18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ETIOLOGIE</a:t>
            </a:r>
          </a:p>
          <a:p>
            <a:pPr marL="0" indent="0" algn="just">
              <a:buNone/>
            </a:pPr>
            <a:r>
              <a:rPr lang="cs-CZ" sz="18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SYMPTOMATOLOGIE</a:t>
            </a:r>
          </a:p>
          <a:p>
            <a:pPr marL="0" indent="0" algn="just">
              <a:buNone/>
            </a:pPr>
            <a:r>
              <a:rPr lang="cs-CZ" sz="18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KLASIFIKACE</a:t>
            </a:r>
          </a:p>
          <a:p>
            <a:pPr marL="0" indent="0" algn="just">
              <a:buNone/>
            </a:pPr>
            <a:r>
              <a:rPr lang="cs-CZ" sz="18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DIAGNOSTIKA</a:t>
            </a:r>
          </a:p>
          <a:p>
            <a:pPr marL="0" indent="0" algn="just">
              <a:buNone/>
            </a:pPr>
            <a:r>
              <a:rPr lang="cs-CZ" sz="18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TERAPIE</a:t>
            </a:r>
          </a:p>
          <a:p>
            <a:pPr marL="0" indent="0" algn="just">
              <a:buNone/>
            </a:pPr>
            <a:r>
              <a:rPr lang="cs-CZ" sz="18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AFÁZIE U DĚTÍ</a:t>
            </a:r>
          </a:p>
          <a:p>
            <a:pPr marL="0" indent="0" algn="just">
              <a:buNone/>
            </a:pPr>
            <a:r>
              <a:rPr lang="cs-CZ" sz="180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VIDEO</a:t>
            </a:r>
            <a:endParaRPr lang="cs-CZ" sz="18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016ABB-4F5D-4BFA-9406-7CD61399B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50264" y="1964267"/>
            <a:ext cx="643467" cy="9143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87873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SPECIÁLNÍ TESTY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7" y="1785257"/>
            <a:ext cx="4579001" cy="4076281"/>
          </a:xfrm>
        </p:spPr>
        <p:txBody>
          <a:bodyPr>
            <a:normAutofit/>
          </a:bodyPr>
          <a:lstStyle/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Token test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barevné tvary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BNT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(Boston </a:t>
            </a:r>
            <a:r>
              <a:rPr lang="cs-CZ" sz="19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Naming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Test):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pojmenovávání obrázků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BAT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(</a:t>
            </a:r>
            <a:r>
              <a:rPr lang="cs-CZ" sz="19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Bilingual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9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Aphasia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Test)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5A92D4-00EC-932D-737A-2902FE60D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833" y="1919361"/>
            <a:ext cx="3791174" cy="301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39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67762" y="630936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AACE35A-DD26-4C0E-81A5-8C18F7390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57" y="1231506"/>
            <a:ext cx="479270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cs-CZ" sz="4200" spc="8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TERAPIE</a:t>
            </a:r>
            <a:endParaRPr lang="en-US" sz="4200" spc="8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05CB15-2F46-4D9D-AEA4-3619C520C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915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8DAE5F6-55D5-4FC2-B1F3-AE114251F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50264" y="1964267"/>
            <a:ext cx="643467" cy="9143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10765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7" y="1785257"/>
            <a:ext cx="8001003" cy="4221478"/>
          </a:xfrm>
        </p:spPr>
        <p:txBody>
          <a:bodyPr>
            <a:normAutofit/>
          </a:bodyPr>
          <a:lstStyle/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zaměření na 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specifické potřeby 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 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silné stránky 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pacienta</a:t>
            </a:r>
          </a:p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dělení terapie (IDH klasifikace) → 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3 roviny terapie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obnova narušené funkce – izolované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jaz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. funkce (čtení, psaní, …)</a:t>
            </a:r>
          </a:p>
          <a:p>
            <a:pPr lvl="2"/>
            <a:r>
              <a:rPr lang="cs-CZ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stimulace nebo reedukace</a:t>
            </a:r>
          </a:p>
          <a:p>
            <a:pPr lvl="2">
              <a:buFont typeface="Symbol" panose="05050102010706020507" pitchFamily="18" charset="2"/>
              <a:buChar char="*"/>
            </a:pPr>
            <a:r>
              <a:rPr lang="cs-CZ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kognitivně-neuropsychologický přístup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NKS – komplexnější postupy</a:t>
            </a:r>
          </a:p>
          <a:p>
            <a:pPr lvl="2"/>
            <a:r>
              <a:rPr lang="cs-CZ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podpora kompenzačních mechanismů</a:t>
            </a:r>
          </a:p>
          <a:p>
            <a:pPr lvl="2">
              <a:buFont typeface="Symbol" panose="05050102010706020507" pitchFamily="18" charset="2"/>
              <a:buChar char="*"/>
            </a:pPr>
            <a:r>
              <a:rPr lang="cs-CZ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kresba jako komunikační nástroj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zmírnění následků postižení (psychosociální důsledky, izolace)</a:t>
            </a:r>
          </a:p>
          <a:p>
            <a:pPr lvl="2">
              <a:buFont typeface="Symbol" panose="05050102010706020507" pitchFamily="18" charset="2"/>
              <a:buChar char="*"/>
            </a:pPr>
            <a:r>
              <a:rPr lang="cs-CZ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skupinová terapie (simulace přirozených situací)</a:t>
            </a:r>
          </a:p>
          <a:p>
            <a:endParaRPr lang="cs-CZ" sz="21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74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expresivní složka řeči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7" y="1785257"/>
            <a:ext cx="8001003" cy="4001768"/>
          </a:xfrm>
        </p:spPr>
        <p:txBody>
          <a:bodyPr>
            <a:normAutofit/>
          </a:bodyPr>
          <a:lstStyle/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postupy využívané při výrazných poškozeních 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produkce jen několika slabik/slov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kresba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při konverzaci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levohemisferální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léze: zjednodušená kresba, dobře rozpoznatelná forma</a:t>
            </a:r>
          </a:p>
          <a:p>
            <a:pPr lvl="1"/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pravohemisferální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léze: mnoho detailů, zkreslená forma kresby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900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melodicko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–intonační terapie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zpívání známého textu (léze levé hem.) → aktivizace funkce pravé hemisféry</a:t>
            </a:r>
          </a:p>
          <a:p>
            <a:endParaRPr lang="cs-CZ" sz="19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68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expresivní složka řeči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7" y="1785257"/>
            <a:ext cx="8001003" cy="400176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vysoce automatizované formy řeči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součástí většiny vyšetřovacích postupů (MAST, WAB, …)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stimulace produkce řeči</a:t>
            </a:r>
          </a:p>
          <a:p>
            <a:pPr lvl="1"/>
            <a:r>
              <a:rPr lang="cs-CZ" sz="17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verbální automatismy 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= materiál mechanicky naučený v dětství (abeceda, číselné řady, dny v týdnu, …)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opakování → fixace =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priming</a:t>
            </a:r>
            <a:endParaRPr lang="cs-CZ" sz="17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pacienti v akutní, subakutní a chronické fázi afázie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30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24981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kognitivně-neuropsychologický přístup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7" y="1785257"/>
            <a:ext cx="8001003" cy="3440539"/>
          </a:xfrm>
        </p:spPr>
        <p:txBody>
          <a:bodyPr>
            <a:normAutofit/>
          </a:bodyPr>
          <a:lstStyle/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intenzivní, dlouhodobá terapie je pro většinu pacientů efektivní</a:t>
            </a:r>
          </a:p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dnes: i krátká terapie může být efektivní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při plánování terapie logoped potřebuje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získat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info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o NKS pacienta a mozkové lézi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vytvořit hypotézu o předpokládaném narušení 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realizovat vyšetření a analyzovat výsledky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vytvořit detailní postup terapie zaměřený na zjištěné deficity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plánovat analýzu výsledků během a po terapii</a:t>
            </a:r>
          </a:p>
          <a:p>
            <a:endParaRPr lang="cs-CZ" b="1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endParaRPr lang="cs-CZ" sz="21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97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6" y="447669"/>
            <a:ext cx="8001003" cy="111329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PRAGMATICKY ORIENTOVANÁ TERAPIE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8" y="1785257"/>
            <a:ext cx="3347360" cy="3440539"/>
          </a:xfrm>
        </p:spPr>
        <p:txBody>
          <a:bodyPr>
            <a:normAutofit/>
          </a:bodyPr>
          <a:lstStyle/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zlepšení 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funkční komunikace 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v každodenní komunikaci</a:t>
            </a:r>
          </a:p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celkové zmírnění důsledků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sociální izolace 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→ nedostatek komunikačních příležitostí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skupinová terapie 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→ nácvik funkční komunikace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 descr="Obsah obrázku text">
            <a:extLst>
              <a:ext uri="{FF2B5EF4-FFF2-40B4-BE49-F238E27FC236}">
                <a16:creationId xmlns:a16="http://schemas.microsoft.com/office/drawing/2014/main" id="{9AB34FA0-AD81-0838-F004-BBA12712D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7" r="10743" b="6946"/>
          <a:stretch/>
        </p:blipFill>
        <p:spPr>
          <a:xfrm rot="16200000">
            <a:off x="4619306" y="1366778"/>
            <a:ext cx="3446040" cy="4460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9381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67762" y="630936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AACE35A-DD26-4C0E-81A5-8C18F7390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57" y="1231506"/>
            <a:ext cx="479270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cs-CZ" sz="4200" spc="8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AFÁZIE U DĚTÍ</a:t>
            </a:r>
            <a:endParaRPr lang="en-US" sz="4200" spc="8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05CB15-2F46-4D9D-AEA4-3619C520C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915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8DAE5F6-55D5-4FC2-B1F3-AE114251F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50264" y="1964267"/>
            <a:ext cx="643467" cy="9143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2739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AFÁZIE U DĚTÍ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7" y="1785257"/>
            <a:ext cx="8001003" cy="3440539"/>
          </a:xfrm>
        </p:spPr>
        <p:txBody>
          <a:bodyPr>
            <a:normAutofit/>
          </a:bodyPr>
          <a:lstStyle/>
          <a:p>
            <a:pPr>
              <a:buFont typeface="Candara" panose="020E0502030303020204" pitchFamily="34" charset="0"/>
              <a:buChar char="="/>
            </a:pP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dětská vývojová afázie</a:t>
            </a:r>
          </a:p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nehotové postižení řeči (vývoj řeči ještě nebyl ukončen)</a:t>
            </a:r>
          </a:p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kdy byl mozek postižen (vývojová etapa řeči) + celková a rozumová vyspělost dítěte + způsob výchovy</a:t>
            </a:r>
          </a:p>
          <a:p>
            <a:endParaRPr lang="cs-CZ" b="1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endParaRPr lang="cs-CZ" sz="21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1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ETIOLOGIE AFÁZIE U DĚTÍ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7" y="1785257"/>
            <a:ext cx="8001003" cy="3440539"/>
          </a:xfrm>
        </p:spPr>
        <p:txBody>
          <a:bodyPr>
            <a:normAutofit/>
          </a:bodyPr>
          <a:lstStyle/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hlavní etiologické faktory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úrazy hlavy a mozku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další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cévní onemocnění, epilepsie, encefalitida, mozkový absces, mozkový nádor, degenerativní onemocnění CNS, …</a:t>
            </a:r>
          </a:p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postižení teprve vyvíjející se řeči</a:t>
            </a:r>
          </a:p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postižené řečové schopnosti ještě nebyly zautomatizovány</a:t>
            </a:r>
          </a:p>
          <a:p>
            <a:endParaRPr lang="cs-CZ" b="1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endParaRPr lang="cs-CZ" sz="21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01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TIPY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7" y="1495680"/>
            <a:ext cx="8001002" cy="4511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	CESTA Z MLČENÍ				      TERAPIE AFÁZIE</a:t>
            </a:r>
            <a:endParaRPr lang="cs-CZ" sz="1700" b="1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Obrázek 8" descr="Obsah obrázku text, mapa&#10;&#10;Popis byl vytvořen automaticky">
            <a:extLst>
              <a:ext uri="{FF2B5EF4-FFF2-40B4-BE49-F238E27FC236}">
                <a16:creationId xmlns:a16="http://schemas.microsoft.com/office/drawing/2014/main" id="{44ECC880-FE99-5D5B-6C43-18D8C4EE6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99" y="1978965"/>
            <a:ext cx="2673840" cy="37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ED6DFC1-27F7-97AE-473C-F17335C45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361" y="1978965"/>
            <a:ext cx="2593571" cy="37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0188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SYMPTOMY AFÁZIE U DĚTÍ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7" y="1785257"/>
            <a:ext cx="8572502" cy="4221478"/>
          </a:xfrm>
        </p:spPr>
        <p:txBody>
          <a:bodyPr>
            <a:normAutofit/>
          </a:bodyPr>
          <a:lstStyle/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deficity v oblastech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porozumění řeči			 </a:t>
            </a:r>
            <a:r>
              <a:rPr lang="cs-CZ" sz="17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– 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nalézání vhodných slov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slovní pohotovosti			 </a:t>
            </a:r>
            <a:r>
              <a:rPr lang="cs-CZ" sz="17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–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abstraktnější a diferencovanější sl. zásoby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formulace a struktury vyprávění 	 </a:t>
            </a:r>
            <a:r>
              <a:rPr lang="cs-CZ" sz="17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–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sluchové krátkodobé paměti</a:t>
            </a:r>
          </a:p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motorická, senzorická i globální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symptomy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porucha expresivní složky (řečové produkce)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poruchy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fluence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(neplynulost, zadrhávání)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dysgramatismy, hledání slov,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parafrázie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, poruchy artikulace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poruchy čtení a psaní</a:t>
            </a:r>
          </a:p>
          <a:p>
            <a:endParaRPr lang="cs-CZ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endParaRPr lang="cs-CZ" sz="21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13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67762" y="630936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AACE35A-DD26-4C0E-81A5-8C18F7390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57" y="1231506"/>
            <a:ext cx="479270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cs-CZ" sz="4200" spc="8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VIDEO</a:t>
            </a:r>
            <a:endParaRPr lang="en-US" sz="4200" spc="8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05CB15-2F46-4D9D-AEA4-3619C520C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915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8DAE5F6-55D5-4FC2-B1F3-AE114251F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50264" y="1964267"/>
            <a:ext cx="643467" cy="9143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54679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AFÁZIE – ROZHOVOR S PANÍ HELENOU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ázie - rozhovor s paní Helenou">
            <a:hlinkClick r:id="" action="ppaction://media"/>
            <a:extLst>
              <a:ext uri="{FF2B5EF4-FFF2-40B4-BE49-F238E27FC236}">
                <a16:creationId xmlns:a16="http://schemas.microsoft.com/office/drawing/2014/main" id="{6F21EA7D-CC2D-8FA4-F842-CD2C0E9934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467" y="1608719"/>
            <a:ext cx="7299065" cy="41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9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80D4D6-B06E-4316-8BBC-7A65A10AC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5698"/>
            <a:ext cx="3497841" cy="4669015"/>
          </a:xfrm>
        </p:spPr>
        <p:txBody>
          <a:bodyPr anchor="ctr">
            <a:normAutofit/>
          </a:bodyPr>
          <a:lstStyle/>
          <a:p>
            <a:pPr algn="ctr"/>
            <a:r>
              <a:rPr lang="cs-CZ" sz="40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ZDROJE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72A37F-0C2F-473C-9D71-B80AEE71B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7847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2" y="251926"/>
            <a:ext cx="5262685" cy="58782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8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OBSAH</a:t>
            </a:r>
          </a:p>
          <a:p>
            <a:r>
              <a:rPr lang="cs-CZ" sz="1600" b="0" i="0" dirty="0">
                <a:solidFill>
                  <a:schemeClr val="tx2">
                    <a:lumMod val="85000"/>
                    <a:lumOff val="15000"/>
                  </a:schemeClr>
                </a:solidFill>
                <a:effectLst/>
                <a:latin typeface="Candara" panose="020E0502030303020204" pitchFamily="34" charset="0"/>
              </a:rPr>
              <a:t>CSÉFALVAY, Zsolt, 2007. </a:t>
            </a:r>
            <a:r>
              <a:rPr lang="cs-CZ" sz="1600" b="0" i="1" dirty="0">
                <a:solidFill>
                  <a:schemeClr val="tx2">
                    <a:lumMod val="85000"/>
                    <a:lumOff val="15000"/>
                  </a:schemeClr>
                </a:solidFill>
                <a:effectLst/>
                <a:latin typeface="Candara" panose="020E0502030303020204" pitchFamily="34" charset="0"/>
              </a:rPr>
              <a:t>Terapie afázie: teorie a případové studie</a:t>
            </a:r>
            <a:r>
              <a:rPr lang="cs-CZ" sz="1600" b="0" i="0" dirty="0">
                <a:solidFill>
                  <a:schemeClr val="tx2">
                    <a:lumMod val="85000"/>
                    <a:lumOff val="15000"/>
                  </a:schemeClr>
                </a:solidFill>
                <a:effectLst/>
                <a:latin typeface="Candara" panose="020E0502030303020204" pitchFamily="34" charset="0"/>
              </a:rPr>
              <a:t>. Praha: Portál. ISBN 978-80-7367-316-1.</a:t>
            </a:r>
          </a:p>
          <a:p>
            <a:r>
              <a:rPr lang="cs-CZ" sz="1600" b="0" i="0" dirty="0">
                <a:solidFill>
                  <a:schemeClr val="tx2">
                    <a:lumMod val="85000"/>
                    <a:lumOff val="15000"/>
                  </a:schemeClr>
                </a:solidFill>
                <a:effectLst/>
                <a:latin typeface="Candara" panose="020E0502030303020204" pitchFamily="34" charset="0"/>
              </a:rPr>
              <a:t>KLENKOVÁ, Jiřina. </a:t>
            </a:r>
            <a:r>
              <a:rPr lang="cs-CZ" sz="1600" b="0" i="1" dirty="0">
                <a:solidFill>
                  <a:schemeClr val="tx2">
                    <a:lumMod val="85000"/>
                    <a:lumOff val="15000"/>
                  </a:schemeClr>
                </a:solidFill>
                <a:effectLst/>
                <a:latin typeface="Candara" panose="020E0502030303020204" pitchFamily="34" charset="0"/>
              </a:rPr>
              <a:t>Logopedie: narušení komunikační schopnosti, logopedická prevence, logopedická intervence v ČR, příklady z praxe</a:t>
            </a:r>
            <a:r>
              <a:rPr lang="cs-CZ" sz="1600" b="0" i="0" dirty="0">
                <a:solidFill>
                  <a:schemeClr val="tx2">
                    <a:lumMod val="85000"/>
                    <a:lumOff val="15000"/>
                  </a:schemeClr>
                </a:solidFill>
                <a:effectLst/>
                <a:latin typeface="Candara" panose="020E0502030303020204" pitchFamily="34" charset="0"/>
              </a:rPr>
              <a:t>. Praha: Grada, 2006. Pedagogika (Grada). ISBN 978-80-247-1110-2.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VIDEO</a:t>
            </a:r>
          </a:p>
          <a:p>
            <a:r>
              <a:rPr lang="cs-CZ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  <a:hlinkClick r:id="rId2"/>
              </a:rPr>
              <a:t>https://www.youtube.com/watch?v=b5N0ksdpfkg&amp;ab_channel=PetraSviderkov%C3%A1</a:t>
            </a:r>
            <a:endParaRPr lang="cs-CZ" sz="16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OBRÁZKY</a:t>
            </a:r>
          </a:p>
          <a:p>
            <a:r>
              <a:rPr lang="cs-CZ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  <a:hlinkClick r:id="rId3"/>
              </a:rPr>
              <a:t>https://www.semanticscholar.org/paper/A-Screening-Tool-to-Detect-Stroke-Aphasia%3A-of-Test-Paplikar-Iyer/9cfe05cdd685345b4b98588f00d56cfdac866081/figure/0</a:t>
            </a:r>
            <a:endParaRPr lang="cs-CZ" sz="16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r>
              <a:rPr lang="cs-CZ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  <a:hlinkClick r:id="rId4"/>
              </a:rPr>
              <a:t>https://www.researchgate.net/figure/Tokens-used-in-the-Token-Test_fig11_266558490</a:t>
            </a:r>
            <a:endParaRPr lang="cs-CZ" sz="16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016ABB-4F5D-4BFA-9406-7CD61399B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50264" y="1964267"/>
            <a:ext cx="643467" cy="9143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15683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9229F3-3A14-4381-96B8-9AF3AFFE1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157" y="801713"/>
            <a:ext cx="7949681" cy="3467282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DĚKUJEME ZA POZORNOST!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9144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0E9F6B1-8E4A-40B4-BBAF-9C7DDB314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4176" y="5449994"/>
            <a:ext cx="4475644" cy="1122028"/>
          </a:xfrm>
        </p:spPr>
        <p:txBody>
          <a:bodyPr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Zuzana </a:t>
            </a:r>
            <a:r>
              <a:rPr lang="cs-CZ" sz="1000" b="0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audová</a:t>
            </a: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	</a:t>
            </a:r>
            <a:r>
              <a:rPr lang="cs-CZ" sz="1000" b="0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isabela</a:t>
            </a: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 plánková</a:t>
            </a:r>
          </a:p>
          <a:p>
            <a:pPr algn="l">
              <a:lnSpc>
                <a:spcPct val="90000"/>
              </a:lnSpc>
            </a:pP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Eliška </a:t>
            </a:r>
            <a:r>
              <a:rPr lang="cs-CZ" sz="1000" b="0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bulířová</a:t>
            </a: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	</a:t>
            </a:r>
            <a:r>
              <a:rPr lang="cs-CZ" sz="1000" b="0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veronika</a:t>
            </a: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 podhorská</a:t>
            </a:r>
          </a:p>
          <a:p>
            <a:pPr algn="l">
              <a:lnSpc>
                <a:spcPct val="90000"/>
              </a:lnSpc>
            </a:pP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Tereza </a:t>
            </a:r>
            <a:r>
              <a:rPr lang="cs-CZ" sz="1000" b="0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kudělová</a:t>
            </a: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	</a:t>
            </a:r>
            <a:r>
              <a:rPr lang="cs-CZ" sz="1000" b="0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lucie</a:t>
            </a: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 stárková</a:t>
            </a:r>
          </a:p>
          <a:p>
            <a:pPr algn="l">
              <a:lnSpc>
                <a:spcPct val="90000"/>
              </a:lnSpc>
            </a:pPr>
            <a:r>
              <a:rPr lang="cs-CZ" sz="1000" b="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Kristýna </a:t>
            </a:r>
            <a:r>
              <a:rPr lang="cs-CZ" sz="1000" b="0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lejsková</a:t>
            </a:r>
            <a:endParaRPr lang="cs-CZ" sz="1000" b="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77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67762" y="630936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AACE35A-DD26-4C0E-81A5-8C18F7390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893" y="1231506"/>
            <a:ext cx="4608963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cs-CZ" sz="4200" spc="8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VYMEZENÍ TERMÍNU</a:t>
            </a:r>
            <a:endParaRPr lang="en-US" sz="4200" spc="8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05CB15-2F46-4D9D-AEA4-3619C520C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915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8DAE5F6-55D5-4FC2-B1F3-AE114251F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50264" y="1964267"/>
            <a:ext cx="643467" cy="9143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3363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VYMEZENÍ TERMÍNU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8" y="1785257"/>
            <a:ext cx="7798780" cy="4134897"/>
          </a:xfrm>
        </p:spPr>
        <p:txBody>
          <a:bodyPr>
            <a:normAutofit/>
          </a:bodyPr>
          <a:lstStyle/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získané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organické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narušení komunikační schopnosti</a:t>
            </a:r>
          </a:p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zasaženy všechny 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modality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řeči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 receptivní, expresivní, mluvená i psaná</a:t>
            </a:r>
          </a:p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v různé míře zasaženy všechny 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jazykové roviny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vyšší kortikální porucha</a:t>
            </a:r>
            <a:endParaRPr lang="cs-CZ" sz="19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vyšší kortikální činnost = „</a:t>
            </a:r>
            <a:r>
              <a:rPr lang="cs-CZ" sz="17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specificky lidská aktivita, která zajišťuje psychickou činnost člověka, koordinuje a řídí vnitřní funkce organizmu i jeho komunikaci s vnějším prostředím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“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agnozie, apraxie, </a:t>
            </a:r>
            <a:r>
              <a:rPr lang="cs-CZ" sz="17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akalkulie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, alexie, poruchy orientace v prostoru, …</a:t>
            </a:r>
          </a:p>
          <a:p>
            <a:r>
              <a:rPr lang="cs-CZ" sz="1900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subobor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 logopedie-</a:t>
            </a:r>
            <a:r>
              <a:rPr lang="cs-CZ" sz="19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afaziologie</a:t>
            </a:r>
            <a:endParaRPr lang="cs-CZ" sz="19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mezioborová spolupráce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 neurologie, neurochirurgie, neurolingvistika, neuropsychologie, psycholingvistika, logopedie, …</a:t>
            </a:r>
          </a:p>
          <a:p>
            <a:endParaRPr lang="cs-CZ" sz="21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74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67762" y="630936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AACE35A-DD26-4C0E-81A5-8C18F7390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893" y="1231506"/>
            <a:ext cx="4608963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cs-CZ" sz="4200" spc="8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ETIOLOGIE</a:t>
            </a:r>
            <a:endParaRPr lang="en-US" sz="4200" spc="8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05CB15-2F46-4D9D-AEA4-3619C520C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915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8DAE5F6-55D5-4FC2-B1F3-AE114251F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50264" y="1964267"/>
            <a:ext cx="643467" cy="9143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2220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ETIOLOGIE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7" y="1785257"/>
            <a:ext cx="8232534" cy="4221478"/>
          </a:xfrm>
        </p:spPr>
        <p:txBody>
          <a:bodyPr>
            <a:normAutofit/>
          </a:bodyPr>
          <a:lstStyle/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plně vyvinutá řeč + poškození dominantní hemisféry mozku = 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afázie</a:t>
            </a:r>
          </a:p>
          <a:p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doprovází různá </a:t>
            </a:r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neurologická onemocnění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ložisková poškození korových a podkorových oblastí mozku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nejčastější příčiny vzniku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cévní mozkové příhody (ischemie = snížení prokrvení, hemoragie = krvácení)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úrazy mozku (komoce, kontuze, komprese)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mozkové nádory, operace mozku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encefalitidy a meningoencefalitidy (záněty mozku a mozkových blan)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intoxikace CNS (drogy, alkohol, …)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degenerativní onemocnění CNS</a:t>
            </a:r>
          </a:p>
          <a:p>
            <a:endParaRPr lang="cs-CZ" sz="2100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56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67762" y="630936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AACE35A-DD26-4C0E-81A5-8C18F7390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3" y="1231506"/>
            <a:ext cx="4858014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cs-CZ" sz="3200" spc="8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SYMPTOMATOLOGIE</a:t>
            </a:r>
            <a:endParaRPr lang="en-US" sz="3200" spc="8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05CB15-2F46-4D9D-AEA4-3619C520C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915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8DAE5F6-55D5-4FC2-B1F3-AE114251F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50264" y="1964267"/>
            <a:ext cx="643467" cy="9143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33261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54EED-D2DD-4B48-8BDE-077DFE5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SYMPTOMATOLOGIE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C206D-DFF2-4567-9354-B962E7A2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7" y="1785256"/>
            <a:ext cx="8001003" cy="4221479"/>
          </a:xfrm>
        </p:spPr>
        <p:txBody>
          <a:bodyPr>
            <a:normAutofit/>
          </a:bodyPr>
          <a:lstStyle/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závisí na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typ poškození CNS + kde a v jakém rozsahu je lokalizováno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věk postiženého člověka</a:t>
            </a:r>
          </a:p>
          <a:p>
            <a:r>
              <a:rPr lang="cs-CZ" sz="1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důležité příznaky</a:t>
            </a:r>
            <a:r>
              <a:rPr lang="cs-CZ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řeč </a:t>
            </a:r>
            <a:r>
              <a:rPr lang="cs-CZ" sz="1700" i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fluentní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(plynulá) nebo </a:t>
            </a:r>
            <a:r>
              <a:rPr lang="cs-CZ" sz="1700" i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nonfluentní</a:t>
            </a:r>
            <a:endParaRPr lang="cs-CZ" sz="1700" i="1" dirty="0">
              <a:solidFill>
                <a:schemeClr val="tx2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pPr lvl="1"/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narušení </a:t>
            </a:r>
            <a:r>
              <a:rPr lang="cs-CZ" sz="17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receptivní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nebo </a:t>
            </a:r>
            <a:r>
              <a:rPr lang="cs-CZ" sz="17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expresivní</a:t>
            </a:r>
            <a:r>
              <a:rPr lang="cs-CZ" sz="1700" dirty="0">
                <a:solidFill>
                  <a:schemeClr val="tx2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složky řeči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6736"/>
            <a:ext cx="9143999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19598"/>
      </p:ext>
    </p:extLst>
  </p:cSld>
  <p:clrMapOvr>
    <a:masterClrMapping/>
  </p:clrMapOvr>
</p:sld>
</file>

<file path=ppt/theme/theme1.xml><?xml version="1.0" encoding="utf-8"?>
<a:theme xmlns:a="http://schemas.openxmlformats.org/drawingml/2006/main" name="Odznáček">
  <a:themeElements>
    <a:clrScheme name="Vlastní 3">
      <a:dk1>
        <a:sysClr val="windowText" lastClr="000000"/>
      </a:dk1>
      <a:lt1>
        <a:sysClr val="window" lastClr="FFFFFF"/>
      </a:lt1>
      <a:dk2>
        <a:srgbClr val="000000"/>
      </a:dk2>
      <a:lt2>
        <a:srgbClr val="F3F3F2"/>
      </a:lt2>
      <a:accent1>
        <a:srgbClr val="DC9E9E"/>
      </a:accent1>
      <a:accent2>
        <a:srgbClr val="0B082E"/>
      </a:accent2>
      <a:accent3>
        <a:srgbClr val="9EBE55"/>
      </a:accent3>
      <a:accent4>
        <a:srgbClr val="C65E5E"/>
      </a:accent4>
      <a:accent5>
        <a:srgbClr val="D3BA55"/>
      </a:accent5>
      <a:accent6>
        <a:srgbClr val="DC9E9E"/>
      </a:accent6>
      <a:hlink>
        <a:srgbClr val="262626"/>
      </a:hlink>
      <a:folHlink>
        <a:srgbClr val="262626"/>
      </a:folHlink>
    </a:clrScheme>
    <a:fontScheme name="Odznáč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dznáč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7536</TotalTime>
  <Words>1254</Words>
  <Application>Microsoft Office PowerPoint</Application>
  <PresentationFormat>Předvádění na obrazovce (4:3)</PresentationFormat>
  <Paragraphs>197</Paragraphs>
  <Slides>34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0" baseType="lpstr">
      <vt:lpstr>Arial</vt:lpstr>
      <vt:lpstr>Candara</vt:lpstr>
      <vt:lpstr>Gill Sans MT</vt:lpstr>
      <vt:lpstr>Impact</vt:lpstr>
      <vt:lpstr>Symbol</vt:lpstr>
      <vt:lpstr>Odznáček</vt:lpstr>
      <vt:lpstr>AFÁZIE</vt:lpstr>
      <vt:lpstr>AFÁZIE</vt:lpstr>
      <vt:lpstr>TIPY</vt:lpstr>
      <vt:lpstr>VYMEZENÍ TERMÍNU</vt:lpstr>
      <vt:lpstr>VYMEZENÍ TERMÍNU</vt:lpstr>
      <vt:lpstr>ETIOLOGIE</vt:lpstr>
      <vt:lpstr>ETIOLOGIE</vt:lpstr>
      <vt:lpstr>SYMPTOMATOLOGIE</vt:lpstr>
      <vt:lpstr>SYMPTOMATOLOGIE</vt:lpstr>
      <vt:lpstr>NEJČASTĚJŠÍ SYMPTOMY</vt:lpstr>
      <vt:lpstr>KLASIFIKACE</vt:lpstr>
      <vt:lpstr>KLASIFIKACE</vt:lpstr>
      <vt:lpstr>BOSTONSKÁ KLASIFIKACE AFÁZIE</vt:lpstr>
      <vt:lpstr>LURIJOVA KLASIFIKACE AFÁZIE</vt:lpstr>
      <vt:lpstr>DIAGNOSTIKA</vt:lpstr>
      <vt:lpstr>DIAGNOSTIKA</vt:lpstr>
      <vt:lpstr>KLASIFIKAFE TESTŮ AFÁZIE</vt:lpstr>
      <vt:lpstr>SCREENINGOVÉ TESTY</vt:lpstr>
      <vt:lpstr>KOMPLEXNÍ TESTY</vt:lpstr>
      <vt:lpstr>SPECIÁLNÍ TESTY</vt:lpstr>
      <vt:lpstr>TERAPIE</vt:lpstr>
      <vt:lpstr>TERAPIE</vt:lpstr>
      <vt:lpstr>expresivní složka řeči</vt:lpstr>
      <vt:lpstr>expresivní složka řeči</vt:lpstr>
      <vt:lpstr>kognitivně-neuropsychologický přístup</vt:lpstr>
      <vt:lpstr>PRAGMATICKY ORIENTOVANÁ TERAPIE </vt:lpstr>
      <vt:lpstr>AFÁZIE U DĚTÍ</vt:lpstr>
      <vt:lpstr>AFÁZIE U DĚTÍ</vt:lpstr>
      <vt:lpstr>ETIOLOGIE AFÁZIE U DĚTÍ</vt:lpstr>
      <vt:lpstr>SYMPTOMY AFÁZIE U DĚTÍ</vt:lpstr>
      <vt:lpstr>VIDEO</vt:lpstr>
      <vt:lpstr>AFÁZIE – ROZHOVOR S PANÍ HELENOU</vt:lpstr>
      <vt:lpstr>ZDROJE</vt:lpstr>
      <vt:lpstr>DĚKUJEME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PORUCHY FUNKCE HORMONŮ</dc:title>
  <dc:creator>Adéla Stárková</dc:creator>
  <cp:lastModifiedBy>Lucie Stárková</cp:lastModifiedBy>
  <cp:revision>82</cp:revision>
  <dcterms:created xsi:type="dcterms:W3CDTF">2020-05-02T14:44:32Z</dcterms:created>
  <dcterms:modified xsi:type="dcterms:W3CDTF">2022-11-14T15:52:36Z</dcterms:modified>
</cp:coreProperties>
</file>