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6" r:id="rId1"/>
  </p:sldMasterIdLst>
  <p:notesMasterIdLst>
    <p:notesMasterId r:id="rId22"/>
  </p:notesMasterIdLst>
  <p:sldIdLst>
    <p:sldId id="256" r:id="rId2"/>
    <p:sldId id="261" r:id="rId3"/>
    <p:sldId id="270" r:id="rId4"/>
    <p:sldId id="260" r:id="rId5"/>
    <p:sldId id="274" r:id="rId6"/>
    <p:sldId id="258" r:id="rId7"/>
    <p:sldId id="265" r:id="rId8"/>
    <p:sldId id="266" r:id="rId9"/>
    <p:sldId id="267" r:id="rId10"/>
    <p:sldId id="268" r:id="rId11"/>
    <p:sldId id="269" r:id="rId12"/>
    <p:sldId id="259" r:id="rId13"/>
    <p:sldId id="271" r:id="rId14"/>
    <p:sldId id="272" r:id="rId15"/>
    <p:sldId id="263" r:id="rId16"/>
    <p:sldId id="262" r:id="rId17"/>
    <p:sldId id="273" r:id="rId18"/>
    <p:sldId id="275" r:id="rId19"/>
    <p:sldId id="276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1F2"/>
    <a:srgbClr val="8C0023"/>
    <a:srgbClr val="F084AB"/>
    <a:srgbClr val="87D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E2AA3-2E49-F6C3-84FD-9175042309F5}" v="70" dt="2022-11-13T16:59:52.980"/>
    <p1510:client id="{205806FC-C1E0-5D45-A3CF-DDBC58A48B99}" v="5" dt="2022-11-14T14:00:20.735"/>
    <p1510:client id="{4C7C3E0C-5A59-1336-E833-4D56FF9090FB}" v="59" dt="2022-11-14T08:12:25.191"/>
    <p1510:client id="{54CB6277-12A0-7316-9BB4-5192762B78E2}" v="3" dt="2022-11-14T15:09:13.660"/>
    <p1510:client id="{5EED197B-8234-2E4D-67FD-8D4B7D204E1E}" v="29" dt="2022-11-14T07:39:04.574"/>
    <p1510:client id="{6A42EE0A-330E-8135-12AF-4C1329F7EFFB}" v="1174" dt="2022-11-13T20:20:08.904"/>
    <p1510:client id="{6C3E75F8-2BA0-158E-815E-EC82DC082B31}" v="312" dt="2022-11-13T22:03:28.336"/>
    <p1510:client id="{75B90FF0-AA5B-4E9E-AF01-B57EA4E5CBD0}" v="2145" dt="2022-11-13T17:33:36.160"/>
    <p1510:client id="{7666F953-E7C1-6A0B-0041-77D9EF7CC35A}" v="3" dt="2022-11-13T20:02:30.503"/>
    <p1510:client id="{91394047-16CD-E128-49A6-F8A0BDEEF978}" v="703" dt="2022-11-13T16:14:49.684"/>
    <p1510:client id="{A38EB032-D19D-48AC-A357-12899B88AAA9}" v="800" dt="2022-11-14T15:55:52.326"/>
    <p1510:client id="{B8F976B5-C66D-682D-8A57-324B5E46EA1A}" v="64" dt="2022-11-14T15:49:51.759"/>
    <p1510:client id="{BFC1FE9E-7686-8359-5C5D-D629634DF549}" v="6" dt="2022-11-14T09:37:44.378"/>
    <p1510:client id="{D0D9AAC6-D064-51E6-D397-9DA0EAA71D95}" v="574" dt="2022-11-14T08:53:11.291"/>
    <p1510:client id="{E4CB1829-F957-251C-0757-CAD8B95EA7C8}" v="3" dt="2022-11-14T09:36:47.903"/>
    <p1510:client id="{EE5437BA-5B8E-3E3B-9B1B-199634E2ACC5}" v="2" dt="2022-11-14T09:31:0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4:06:0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0943-C8F4-4250-9EFA-17219C35C497}" type="datetimeFigureOut">
              <a:t>14.11.2022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E0744-8AE6-4F21-9D73-E38AD1264E4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pro </a:t>
            </a:r>
            <a:r>
              <a:rPr lang="en-US" dirty="0" err="1"/>
              <a:t>vás</a:t>
            </a:r>
            <a:r>
              <a:rPr lang="en-US" dirty="0"/>
              <a:t> </a:t>
            </a:r>
            <a:r>
              <a:rPr lang="en-US" dirty="0" err="1"/>
              <a:t>připravili</a:t>
            </a:r>
            <a:r>
              <a:rPr lang="en-US" dirty="0"/>
              <a:t> </a:t>
            </a:r>
            <a:r>
              <a:rPr lang="en-US" dirty="0" err="1"/>
              <a:t>prezentaci</a:t>
            </a:r>
            <a:r>
              <a:rPr lang="en-US" dirty="0"/>
              <a:t> o </a:t>
            </a:r>
            <a:r>
              <a:rPr lang="en-US" dirty="0" err="1"/>
              <a:t>dysartrii</a:t>
            </a:r>
            <a:r>
              <a:rPr lang="en-US" dirty="0"/>
              <a:t>. </a:t>
            </a:r>
            <a:r>
              <a:rPr lang="en-US" dirty="0" err="1"/>
              <a:t>Začala</a:t>
            </a:r>
            <a:r>
              <a:rPr lang="en-US" dirty="0"/>
              <a:t> </a:t>
            </a:r>
            <a:r>
              <a:rPr lang="en-US" dirty="0" err="1"/>
              <a:t>bych</a:t>
            </a:r>
            <a:r>
              <a:rPr lang="en-US" dirty="0"/>
              <a:t> </a:t>
            </a:r>
            <a:r>
              <a:rPr lang="en-US" dirty="0" err="1"/>
              <a:t>nějakou</a:t>
            </a:r>
            <a:r>
              <a:rPr lang="en-US" dirty="0"/>
              <a:t>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specifikací</a:t>
            </a:r>
            <a:r>
              <a:rPr lang="en-US" dirty="0"/>
              <a:t>. </a:t>
            </a:r>
            <a:endParaRPr lang="cs-CZ"/>
          </a:p>
          <a:p>
            <a:r>
              <a:rPr lang="en-US" dirty="0" err="1"/>
              <a:t>Dysartrii</a:t>
            </a:r>
            <a:r>
              <a:rPr lang="en-US" dirty="0"/>
              <a:t> </a:t>
            </a:r>
            <a:r>
              <a:rPr lang="en-US" dirty="0" err="1"/>
              <a:t>řadíme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narušení</a:t>
            </a:r>
            <a:r>
              <a:rPr lang="en-US" dirty="0"/>
              <a:t> </a:t>
            </a:r>
            <a:r>
              <a:rPr lang="en-US" dirty="0" err="1"/>
              <a:t>článkování</a:t>
            </a:r>
            <a:r>
              <a:rPr lang="en-US" dirty="0"/>
              <a:t> </a:t>
            </a:r>
            <a:r>
              <a:rPr lang="en-US" dirty="0" err="1"/>
              <a:t>řeči</a:t>
            </a:r>
            <a:r>
              <a:rPr lang="en-US" dirty="0"/>
              <a:t> </a:t>
            </a:r>
            <a:r>
              <a:rPr lang="en-US" dirty="0" err="1"/>
              <a:t>spolu</a:t>
            </a:r>
            <a:r>
              <a:rPr lang="en-US" dirty="0"/>
              <a:t> s </a:t>
            </a:r>
            <a:r>
              <a:rPr lang="en-US" dirty="0" err="1"/>
              <a:t>dyslalii</a:t>
            </a:r>
            <a:r>
              <a:rPr lang="en-US" dirty="0"/>
              <a:t>. Slovo </a:t>
            </a:r>
            <a:r>
              <a:rPr lang="en-US" dirty="0" err="1"/>
              <a:t>arthros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dirty="0" err="1"/>
              <a:t>řecky</a:t>
            </a:r>
            <a:r>
              <a:rPr lang="en-US" dirty="0"/>
              <a:t> </a:t>
            </a:r>
            <a:r>
              <a:rPr lang="en-US" dirty="0" err="1"/>
              <a:t>článek</a:t>
            </a:r>
            <a:r>
              <a:rPr lang="en-US" dirty="0"/>
              <a:t>. </a:t>
            </a:r>
            <a:endParaRPr lang="cs-CZ"/>
          </a:p>
          <a:p>
            <a:r>
              <a:rPr lang="en-US" dirty="0" err="1"/>
              <a:t>Patří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spolu</a:t>
            </a:r>
            <a:r>
              <a:rPr lang="en-US" dirty="0"/>
              <a:t> s </a:t>
            </a:r>
            <a:r>
              <a:rPr lang="en-US" dirty="0" err="1"/>
              <a:t>apraxií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neurogenní</a:t>
            </a:r>
            <a:r>
              <a:rPr lang="en-US" dirty="0"/>
              <a:t> </a:t>
            </a:r>
            <a:r>
              <a:rPr lang="en-US" dirty="0" err="1"/>
              <a:t>motorické</a:t>
            </a:r>
            <a:r>
              <a:rPr lang="en-US" dirty="0"/>
              <a:t>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řeči</a:t>
            </a:r>
            <a:r>
              <a:rPr lang="en-US" dirty="0"/>
              <a:t> – </a:t>
            </a:r>
            <a:r>
              <a:rPr lang="en-US" dirty="0" err="1"/>
              <a:t>anglicky</a:t>
            </a:r>
            <a:r>
              <a:rPr lang="en-US" dirty="0"/>
              <a:t> motor speech disorder. </a:t>
            </a:r>
            <a:endParaRPr lang="cs-CZ" dirty="0"/>
          </a:p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 </a:t>
            </a:r>
            <a:r>
              <a:rPr lang="en-US" dirty="0" err="1"/>
              <a:t>dysartrie</a:t>
            </a:r>
            <a:r>
              <a:rPr lang="en-US" dirty="0"/>
              <a:t> je </a:t>
            </a:r>
            <a:r>
              <a:rPr lang="en-US" dirty="0" err="1"/>
              <a:t>porucha</a:t>
            </a:r>
            <a:r>
              <a:rPr lang="en-US" dirty="0"/>
              <a:t> </a:t>
            </a:r>
            <a:r>
              <a:rPr lang="en-US" dirty="0" err="1"/>
              <a:t>motorické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en-US" dirty="0" err="1"/>
              <a:t>řeči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organického</a:t>
            </a:r>
            <a:r>
              <a:rPr lang="en-US" dirty="0"/>
              <a:t> </a:t>
            </a:r>
            <a:r>
              <a:rPr lang="en-US" dirty="0" err="1"/>
              <a:t>postižení</a:t>
            </a:r>
            <a:r>
              <a:rPr lang="en-US" dirty="0"/>
              <a:t> </a:t>
            </a:r>
            <a:r>
              <a:rPr lang="en-US" dirty="0" err="1"/>
              <a:t>nervové</a:t>
            </a:r>
            <a:r>
              <a:rPr lang="en-US" dirty="0"/>
              <a:t> </a:t>
            </a:r>
            <a:r>
              <a:rPr lang="en-US" dirty="0" err="1"/>
              <a:t>soustavy</a:t>
            </a:r>
            <a:r>
              <a:rPr lang="en-US" dirty="0"/>
              <a:t>, </a:t>
            </a:r>
            <a:r>
              <a:rPr lang="en-US" dirty="0" err="1"/>
              <a:t>přičemž</a:t>
            </a:r>
            <a:r>
              <a:rPr lang="en-US" dirty="0"/>
              <a:t> </a:t>
            </a:r>
            <a:r>
              <a:rPr lang="en-US" dirty="0" err="1"/>
              <a:t>poškození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vzniknout</a:t>
            </a:r>
            <a:r>
              <a:rPr lang="en-US" dirty="0"/>
              <a:t> </a:t>
            </a:r>
            <a:r>
              <a:rPr lang="en-US" dirty="0" err="1"/>
              <a:t>kdekoli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dráze</a:t>
            </a:r>
            <a:r>
              <a:rPr lang="en-US" dirty="0"/>
              <a:t> od </a:t>
            </a:r>
            <a:r>
              <a:rPr lang="en-US" dirty="0" err="1"/>
              <a:t>mozku</a:t>
            </a:r>
            <a:r>
              <a:rPr lang="en-US" dirty="0"/>
              <a:t> po </a:t>
            </a:r>
            <a:r>
              <a:rPr lang="en-US" dirty="0" err="1"/>
              <a:t>samotný</a:t>
            </a:r>
            <a:r>
              <a:rPr lang="en-US" dirty="0"/>
              <a:t> </a:t>
            </a:r>
            <a:r>
              <a:rPr lang="en-US" dirty="0" err="1"/>
              <a:t>sval</a:t>
            </a:r>
            <a:r>
              <a:rPr lang="en-US" dirty="0"/>
              <a:t>. </a:t>
            </a:r>
            <a:endParaRPr lang="cs-CZ" dirty="0"/>
          </a:p>
          <a:p>
            <a:r>
              <a:rPr lang="en-US" dirty="0"/>
              <a:t>Je </a:t>
            </a:r>
            <a:r>
              <a:rPr lang="en-US" dirty="0" err="1"/>
              <a:t>narušena</a:t>
            </a:r>
            <a:r>
              <a:rPr lang="en-US" dirty="0"/>
              <a:t> </a:t>
            </a:r>
            <a:r>
              <a:rPr lang="en-US" dirty="0" err="1"/>
              <a:t>nejen</a:t>
            </a:r>
            <a:r>
              <a:rPr lang="en-US" dirty="0"/>
              <a:t> </a:t>
            </a:r>
            <a:r>
              <a:rPr lang="en-US" dirty="0" err="1"/>
              <a:t>artikulace</a:t>
            </a:r>
            <a:r>
              <a:rPr lang="en-US" dirty="0"/>
              <a:t>, ale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respirace</a:t>
            </a:r>
            <a:r>
              <a:rPr lang="en-US" dirty="0"/>
              <a:t>, </a:t>
            </a:r>
            <a:r>
              <a:rPr lang="en-US" dirty="0" err="1"/>
              <a:t>fonace</a:t>
            </a:r>
            <a:r>
              <a:rPr lang="en-US" dirty="0"/>
              <a:t>, </a:t>
            </a:r>
            <a:r>
              <a:rPr lang="en-US" dirty="0" err="1"/>
              <a:t>nosní</a:t>
            </a:r>
            <a:r>
              <a:rPr lang="en-US" dirty="0"/>
              <a:t> </a:t>
            </a:r>
            <a:r>
              <a:rPr lang="en-US" dirty="0" err="1"/>
              <a:t>rezonance</a:t>
            </a:r>
            <a:r>
              <a:rPr lang="en-US" dirty="0"/>
              <a:t> a </a:t>
            </a:r>
            <a:r>
              <a:rPr lang="en-US" dirty="0" err="1"/>
              <a:t>prozódie</a:t>
            </a:r>
            <a:r>
              <a:rPr lang="en-US" dirty="0"/>
              <a:t> (</a:t>
            </a:r>
            <a:r>
              <a:rPr lang="en-US" dirty="0" err="1"/>
              <a:t>narušená</a:t>
            </a:r>
            <a:r>
              <a:rPr lang="en-US" dirty="0"/>
              <a:t> </a:t>
            </a:r>
            <a:r>
              <a:rPr lang="en-US" dirty="0" err="1"/>
              <a:t>melodie</a:t>
            </a:r>
            <a:r>
              <a:rPr lang="en-US" dirty="0"/>
              <a:t>, tempo, </a:t>
            </a:r>
            <a:r>
              <a:rPr lang="en-US" dirty="0" err="1"/>
              <a:t>přízvuk</a:t>
            </a:r>
            <a:r>
              <a:rPr lang="en-US" dirty="0"/>
              <a:t>, </a:t>
            </a:r>
            <a:r>
              <a:rPr lang="en-US" dirty="0" err="1"/>
              <a:t>rytmus</a:t>
            </a:r>
            <a:r>
              <a:rPr lang="en-US" dirty="0"/>
              <a:t>) </a:t>
            </a:r>
            <a:endParaRPr lang="cs-CZ" dirty="0"/>
          </a:p>
          <a:p>
            <a:r>
              <a:rPr lang="en-US" dirty="0" err="1"/>
              <a:t>Nepostihuje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intelekt</a:t>
            </a:r>
            <a:r>
              <a:rPr lang="en-US" dirty="0"/>
              <a:t> ani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porozumění</a:t>
            </a:r>
            <a:r>
              <a:rPr lang="en-US" dirty="0"/>
              <a:t> </a:t>
            </a:r>
            <a:r>
              <a:rPr lang="en-US" dirty="0" err="1"/>
              <a:t>řeči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0744-8AE6-4F21-9D73-E38AD1264E44}" type="slidenum"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8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Může vzniknout v kterémkoliv období života člověka. Rozlišujeme vývojovou dysatrii, která vzniká na základě vrozeného organického poškození na počátku vývoje u dětí a nejčastěji je spojovaná s diagnózou mozkové obrny (ve zhruba 60 % případů). </a:t>
            </a:r>
            <a:endParaRPr lang="cs-CZ"/>
          </a:p>
          <a:p>
            <a:r>
              <a:rPr lang="en-US"/>
              <a:t>A na získanou, což je náhle vzniklá porucha na bázi traumatu či onemocnění nervové soustavy v pozdějším věku. K traumatu může dojít také v raném dětství, kdy je zároveň narušen proces zrání CNS a rozvoj řečových schopností. </a:t>
            </a:r>
            <a:endParaRPr lang="cs-CZ"/>
          </a:p>
          <a:p>
            <a:r>
              <a:rPr lang="en-US"/>
              <a:t>Rozlišujeme podle rozsahu čtyři stupně dysartrie, kdy anartrie označuje nejzávažnější stupeň, kdy člověk není schopen verbálně komunikovat. </a:t>
            </a:r>
            <a:endParaRPr lang="cs-CZ"/>
          </a:p>
          <a:p>
            <a:r>
              <a:rPr lang="en-US"/>
              <a:t>Dysartrie je často doprovázena dysfágií.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E0744-8AE6-4F21-9D73-E38AD1264E44}" type="slidenum"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97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94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2239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258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234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884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8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6742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2800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36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496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14,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447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14, 2022</a:t>
            </a:fld>
            <a:endParaRPr lang="en-US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8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85" r:id="rId7"/>
    <p:sldLayoutId id="2147484486" r:id="rId8"/>
    <p:sldLayoutId id="2147484487" r:id="rId9"/>
    <p:sldLayoutId id="2147484494" r:id="rId10"/>
    <p:sldLayoutId id="2147484495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qiqrQepMeQ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areal-bohunice/neurologicka-klinika/dysartrie/t4497" TargetMode="External"/><Relationship Id="rId2" Type="http://schemas.openxmlformats.org/officeDocument/2006/relationships/hyperlink" Target="https://www.klinickalogopedie.cz/index.php?pg=verejnost--co-je-to--dysartr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6D316C-8A9D-7A7D-9ECB-857634C45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48" y="964325"/>
            <a:ext cx="5212188" cy="1951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900" b="1" err="1">
                <a:ea typeface="Batang"/>
              </a:rPr>
              <a:t>DysartRie</a:t>
            </a:r>
            <a:br>
              <a:rPr lang="en-US" sz="2400" b="1"/>
            </a:br>
            <a:br>
              <a:rPr lang="en-US" sz="2400"/>
            </a:br>
            <a:r>
              <a:rPr lang="en-US" sz="1600" b="1" err="1">
                <a:ea typeface="Batang"/>
              </a:rPr>
              <a:t>Logopedie</a:t>
            </a:r>
            <a:r>
              <a:rPr lang="en-US" sz="1600" b="1">
                <a:ea typeface="Batang"/>
              </a:rPr>
              <a:t> 2, 2022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187DA5-D655-908B-05FA-FF5009EFB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534" y="2873133"/>
            <a:ext cx="4532859" cy="4566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pc="5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Aneta </a:t>
            </a:r>
            <a:r>
              <a:rPr lang="en-US" spc="50" err="1">
                <a:latin typeface="Times New Roman"/>
                <a:ea typeface="Batang"/>
                <a:cs typeface="Times New Roman"/>
              </a:rPr>
              <a:t>Kněžourková</a:t>
            </a:r>
            <a:endParaRPr lang="en-US" spc="50">
              <a:latin typeface="Times New Roman"/>
              <a:ea typeface="Batang"/>
              <a:cs typeface="Times New Roma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Eliška Simonová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Klára </a:t>
            </a:r>
            <a:r>
              <a:rPr lang="en-US" spc="50" err="1">
                <a:latin typeface="Times New Roman"/>
                <a:ea typeface="Batang"/>
                <a:cs typeface="Times New Roman"/>
              </a:rPr>
              <a:t>Pírková</a:t>
            </a:r>
            <a:endParaRPr lang="en-US" spc="50">
              <a:latin typeface="Times New Roman"/>
              <a:ea typeface="Batang"/>
              <a:cs typeface="Times New Roma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Eliška Malá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Andrea Davidová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pc="50">
                <a:latin typeface="Times New Roman"/>
                <a:ea typeface="Batang"/>
                <a:cs typeface="Times New Roman"/>
              </a:rPr>
              <a:t>Martina Nguyen</a:t>
            </a:r>
          </a:p>
        </p:txBody>
      </p:sp>
      <p:pic>
        <p:nvPicPr>
          <p:cNvPr id="17" name="Obrázek 18">
            <a:extLst>
              <a:ext uri="{FF2B5EF4-FFF2-40B4-BE49-F238E27FC236}">
                <a16:creationId xmlns:a16="http://schemas.microsoft.com/office/drawing/2014/main" id="{4DFE0B35-3EE7-9C97-FAB3-1D4346AEF9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8" r="36658" b="-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84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>
                <a:latin typeface="Times New Roman"/>
                <a:ea typeface="Batang"/>
                <a:cs typeface="Times New Roman"/>
              </a:rPr>
              <a:t>Cerebelární </a:t>
            </a:r>
            <a:r>
              <a:rPr lang="cs-CZ" b="1" u="sng" err="1">
                <a:latin typeface="Times New Roman"/>
                <a:ea typeface="Batang"/>
                <a:cs typeface="Times New Roman"/>
              </a:rPr>
              <a:t>dysatrtie</a:t>
            </a:r>
            <a:r>
              <a:rPr lang="cs-CZ" b="1" u="sng">
                <a:latin typeface="Times New Roman"/>
                <a:ea typeface="Batang"/>
                <a:cs typeface="Times New Roman"/>
              </a:rPr>
              <a:t> </a:t>
            </a:r>
            <a:endParaRPr lang="cs-CZ" b="1" u="sng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Též mozečková, ataktická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Vzniká při poškození mozečku či mozečkových drah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Projevy: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Narušena koordinace pohybů svalu hrtanu a artikulačních orgánů, </a:t>
            </a:r>
            <a:r>
              <a:rPr lang="cs-CZ" err="1">
                <a:latin typeface="Times New Roman"/>
                <a:ea typeface="Batang"/>
                <a:cs typeface="Times New Roman"/>
              </a:rPr>
              <a:t>sakadovaná</a:t>
            </a:r>
            <a:r>
              <a:rPr lang="cs-CZ">
                <a:latin typeface="Times New Roman"/>
                <a:ea typeface="Batang"/>
                <a:cs typeface="Times New Roman"/>
              </a:rPr>
              <a:t> mluva, explozivní řeč, kolísání v dýchání, intenzitě hlasu a rezonanci, obtíže v rytmu mluvy, nezřetelná artikulace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Příčiny: roztroušená skleróza, CMP, záněty a nádory mozečku či degenerativních procesů v této oblasti </a:t>
            </a:r>
          </a:p>
          <a:p>
            <a:pPr marL="0" indent="0">
              <a:buNone/>
            </a:pPr>
            <a:endParaRPr lang="cs-CZ">
              <a:ea typeface="Batang"/>
            </a:endParaRPr>
          </a:p>
          <a:p>
            <a:pPr marL="0" indent="0">
              <a:buNone/>
            </a:pPr>
            <a:endParaRPr lang="cs-CZ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36557279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>
                <a:latin typeface="Times New Roman"/>
                <a:ea typeface="Batang"/>
                <a:cs typeface="Times New Roman"/>
              </a:rPr>
              <a:t>Smíšená dysartrie</a:t>
            </a:r>
            <a:endParaRPr lang="cs-CZ" b="1" u="sng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Též kombinovaná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Vzniká kombinací lézí CNS nebo při degenerativních onemocněních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Výsledkem jsou různé poruchy obvykle s převahou některé složky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Častý výskyt v praxi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 err="1">
                <a:latin typeface="Times New Roman"/>
                <a:ea typeface="Batang"/>
                <a:cs typeface="Times New Roman"/>
              </a:rPr>
              <a:t>Hedánek</a:t>
            </a:r>
            <a:r>
              <a:rPr lang="cs-CZ">
                <a:latin typeface="Times New Roman"/>
                <a:ea typeface="Batang"/>
                <a:cs typeface="Times New Roman"/>
              </a:rPr>
              <a:t> a Roubíčková (1997) uvádějí 5 typů smíšených </a:t>
            </a:r>
            <a:r>
              <a:rPr lang="cs-CZ" err="1">
                <a:latin typeface="Times New Roman"/>
                <a:ea typeface="Batang"/>
                <a:cs typeface="Times New Roman"/>
              </a:rPr>
              <a:t>dysatrtií</a:t>
            </a:r>
            <a:r>
              <a:rPr lang="cs-CZ">
                <a:latin typeface="Times New Roman"/>
                <a:ea typeface="Batang"/>
                <a:cs typeface="Times New Roman"/>
              </a:rPr>
              <a:t>: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Spasticko-</a:t>
            </a:r>
            <a:r>
              <a:rPr lang="cs-CZ" err="1">
                <a:latin typeface="Times New Roman"/>
                <a:ea typeface="Batang"/>
                <a:cs typeface="Times New Roman"/>
              </a:rPr>
              <a:t>flakcidní</a:t>
            </a:r>
            <a:r>
              <a:rPr lang="cs-CZ">
                <a:latin typeface="Times New Roman"/>
                <a:ea typeface="Batang"/>
                <a:cs typeface="Times New Roman"/>
              </a:rPr>
              <a:t> dysartrie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Atakticko-spastická dysartrie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Atakticko-spastická a </a:t>
            </a:r>
            <a:r>
              <a:rPr lang="cs-CZ" err="1">
                <a:latin typeface="Times New Roman"/>
                <a:ea typeface="Batang"/>
                <a:cs typeface="Times New Roman"/>
              </a:rPr>
              <a:t>flakcidní</a:t>
            </a:r>
            <a:r>
              <a:rPr lang="cs-CZ">
                <a:latin typeface="Times New Roman"/>
                <a:ea typeface="Batang"/>
                <a:cs typeface="Times New Roman"/>
              </a:rPr>
              <a:t> dysartrie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Spasticko-ataktická a </a:t>
            </a:r>
            <a:r>
              <a:rPr lang="cs-CZ" err="1">
                <a:latin typeface="Times New Roman"/>
                <a:ea typeface="Batang"/>
                <a:cs typeface="Times New Roman"/>
              </a:rPr>
              <a:t>hypokinetická</a:t>
            </a:r>
            <a:r>
              <a:rPr lang="cs-CZ">
                <a:latin typeface="Times New Roman"/>
                <a:ea typeface="Batang"/>
                <a:cs typeface="Times New Roman"/>
              </a:rPr>
              <a:t> dysartrie 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cs-CZ" err="1">
                <a:latin typeface="Times New Roman"/>
                <a:ea typeface="Batang"/>
                <a:cs typeface="Times New Roman"/>
              </a:rPr>
              <a:t>Hypokineticko</a:t>
            </a:r>
            <a:r>
              <a:rPr lang="cs-CZ">
                <a:latin typeface="Times New Roman"/>
                <a:ea typeface="Batang"/>
                <a:cs typeface="Times New Roman"/>
              </a:rPr>
              <a:t>-spastická a </a:t>
            </a:r>
            <a:r>
              <a:rPr lang="cs-CZ" err="1">
                <a:latin typeface="Times New Roman"/>
                <a:ea typeface="Batang"/>
                <a:cs typeface="Times New Roman"/>
              </a:rPr>
              <a:t>ataktiská</a:t>
            </a:r>
            <a:r>
              <a:rPr lang="cs-CZ">
                <a:latin typeface="Times New Roman"/>
                <a:ea typeface="Batang"/>
                <a:cs typeface="Times New Roman"/>
              </a:rPr>
              <a:t> dysartrie </a:t>
            </a:r>
          </a:p>
          <a:p>
            <a:pPr marL="0" indent="0">
              <a:buNone/>
            </a:pPr>
            <a:endParaRPr lang="cs-CZ">
              <a:ea typeface="Batang"/>
            </a:endParaRPr>
          </a:p>
          <a:p>
            <a:pPr marL="0" indent="0">
              <a:buNone/>
            </a:pPr>
            <a:endParaRPr lang="cs-CZ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3860960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F7C78-6FD6-0A03-F541-E566B160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ea typeface="Batang"/>
              </a:rPr>
              <a:t>DIAGNOSTIKA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563E6-013D-20C8-4ACE-6E073D42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latin typeface="Times New Roman"/>
                <a:ea typeface="Batang"/>
                <a:cs typeface="Times New Roman"/>
              </a:rPr>
              <a:t>komplexní vyšetření vyžadující mezioborovou  spolupráci</a:t>
            </a:r>
            <a:endParaRPr lang="cs-CZ" sz="1800">
              <a:latin typeface="Times New Roman"/>
              <a:cs typeface="Times New Roman"/>
            </a:endParaRPr>
          </a:p>
          <a:p>
            <a:r>
              <a:rPr lang="cs-CZ" sz="1800">
                <a:latin typeface="Times New Roman"/>
                <a:ea typeface="Batang"/>
                <a:cs typeface="Times New Roman"/>
              </a:rPr>
              <a:t>logopedické vyšetření vychází z posudků lékařů (neurolog, foniatr, oftalmolog) a psychologa</a:t>
            </a:r>
            <a:endParaRPr lang="cs-CZ" sz="1800">
              <a:latin typeface="Times New Roman"/>
              <a:cs typeface="Times New Roman"/>
            </a:endParaRPr>
          </a:p>
          <a:p>
            <a:endParaRPr lang="cs-CZ" sz="1000">
              <a:latin typeface="Times New Roman"/>
              <a:ea typeface="Batang"/>
              <a:cs typeface="Times New Roman"/>
            </a:endParaRPr>
          </a:p>
          <a:p>
            <a:r>
              <a:rPr lang="cs-CZ" sz="1800" b="1">
                <a:latin typeface="Times New Roman"/>
                <a:ea typeface="Batang"/>
                <a:cs typeface="Times New Roman"/>
              </a:rPr>
              <a:t>diferenciální diagnostika</a:t>
            </a:r>
            <a:endParaRPr lang="cs-CZ" sz="1800" b="1">
              <a:latin typeface="Times New Roman"/>
              <a:cs typeface="Times New Roman"/>
            </a:endParaRPr>
          </a:p>
          <a:p>
            <a:pPr marL="571500" lvl="1"/>
            <a:r>
              <a:rPr lang="cs-CZ" sz="1600" b="1">
                <a:latin typeface="Times New Roman"/>
                <a:ea typeface="Batang"/>
                <a:cs typeface="Times New Roman"/>
              </a:rPr>
              <a:t>- </a:t>
            </a:r>
            <a:r>
              <a:rPr lang="cs-CZ" sz="1600" b="1" i="1">
                <a:latin typeface="Times New Roman"/>
                <a:ea typeface="Batang"/>
                <a:cs typeface="Times New Roman"/>
              </a:rPr>
              <a:t>vývojová dysfázie</a:t>
            </a:r>
            <a:endParaRPr lang="cs-CZ" sz="1600" b="1" i="1">
              <a:latin typeface="Times New Roman"/>
              <a:cs typeface="Times New Roman"/>
            </a:endParaRPr>
          </a:p>
          <a:p>
            <a:pPr marL="571500" lvl="1"/>
            <a:r>
              <a:rPr lang="cs-CZ" sz="1600" b="1">
                <a:latin typeface="Times New Roman"/>
                <a:ea typeface="Batang"/>
                <a:cs typeface="Times New Roman"/>
              </a:rPr>
              <a:t>- </a:t>
            </a:r>
            <a:r>
              <a:rPr lang="cs-CZ" sz="1600" b="1" i="1">
                <a:latin typeface="Times New Roman"/>
                <a:ea typeface="Batang"/>
                <a:cs typeface="Times New Roman"/>
              </a:rPr>
              <a:t>dyslálie </a:t>
            </a:r>
            <a:endParaRPr lang="cs-CZ" sz="1600" b="1" i="1">
              <a:latin typeface="Times New Roman"/>
              <a:cs typeface="Times New Roman"/>
            </a:endParaRPr>
          </a:p>
          <a:p>
            <a:pPr marL="571500" lvl="1"/>
            <a:r>
              <a:rPr lang="cs-CZ" sz="1600" b="1">
                <a:latin typeface="Times New Roman"/>
                <a:ea typeface="Batang"/>
                <a:cs typeface="Times New Roman"/>
              </a:rPr>
              <a:t>- </a:t>
            </a:r>
            <a:r>
              <a:rPr lang="cs-CZ" sz="1600" b="1" i="1">
                <a:latin typeface="Times New Roman"/>
                <a:ea typeface="Batang"/>
                <a:cs typeface="Times New Roman"/>
              </a:rPr>
              <a:t>afázie</a:t>
            </a:r>
            <a:endParaRPr lang="cs-CZ" sz="1600" b="1" i="1">
              <a:latin typeface="Times New Roman"/>
              <a:cs typeface="Times New Roman"/>
            </a:endParaRPr>
          </a:p>
          <a:p>
            <a:pPr marL="571500" lvl="1"/>
            <a:r>
              <a:rPr lang="cs-CZ" sz="1600" b="1">
                <a:latin typeface="Times New Roman"/>
                <a:ea typeface="Batang"/>
                <a:cs typeface="Times New Roman"/>
              </a:rPr>
              <a:t>- </a:t>
            </a:r>
            <a:r>
              <a:rPr lang="cs-CZ" sz="1600" b="1" i="1">
                <a:latin typeface="Times New Roman"/>
                <a:ea typeface="Batang"/>
                <a:cs typeface="Times New Roman"/>
              </a:rPr>
              <a:t>řečová apraxie</a:t>
            </a:r>
            <a:endParaRPr lang="cs-CZ" sz="1600" b="1" i="1">
              <a:latin typeface="Times New Roman"/>
              <a:cs typeface="Times New Roman"/>
            </a:endParaRPr>
          </a:p>
          <a:p>
            <a:endParaRPr lang="cs-CZ">
              <a:latin typeface="Times New Roman"/>
              <a:cs typeface="Times New Roman"/>
            </a:endParaRPr>
          </a:p>
          <a:p>
            <a:endParaRPr lang="cs-CZ">
              <a:latin typeface="Times New Roman"/>
              <a:cs typeface="Times New Roman"/>
            </a:endParaRPr>
          </a:p>
          <a:p>
            <a:endParaRPr lang="cs-CZ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647203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6C0E-D1EF-F85D-5C33-B316F685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DIAGNOSTIKA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33BFD-0C74-F755-164C-018FC93B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>
                <a:latin typeface="Times New Roman"/>
                <a:ea typeface="Batang"/>
                <a:cs typeface="Times New Roman"/>
              </a:rPr>
              <a:t>TEST 3F</a:t>
            </a:r>
          </a:p>
          <a:p>
            <a:r>
              <a:rPr lang="cs-CZ" sz="1800">
                <a:latin typeface="Times New Roman"/>
                <a:ea typeface="Batang"/>
                <a:cs typeface="Times New Roman"/>
              </a:rPr>
              <a:t>test hodnotící rozsah postižení získané dysartrické poruchy u dospělých a starších dětí</a:t>
            </a:r>
          </a:p>
          <a:p>
            <a:r>
              <a:rPr lang="cs-CZ" sz="1800">
                <a:latin typeface="Times New Roman"/>
                <a:ea typeface="Batang"/>
                <a:cs typeface="Times New Roman"/>
              </a:rPr>
              <a:t>rozdělen do 3 částí:</a:t>
            </a:r>
          </a:p>
          <a:p>
            <a:pPr marL="514350" indent="0">
              <a:buNone/>
            </a:pPr>
            <a:r>
              <a:rPr lang="cs-CZ" sz="1800" b="1" i="1">
                <a:latin typeface="Times New Roman"/>
                <a:ea typeface="Batang"/>
                <a:cs typeface="Times New Roman"/>
              </a:rPr>
              <a:t>a) </a:t>
            </a:r>
            <a:r>
              <a:rPr lang="cs-CZ" sz="1800" b="1" i="1" err="1">
                <a:latin typeface="Times New Roman"/>
                <a:ea typeface="Batang"/>
                <a:cs typeface="Times New Roman"/>
              </a:rPr>
              <a:t>faciokineze</a:t>
            </a:r>
            <a:r>
              <a:rPr lang="cs-CZ" sz="1800">
                <a:latin typeface="Times New Roman"/>
                <a:ea typeface="Batang"/>
                <a:cs typeface="Times New Roman"/>
              </a:rPr>
              <a:t> (faciální svalová činnost)</a:t>
            </a:r>
          </a:p>
          <a:p>
            <a:pPr marL="514350" indent="0">
              <a:buNone/>
            </a:pPr>
            <a:r>
              <a:rPr lang="cs-CZ" sz="1800" b="1" i="1">
                <a:latin typeface="Times New Roman"/>
                <a:ea typeface="Batang"/>
                <a:cs typeface="Times New Roman"/>
              </a:rPr>
              <a:t>b) </a:t>
            </a:r>
            <a:r>
              <a:rPr lang="cs-CZ" sz="1800" b="1" i="1" err="1">
                <a:latin typeface="Times New Roman"/>
                <a:ea typeface="Batang"/>
                <a:cs typeface="Times New Roman"/>
              </a:rPr>
              <a:t>fonorespirace</a:t>
            </a:r>
            <a:r>
              <a:rPr lang="cs-CZ" sz="1800">
                <a:latin typeface="Times New Roman"/>
                <a:ea typeface="Batang"/>
                <a:cs typeface="Times New Roman"/>
              </a:rPr>
              <a:t> (dýchání, funkce hlasivek, vzájemná </a:t>
            </a:r>
          </a:p>
          <a:p>
            <a:pPr marL="514350" indent="0">
              <a:buNone/>
            </a:pPr>
            <a:r>
              <a:rPr lang="cs-CZ" sz="1800">
                <a:latin typeface="Times New Roman"/>
                <a:ea typeface="Batang"/>
                <a:cs typeface="Times New Roman"/>
              </a:rPr>
              <a:t>   </a:t>
            </a:r>
            <a:r>
              <a:rPr lang="cs-CZ" sz="1800" err="1">
                <a:latin typeface="Times New Roman"/>
                <a:ea typeface="Batang"/>
                <a:cs typeface="Times New Roman"/>
              </a:rPr>
              <a:t>fonorespirační</a:t>
            </a:r>
            <a:r>
              <a:rPr lang="cs-CZ" sz="1800">
                <a:latin typeface="Times New Roman"/>
                <a:ea typeface="Batang"/>
                <a:cs typeface="Times New Roman"/>
              </a:rPr>
              <a:t> koordinace)</a:t>
            </a:r>
            <a:endParaRPr lang="cs-CZ" sz="1800">
              <a:latin typeface="Times New Roman"/>
              <a:cs typeface="Times New Roman"/>
            </a:endParaRPr>
          </a:p>
          <a:p>
            <a:pPr marL="514350" indent="0">
              <a:buNone/>
            </a:pPr>
            <a:r>
              <a:rPr lang="cs-CZ" sz="1800" b="1" i="1">
                <a:latin typeface="Times New Roman"/>
                <a:ea typeface="Batang"/>
                <a:cs typeface="Times New Roman"/>
              </a:rPr>
              <a:t>c) fonetika</a:t>
            </a:r>
            <a:r>
              <a:rPr lang="cs-CZ" sz="1800">
                <a:latin typeface="Times New Roman"/>
                <a:ea typeface="Batang"/>
                <a:cs typeface="Times New Roman"/>
              </a:rPr>
              <a:t> (mluvní stránka projevu)</a:t>
            </a:r>
            <a:endParaRPr lang="cs-CZ" sz="1800">
              <a:latin typeface="Times New Roman"/>
              <a:cs typeface="Times New Roman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89FB24E-9E4F-FF87-1FE2-21F8508A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530" y="3157382"/>
            <a:ext cx="2182484" cy="31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637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56C9D-2335-C8DB-820C-530DA9F8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DIAGNOSTIKA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855C9-6141-2A8E-03AC-CC237F45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latin typeface="Times New Roman"/>
                <a:ea typeface="Batang"/>
                <a:cs typeface="Times New Roman"/>
              </a:rPr>
              <a:t>výsledek 3F testu - </a:t>
            </a:r>
            <a:r>
              <a:rPr lang="cs-CZ" sz="1800" b="1">
                <a:latin typeface="Times New Roman"/>
                <a:ea typeface="Batang"/>
                <a:cs typeface="Times New Roman"/>
              </a:rPr>
              <a:t>dysartrický index (DX)</a:t>
            </a:r>
          </a:p>
          <a:p>
            <a:pPr marL="342900" indent="0">
              <a:buNone/>
            </a:pPr>
            <a:r>
              <a:rPr lang="cs-CZ" sz="1800">
                <a:latin typeface="Times New Roman"/>
                <a:ea typeface="Batang"/>
                <a:cs typeface="Times New Roman"/>
              </a:rPr>
              <a:t>- počet bodů vypovídá o stupni poruchy (max. 90 bodů)</a:t>
            </a:r>
          </a:p>
          <a:p>
            <a:pPr>
              <a:buFont typeface="Arial"/>
              <a:buChar char="•"/>
            </a:pPr>
            <a:r>
              <a:rPr lang="cs-CZ" sz="1800" b="1">
                <a:latin typeface="Times New Roman"/>
                <a:ea typeface="+mn-lt"/>
                <a:cs typeface="+mn-lt"/>
              </a:rPr>
              <a:t>dysartrický profil (DP)</a:t>
            </a:r>
          </a:p>
          <a:p>
            <a:pPr marL="342900" indent="0">
              <a:buNone/>
            </a:pPr>
            <a:r>
              <a:rPr lang="cs-CZ" sz="1800">
                <a:latin typeface="Times New Roman"/>
                <a:ea typeface="Batang"/>
                <a:cs typeface="Times New Roman"/>
              </a:rPr>
              <a:t>- křivka vykazující jaké deficity má pacient v jednotlivých složkách testu</a:t>
            </a:r>
          </a:p>
          <a:p>
            <a:pPr marL="342900" indent="0">
              <a:buNone/>
            </a:pPr>
            <a:endParaRPr lang="cs-CZ" sz="1800">
              <a:latin typeface="Times New Roman"/>
              <a:ea typeface="Batang"/>
              <a:cs typeface="Times New Roman"/>
            </a:endParaRPr>
          </a:p>
          <a:p>
            <a:pPr>
              <a:buFont typeface="Arial,Sans-Serif"/>
              <a:buChar char="•"/>
            </a:pPr>
            <a:r>
              <a:rPr lang="cs-CZ" sz="1800">
                <a:latin typeface="Times New Roman"/>
                <a:ea typeface="+mn-lt"/>
                <a:cs typeface="+mn-lt"/>
              </a:rPr>
              <a:t>Důležitá kontrola polykání pacienta (možnost </a:t>
            </a:r>
          </a:p>
          <a:p>
            <a:pPr marL="0" indent="0">
              <a:buNone/>
            </a:pPr>
            <a:r>
              <a:rPr lang="cs-CZ" sz="1800">
                <a:latin typeface="Times New Roman"/>
                <a:ea typeface="+mn-lt"/>
                <a:cs typeface="+mn-lt"/>
              </a:rPr>
              <a:t>    výskytu přidružené dysfagie)</a:t>
            </a:r>
            <a:endParaRPr lang="cs-CZ" sz="1800">
              <a:latin typeface="Times New Roman"/>
              <a:cs typeface="Times New Roman"/>
            </a:endParaRPr>
          </a:p>
          <a:p>
            <a:pPr marL="342900" indent="0">
              <a:buNone/>
            </a:pPr>
            <a:endParaRPr lang="cs-CZ">
              <a:latin typeface="Book Antiqua"/>
              <a:ea typeface="Batang"/>
            </a:endParaRPr>
          </a:p>
          <a:p>
            <a:pPr marL="342900" indent="0">
              <a:buNone/>
            </a:pPr>
            <a:endParaRPr lang="cs-CZ">
              <a:ea typeface="Batang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D63E21E-B1BE-4911-0717-FB0BD7BC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4" t="27543" r="12745" b="11414"/>
          <a:stretch/>
        </p:blipFill>
        <p:spPr>
          <a:xfrm>
            <a:off x="6895382" y="3678645"/>
            <a:ext cx="4052906" cy="25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7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6A19D-37DF-2BC2-6083-E05747CD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Terapie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05510-7629-DB70-FDF1-12040F56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>
                <a:latin typeface="Times New Roman"/>
                <a:ea typeface="+mn-lt"/>
                <a:cs typeface="+mn-lt"/>
              </a:rPr>
              <a:t>záleží na druhu dysartrie</a:t>
            </a:r>
          </a:p>
          <a:p>
            <a:r>
              <a:rPr lang="cs-CZ" sz="1800">
                <a:latin typeface="Times New Roman"/>
                <a:ea typeface="+mn-lt"/>
                <a:cs typeface="+mn-lt"/>
              </a:rPr>
              <a:t>cíl log. terapie = maximalizace komunikačních schopností a zachování kvality života</a:t>
            </a:r>
            <a:endParaRPr lang="cs-CZ" sz="1800">
              <a:latin typeface="Times New Roman"/>
              <a:cs typeface="Times New Roman"/>
            </a:endParaRPr>
          </a:p>
          <a:p>
            <a:r>
              <a:rPr lang="cs-CZ" sz="1800" b="1">
                <a:latin typeface="Times New Roman"/>
                <a:ea typeface="+mn-lt"/>
                <a:cs typeface="+mn-lt"/>
              </a:rPr>
              <a:t>využití specifických i nespecifických postupů:</a:t>
            </a:r>
            <a:endParaRPr lang="cs-CZ" sz="1800" b="1">
              <a:latin typeface="Times New Roman"/>
              <a:cs typeface="Times New Roman"/>
            </a:endParaRPr>
          </a:p>
          <a:p>
            <a:pPr marL="285750" lvl="1">
              <a:lnSpc>
                <a:spcPct val="150000"/>
              </a:lnSpc>
            </a:pPr>
            <a:r>
              <a:rPr lang="cs-CZ" sz="1600" b="1" spc="0">
                <a:latin typeface="Times New Roman"/>
                <a:ea typeface="+mn-lt"/>
                <a:cs typeface="+mn-lt"/>
              </a:rPr>
              <a:t>1)    Nespecifické</a:t>
            </a:r>
            <a:r>
              <a:rPr lang="cs-CZ" sz="1600" spc="0">
                <a:latin typeface="Times New Roman"/>
                <a:ea typeface="+mn-lt"/>
                <a:cs typeface="+mn-lt"/>
              </a:rPr>
              <a:t> – aplikovatelné na všechny typy</a:t>
            </a:r>
            <a:endParaRPr lang="cs-CZ" sz="1600" spc="0">
              <a:latin typeface="Times New Roman"/>
              <a:cs typeface="Times New Roman"/>
            </a:endParaRPr>
          </a:p>
          <a:p>
            <a:pPr marL="880110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dechová a fonační cvičení</a:t>
            </a:r>
          </a:p>
          <a:p>
            <a:pPr marL="880110" lvl="4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posílení VFU při poruchách rezonance</a:t>
            </a:r>
            <a:endParaRPr lang="cs-CZ" sz="1600">
              <a:latin typeface="Times New Roman"/>
              <a:ea typeface="Batang"/>
              <a:cs typeface="Times New Roman"/>
            </a:endParaRPr>
          </a:p>
          <a:p>
            <a:pPr marL="880110" lvl="4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artikulační cvičení a vyvozování</a:t>
            </a:r>
            <a:endParaRPr lang="cs-CZ" sz="1600">
              <a:latin typeface="Times New Roman"/>
              <a:ea typeface="Batang"/>
              <a:cs typeface="Times New Roman"/>
            </a:endParaRPr>
          </a:p>
          <a:p>
            <a:pPr marL="880110" lvl="4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rytmizačně pohybová cvičení </a:t>
            </a:r>
            <a:endParaRPr lang="cs-CZ" sz="1600">
              <a:latin typeface="Times New Roman"/>
              <a:cs typeface="Times New Roman"/>
            </a:endParaRPr>
          </a:p>
          <a:p>
            <a:pPr marL="880110" lvl="4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intonační cvičení</a:t>
            </a:r>
            <a:endParaRPr lang="cs-CZ" sz="1600">
              <a:latin typeface="Times New Roman"/>
              <a:ea typeface="Batang"/>
              <a:cs typeface="Times New Roman"/>
            </a:endParaRPr>
          </a:p>
          <a:p>
            <a:pPr marL="880110" lvl="4" indent="-285750">
              <a:lnSpc>
                <a:spcPct val="150000"/>
              </a:lnSpc>
            </a:pPr>
            <a:r>
              <a:rPr lang="cs-CZ" sz="1600" spc="0">
                <a:latin typeface="Times New Roman"/>
                <a:ea typeface="Batang"/>
                <a:cs typeface="Times New Roman"/>
              </a:rPr>
              <a:t>skupinové terapie</a:t>
            </a:r>
            <a:endParaRPr lang="cs-CZ" sz="1600">
              <a:latin typeface="Times New Roman"/>
              <a:ea typeface="Batang"/>
              <a:cs typeface="Times New Roman"/>
            </a:endParaRPr>
          </a:p>
          <a:p>
            <a:pPr marL="594360" lvl="4" indent="0">
              <a:lnSpc>
                <a:spcPct val="150000"/>
              </a:lnSpc>
              <a:buNone/>
            </a:pPr>
            <a:endParaRPr lang="cs-CZ" sz="1500" spc="0">
              <a:latin typeface="Times New Roman"/>
              <a:ea typeface="Batang"/>
              <a:cs typeface="Times New Roman"/>
            </a:endParaRPr>
          </a:p>
          <a:p>
            <a:pPr marL="880110" lvl="4" indent="-285750">
              <a:lnSpc>
                <a:spcPct val="150000"/>
              </a:lnSpc>
            </a:pPr>
            <a:endParaRPr lang="cs-CZ" sz="1500" b="1" spc="0">
              <a:latin typeface="Times New Roman"/>
              <a:cs typeface="Times New Roman"/>
            </a:endParaRPr>
          </a:p>
          <a:p>
            <a:pPr marL="594360" lvl="4"/>
            <a:endParaRPr lang="cs-CZ" sz="1200" b="1" spc="0"/>
          </a:p>
          <a:p>
            <a:pPr lvl="1"/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424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00F50-1216-9B04-1209-397B6E81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Terapie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68BFA1-009B-4085-D809-C138A669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663988"/>
            <a:ext cx="9810604" cy="4428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lnSpc>
                <a:spcPct val="150000"/>
              </a:lnSpc>
            </a:pPr>
            <a:r>
              <a:rPr lang="cs-CZ">
                <a:latin typeface="Times New Roman"/>
                <a:ea typeface="Batang"/>
                <a:cs typeface="Times New Roman"/>
              </a:rPr>
              <a:t>  </a:t>
            </a:r>
            <a:r>
              <a:rPr lang="cs-CZ" sz="1600" b="1">
                <a:latin typeface="Times New Roman"/>
                <a:ea typeface="Batang"/>
                <a:cs typeface="Times New Roman"/>
              </a:rPr>
              <a:t> 2) Specifické - </a:t>
            </a:r>
            <a:r>
              <a:rPr lang="cs-CZ" sz="1600">
                <a:latin typeface="Times New Roman"/>
                <a:ea typeface="+mn-lt"/>
                <a:cs typeface="+mn-lt"/>
              </a:rPr>
              <a:t>postupy pro určité typy dysartrie</a:t>
            </a:r>
            <a:endParaRPr lang="cs-CZ" sz="1600">
              <a:latin typeface="Times New Roman"/>
              <a:cs typeface="Times New Roman"/>
            </a:endParaRPr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cs-CZ">
                <a:latin typeface="Times New Roman"/>
                <a:ea typeface="+mn-lt"/>
                <a:cs typeface="+mn-lt"/>
              </a:rPr>
              <a:t>pro </a:t>
            </a:r>
            <a:r>
              <a:rPr lang="cs-CZ" b="1">
                <a:latin typeface="Times New Roman"/>
                <a:ea typeface="+mn-lt"/>
                <a:cs typeface="+mn-lt"/>
              </a:rPr>
              <a:t>spastický</a:t>
            </a:r>
            <a:r>
              <a:rPr lang="cs-CZ">
                <a:latin typeface="Times New Roman"/>
                <a:ea typeface="+mn-lt"/>
                <a:cs typeface="+mn-lt"/>
              </a:rPr>
              <a:t> x </a:t>
            </a:r>
            <a:r>
              <a:rPr lang="cs-CZ" b="1" err="1">
                <a:latin typeface="Times New Roman"/>
                <a:ea typeface="+mn-lt"/>
                <a:cs typeface="+mn-lt"/>
              </a:rPr>
              <a:t>nespastický</a:t>
            </a:r>
            <a:r>
              <a:rPr lang="cs-CZ">
                <a:latin typeface="Times New Roman"/>
                <a:ea typeface="+mn-lt"/>
                <a:cs typeface="+mn-lt"/>
              </a:rPr>
              <a:t> typ </a:t>
            </a:r>
            <a:endParaRPr lang="cs-CZ">
              <a:latin typeface="Times New Roman"/>
              <a:cs typeface="Times New Roman"/>
            </a:endParaRPr>
          </a:p>
          <a:p>
            <a:pPr marL="1028700" lvl="2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+mn-lt"/>
                <a:cs typeface="+mn-lt"/>
              </a:rPr>
              <a:t>navodit </a:t>
            </a:r>
            <a:r>
              <a:rPr lang="cs-CZ" b="1">
                <a:latin typeface="Times New Roman"/>
                <a:ea typeface="+mn-lt"/>
                <a:cs typeface="+mn-lt"/>
              </a:rPr>
              <a:t>přirozený svalový tonus</a:t>
            </a:r>
            <a:r>
              <a:rPr lang="cs-CZ">
                <a:latin typeface="Times New Roman"/>
                <a:ea typeface="+mn-lt"/>
                <a:cs typeface="+mn-lt"/>
              </a:rPr>
              <a:t> – uvolňování spasticity nebo stimulace a posilování </a:t>
            </a:r>
            <a:endParaRPr lang="cs-CZ">
              <a:latin typeface="Times New Roman"/>
              <a:ea typeface="Batang"/>
              <a:cs typeface="Times New Roman"/>
            </a:endParaRPr>
          </a:p>
          <a:p>
            <a:pPr marL="1257300" lvl="4">
              <a:lnSpc>
                <a:spcPct val="150000"/>
              </a:lnSpc>
              <a:buFont typeface="Arial,Sans-Serif"/>
              <a:buChar char="•"/>
            </a:pPr>
            <a:r>
              <a:rPr lang="cs-CZ" sz="1600">
                <a:latin typeface="Times New Roman"/>
                <a:ea typeface="+mn-lt"/>
                <a:cs typeface="Times New Roman"/>
              </a:rPr>
              <a:t>u </a:t>
            </a:r>
            <a:r>
              <a:rPr lang="cs-CZ" sz="1600" b="1" i="1">
                <a:latin typeface="Times New Roman"/>
                <a:ea typeface="+mn-lt"/>
                <a:cs typeface="Times New Roman"/>
              </a:rPr>
              <a:t>bulbární dysartrie</a:t>
            </a:r>
            <a:r>
              <a:rPr lang="cs-CZ" sz="1600">
                <a:latin typeface="Times New Roman"/>
                <a:ea typeface="+mn-lt"/>
                <a:cs typeface="Times New Roman"/>
              </a:rPr>
              <a:t> - stimulaci a posilování </a:t>
            </a:r>
            <a:endParaRPr lang="cs-CZ" sz="1600" spc="0">
              <a:latin typeface="Times New Roman"/>
              <a:ea typeface="+mn-lt"/>
              <a:cs typeface="Times New Roman"/>
            </a:endParaRPr>
          </a:p>
          <a:p>
            <a:pPr marL="1257300" lvl="4">
              <a:lnSpc>
                <a:spcPct val="150000"/>
              </a:lnSpc>
            </a:pPr>
            <a:r>
              <a:rPr lang="cs-CZ" sz="1600">
                <a:latin typeface="Times New Roman"/>
                <a:ea typeface="+mn-lt"/>
                <a:cs typeface="+mn-lt"/>
              </a:rPr>
              <a:t>u </a:t>
            </a:r>
            <a:r>
              <a:rPr lang="cs-CZ" sz="1600" b="1" i="1">
                <a:latin typeface="Times New Roman"/>
                <a:ea typeface="+mn-lt"/>
                <a:cs typeface="+mn-lt"/>
              </a:rPr>
              <a:t>spastického typu</a:t>
            </a:r>
            <a:r>
              <a:rPr lang="cs-CZ" sz="1600">
                <a:latin typeface="Times New Roman"/>
                <a:ea typeface="+mn-lt"/>
                <a:cs typeface="+mn-lt"/>
              </a:rPr>
              <a:t> - uvolnění svalového tonu   </a:t>
            </a:r>
            <a:endParaRPr lang="cs-CZ" sz="1600">
              <a:latin typeface="Times New Roman"/>
              <a:cs typeface="Times New Roman"/>
            </a:endParaRPr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cs-CZ">
                <a:latin typeface="Times New Roman"/>
                <a:ea typeface="+mn-lt"/>
                <a:cs typeface="+mn-lt"/>
              </a:rPr>
              <a:t>při potížích s polohováním mluvidel u </a:t>
            </a:r>
            <a:r>
              <a:rPr lang="cs-CZ" b="1" i="1">
                <a:latin typeface="Times New Roman"/>
                <a:ea typeface="+mn-lt"/>
                <a:cs typeface="+mn-lt"/>
              </a:rPr>
              <a:t>cerebelární dysartrie</a:t>
            </a:r>
            <a:r>
              <a:rPr lang="cs-CZ">
                <a:latin typeface="Times New Roman"/>
                <a:ea typeface="+mn-lt"/>
                <a:cs typeface="+mn-lt"/>
              </a:rPr>
              <a:t> - správné nasměrování a cvičení artikulaci</a:t>
            </a:r>
            <a:endParaRPr lang="cs-CZ">
              <a:latin typeface="Times New Roman"/>
              <a:cs typeface="Times New Roman"/>
            </a:endParaRPr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cs-CZ">
                <a:latin typeface="Times New Roman"/>
                <a:ea typeface="+mn-lt"/>
                <a:cs typeface="+mn-lt"/>
              </a:rPr>
              <a:t>u těžkých forem dysartrie </a:t>
            </a:r>
            <a:r>
              <a:rPr lang="cs-CZ" b="1">
                <a:latin typeface="Times New Roman"/>
                <a:ea typeface="+mn-lt"/>
                <a:cs typeface="+mn-lt"/>
              </a:rPr>
              <a:t>využití AAK</a:t>
            </a:r>
            <a:r>
              <a:rPr lang="cs-CZ">
                <a:latin typeface="Times New Roman"/>
                <a:ea typeface="+mn-lt"/>
                <a:cs typeface="+mn-lt"/>
              </a:rPr>
              <a:t> </a:t>
            </a:r>
            <a:r>
              <a:rPr lang="cs-CZ">
                <a:solidFill>
                  <a:srgbClr val="262626"/>
                </a:solidFill>
                <a:latin typeface="Times New Roman"/>
                <a:ea typeface="+mn-lt"/>
                <a:cs typeface="+mn-lt"/>
              </a:rPr>
              <a:t>písemná forma, obrázky, posunky</a:t>
            </a:r>
            <a:endParaRPr lang="cs-CZ">
              <a:solidFill>
                <a:srgbClr val="262626"/>
              </a:solidFill>
              <a:latin typeface="Times New Roman"/>
              <a:ea typeface="Batang"/>
              <a:cs typeface="Times New Roman"/>
            </a:endParaRPr>
          </a:p>
          <a:p>
            <a:pPr lvl="1"/>
            <a:endParaRPr lang="cs-CZ" sz="1700" b="1">
              <a:latin typeface="Bembo"/>
              <a:ea typeface="Batang"/>
              <a:cs typeface="Times New Roman"/>
            </a:endParaRPr>
          </a:p>
          <a:p>
            <a:pPr lvl="2">
              <a:buFont typeface="Arial"/>
              <a:buChar char="•"/>
            </a:pPr>
            <a:endParaRPr lang="cs-CZ" sz="1400">
              <a:latin typeface="Times New Roman"/>
              <a:cs typeface="Times New Roman"/>
            </a:endParaRPr>
          </a:p>
          <a:p>
            <a:pPr lvl="2">
              <a:buFont typeface="Arial"/>
              <a:buChar char="•"/>
            </a:pPr>
            <a:endParaRPr lang="cs-CZ" sz="1400">
              <a:latin typeface="Times New Roman"/>
              <a:cs typeface="Times New Roman"/>
            </a:endParaRPr>
          </a:p>
          <a:p>
            <a:pPr marL="0" lvl="1" indent="0">
              <a:buFontTx/>
              <a:buNone/>
            </a:pPr>
            <a:endParaRPr lang="cs-CZ" sz="160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cs-CZ" sz="1600" b="1">
              <a:latin typeface="Bembo"/>
              <a:cs typeface="Times New Roman"/>
            </a:endParaRPr>
          </a:p>
        </p:txBody>
      </p:sp>
      <p:pic>
        <p:nvPicPr>
          <p:cNvPr id="4" name="Obrázek 4" descr="Obsah obrázku klipart&#10;&#10;Popis se vygeneroval automaticky.">
            <a:extLst>
              <a:ext uri="{FF2B5EF4-FFF2-40B4-BE49-F238E27FC236}">
                <a16:creationId xmlns:a16="http://schemas.microsoft.com/office/drawing/2014/main" id="{3ACC85CC-5766-CA31-55B8-4EDA49F0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589" y="683709"/>
            <a:ext cx="3678381" cy="1631788"/>
          </a:xfrm>
          <a:prstGeom prst="rect">
            <a:avLst/>
          </a:prstGeom>
        </p:spPr>
      </p:pic>
      <p:pic>
        <p:nvPicPr>
          <p:cNvPr id="5" name="Obrázek 5" descr="Obsah obrázku osoba, muž&#10;&#10;Popis se vygeneroval automaticky.">
            <a:extLst>
              <a:ext uri="{FF2B5EF4-FFF2-40B4-BE49-F238E27FC236}">
                <a16:creationId xmlns:a16="http://schemas.microsoft.com/office/drawing/2014/main" id="{4F6DF75D-2EB3-EBF7-AA8F-900E7681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036" y="433878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0863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A5A01-508B-FCE7-BC86-11E7CC2C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TERAPIE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92F2B7-971A-09D0-EF71-2BE8106E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15" y="1710605"/>
            <a:ext cx="10260876" cy="4428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cs-CZ" sz="1800">
                <a:latin typeface="Times New Roman"/>
                <a:ea typeface="Batang"/>
                <a:cs typeface="Times New Roman"/>
              </a:rPr>
              <a:t>Logopedická  terapie</a:t>
            </a:r>
            <a:r>
              <a:rPr lang="cs-CZ" sz="1800" b="1">
                <a:latin typeface="Times New Roman"/>
                <a:ea typeface="Batang"/>
                <a:cs typeface="Times New Roman"/>
              </a:rPr>
              <a:t> </a:t>
            </a:r>
            <a:r>
              <a:rPr lang="cs-CZ" sz="1800" b="1" i="1">
                <a:latin typeface="Times New Roman"/>
                <a:ea typeface="Batang"/>
                <a:cs typeface="Times New Roman"/>
              </a:rPr>
              <a:t>u dětí s vývojovou dysartrií</a:t>
            </a:r>
            <a:r>
              <a:rPr lang="cs-CZ" sz="1800" b="1">
                <a:latin typeface="Times New Roman"/>
                <a:ea typeface="Batang"/>
                <a:cs typeface="Times New Roman"/>
              </a:rPr>
              <a:t>:</a:t>
            </a:r>
            <a:endParaRPr lang="cs-CZ" sz="1800">
              <a:latin typeface="Bembo"/>
              <a:cs typeface="Times New Roman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stimulaci spontánních motorických řečových schopností</a:t>
            </a:r>
            <a:endParaRPr lang="cs-CZ">
              <a:latin typeface="Bembo"/>
              <a:cs typeface="Times New Roman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rozvoj motoriky mluvidel a artikulačních schopností</a:t>
            </a:r>
            <a:endParaRPr lang="cs-CZ">
              <a:latin typeface="Bembo"/>
              <a:cs typeface="Times New Roman"/>
            </a:endParaRPr>
          </a:p>
          <a:p>
            <a:pPr lvl="2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koordinace terapie se somatickou rehabilitací</a:t>
            </a:r>
          </a:p>
          <a:p>
            <a:pPr>
              <a:lnSpc>
                <a:spcPct val="150000"/>
              </a:lnSpc>
            </a:pPr>
            <a:r>
              <a:rPr lang="cs-CZ" sz="1800">
                <a:latin typeface="Times New Roman"/>
                <a:ea typeface="Batang"/>
                <a:cs typeface="Times New Roman"/>
              </a:rPr>
              <a:t>propojení logopedické péče s </a:t>
            </a:r>
            <a:r>
              <a:rPr lang="cs-CZ" sz="1800" b="1">
                <a:latin typeface="Times New Roman"/>
                <a:ea typeface="Batang"/>
                <a:cs typeface="Times New Roman"/>
              </a:rPr>
              <a:t>fyzioterapeutickými metodami</a:t>
            </a:r>
          </a:p>
          <a:p>
            <a:pPr marL="560070" lvl="1" indent="-285750">
              <a:lnSpc>
                <a:spcPct val="150000"/>
              </a:lnSpc>
              <a:buFont typeface="Courier New"/>
              <a:buChar char="o"/>
            </a:pPr>
            <a:r>
              <a:rPr lang="cs-CZ" sz="1600">
                <a:latin typeface="Times New Roman"/>
                <a:ea typeface="+mn-lt"/>
                <a:cs typeface="+mn-lt"/>
              </a:rPr>
              <a:t>Vojtova metodika reflexní lokomoce (reflexní plazení a otáčení)</a:t>
            </a:r>
            <a:endParaRPr lang="cs-CZ" sz="1600">
              <a:latin typeface="Times New Roman"/>
              <a:ea typeface="Batang"/>
              <a:cs typeface="+mn-lt"/>
            </a:endParaRPr>
          </a:p>
          <a:p>
            <a:pPr marL="560070" lvl="1" indent="-285750">
              <a:lnSpc>
                <a:spcPct val="150000"/>
              </a:lnSpc>
              <a:buFont typeface="Courier New"/>
              <a:buChar char="o"/>
            </a:pPr>
            <a:r>
              <a:rPr lang="cs-CZ" sz="1600" err="1">
                <a:latin typeface="Times New Roman"/>
                <a:ea typeface="+mn-lt"/>
                <a:cs typeface="+mn-lt"/>
              </a:rPr>
              <a:t>Bobathova</a:t>
            </a:r>
            <a:r>
              <a:rPr lang="cs-CZ" sz="1600">
                <a:latin typeface="Times New Roman"/>
                <a:ea typeface="+mn-lt"/>
                <a:cs typeface="+mn-lt"/>
              </a:rPr>
              <a:t> metodika (stimulaci příjmu potravy a polykání a rozvoj </a:t>
            </a:r>
            <a:r>
              <a:rPr lang="cs-CZ" sz="1600" err="1">
                <a:latin typeface="Times New Roman"/>
                <a:ea typeface="+mn-lt"/>
                <a:cs typeface="+mn-lt"/>
              </a:rPr>
              <a:t>orofaciální</a:t>
            </a:r>
            <a:r>
              <a:rPr lang="cs-CZ" sz="1600">
                <a:latin typeface="Times New Roman"/>
                <a:ea typeface="+mn-lt"/>
                <a:cs typeface="+mn-lt"/>
              </a:rPr>
              <a:t> motoriky</a:t>
            </a:r>
            <a:endParaRPr lang="cs-CZ" sz="1600">
              <a:latin typeface="Times New Roman"/>
              <a:ea typeface="Batang"/>
              <a:cs typeface="+mn-lt"/>
            </a:endParaRPr>
          </a:p>
          <a:p>
            <a:pPr marL="560070" lvl="1" indent="-285750">
              <a:lnSpc>
                <a:spcPct val="150000"/>
              </a:lnSpc>
              <a:buFont typeface="Courier New"/>
              <a:buChar char="o"/>
            </a:pPr>
            <a:r>
              <a:rPr lang="cs-CZ" sz="1600" err="1">
                <a:latin typeface="Times New Roman"/>
                <a:ea typeface="+mn-lt"/>
                <a:cs typeface="+mn-lt"/>
              </a:rPr>
              <a:t>Myofunkční</a:t>
            </a:r>
            <a:r>
              <a:rPr lang="cs-CZ" sz="1600">
                <a:latin typeface="Times New Roman"/>
                <a:ea typeface="+mn-lt"/>
                <a:cs typeface="+mn-lt"/>
              </a:rPr>
              <a:t> terapie podle prof. </a:t>
            </a:r>
            <a:r>
              <a:rPr lang="cs-CZ" sz="1600" err="1">
                <a:latin typeface="Times New Roman"/>
                <a:ea typeface="+mn-lt"/>
                <a:cs typeface="+mn-lt"/>
              </a:rPr>
              <a:t>Garlinera</a:t>
            </a:r>
            <a:r>
              <a:rPr lang="cs-CZ" sz="1600">
                <a:latin typeface="Times New Roman"/>
                <a:ea typeface="+mn-lt"/>
                <a:cs typeface="+mn-lt"/>
              </a:rPr>
              <a:t> (</a:t>
            </a:r>
            <a:r>
              <a:rPr lang="cs-CZ" sz="1600" dirty="0">
                <a:latin typeface="Times New Roman"/>
                <a:ea typeface="+mn-lt"/>
                <a:cs typeface="+mn-lt"/>
              </a:rPr>
              <a:t>odstraňování</a:t>
            </a:r>
            <a:r>
              <a:rPr lang="cs-CZ" sz="1600">
                <a:latin typeface="Times New Roman"/>
                <a:ea typeface="+mn-lt"/>
                <a:cs typeface="+mn-lt"/>
              </a:rPr>
              <a:t> </a:t>
            </a:r>
            <a:r>
              <a:rPr lang="cs-CZ" sz="1600" i="1">
                <a:latin typeface="Times New Roman"/>
                <a:ea typeface="+mn-lt"/>
                <a:cs typeface="+mn-lt"/>
              </a:rPr>
              <a:t>svalové nerovnováhy</a:t>
            </a:r>
            <a:r>
              <a:rPr lang="cs-CZ" sz="1600">
                <a:latin typeface="Times New Roman"/>
                <a:ea typeface="+mn-lt"/>
                <a:cs typeface="+mn-lt"/>
              </a:rPr>
              <a:t> v </a:t>
            </a:r>
            <a:r>
              <a:rPr lang="cs-CZ" sz="1600" err="1">
                <a:latin typeface="Times New Roman"/>
                <a:ea typeface="+mn-lt"/>
                <a:cs typeface="+mn-lt"/>
              </a:rPr>
              <a:t>orofaciálním</a:t>
            </a:r>
            <a:r>
              <a:rPr lang="cs-CZ" sz="1600">
                <a:latin typeface="Times New Roman"/>
                <a:ea typeface="+mn-lt"/>
                <a:cs typeface="+mn-lt"/>
              </a:rPr>
              <a:t> komplexu)</a:t>
            </a:r>
          </a:p>
          <a:p>
            <a:pPr marL="560070" lvl="1" indent="-285750">
              <a:lnSpc>
                <a:spcPct val="150000"/>
              </a:lnSpc>
              <a:buFont typeface="Courier New"/>
              <a:buChar char="o"/>
            </a:pPr>
            <a:r>
              <a:rPr lang="cs-CZ" sz="1600" err="1">
                <a:latin typeface="Times New Roman"/>
                <a:ea typeface="+mn-lt"/>
                <a:cs typeface="+mn-lt"/>
              </a:rPr>
              <a:t>Neuromotorická</a:t>
            </a:r>
            <a:r>
              <a:rPr lang="cs-CZ" sz="1600">
                <a:latin typeface="Times New Roman"/>
                <a:ea typeface="+mn-lt"/>
                <a:cs typeface="+mn-lt"/>
              </a:rPr>
              <a:t> regulační terapie </a:t>
            </a:r>
            <a:r>
              <a:rPr lang="cs-CZ" sz="1600" err="1">
                <a:latin typeface="Times New Roman"/>
                <a:ea typeface="+mn-lt"/>
                <a:cs typeface="+mn-lt"/>
              </a:rPr>
              <a:t>Castilo-Moralese</a:t>
            </a:r>
            <a:r>
              <a:rPr lang="cs-CZ" sz="1600">
                <a:latin typeface="Times New Roman"/>
                <a:ea typeface="+mn-lt"/>
                <a:cs typeface="+mn-lt"/>
              </a:rPr>
              <a:t> (na činnost obličejových svalů, polykání a řeč. projev) </a:t>
            </a:r>
          </a:p>
          <a:p>
            <a:pPr marL="560070" lvl="1" indent="-285750">
              <a:lnSpc>
                <a:spcPct val="150000"/>
              </a:lnSpc>
              <a:buFont typeface="Courier New"/>
              <a:buChar char="o"/>
            </a:pPr>
            <a:endParaRPr lang="cs-CZ" sz="1800">
              <a:latin typeface="Times New Roman"/>
              <a:cs typeface="Times New Roman"/>
            </a:endParaRPr>
          </a:p>
          <a:p>
            <a:pPr marL="560070" lvl="1" indent="-285750">
              <a:buFont typeface="Courier New"/>
              <a:buChar char="o"/>
            </a:pPr>
            <a:endParaRPr lang="cs-CZ" sz="1600" b="1"/>
          </a:p>
          <a:p>
            <a:pPr lvl="1"/>
            <a:endParaRPr lang="cs-CZ" sz="1600" b="1"/>
          </a:p>
        </p:txBody>
      </p:sp>
      <p:pic>
        <p:nvPicPr>
          <p:cNvPr id="4" name="Obrázek 4" descr="Obsah obrázku osoba, vsedě, interiér, malé&#10;&#10;Popis se vygeneroval automaticky.">
            <a:extLst>
              <a:ext uri="{FF2B5EF4-FFF2-40B4-BE49-F238E27FC236}">
                <a16:creationId xmlns:a16="http://schemas.microsoft.com/office/drawing/2014/main" id="{9487C412-2DB2-6D97-4EC2-E01C86291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46" y="2212000"/>
            <a:ext cx="2743200" cy="18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042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50A5B-6FAB-8ADF-1C96-7131E4A4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7" y="609601"/>
            <a:ext cx="10085306" cy="1216024"/>
          </a:xfrm>
        </p:spPr>
        <p:txBody>
          <a:bodyPr>
            <a:normAutofit/>
          </a:bodyPr>
          <a:lstStyle/>
          <a:p>
            <a:r>
              <a:rPr lang="cs-CZ" sz="2400"/>
              <a:t>Smíšená spasticko-</a:t>
            </a:r>
            <a:r>
              <a:rPr lang="cs-CZ" sz="2400" err="1"/>
              <a:t>flakcidní</a:t>
            </a:r>
            <a:r>
              <a:rPr lang="cs-CZ" sz="2400"/>
              <a:t> </a:t>
            </a:r>
            <a:r>
              <a:rPr lang="cs-CZ" sz="2400" err="1"/>
              <a:t>dysatrie</a:t>
            </a:r>
            <a:endParaRPr lang="cs-CZ" sz="2400"/>
          </a:p>
        </p:txBody>
      </p:sp>
      <p:pic>
        <p:nvPicPr>
          <p:cNvPr id="4" name="Online médium 3" title="Mixed spastic-flaccid dysarthria">
            <a:hlinkClick r:id="" action="ppaction://media"/>
            <a:extLst>
              <a:ext uri="{FF2B5EF4-FFF2-40B4-BE49-F238E27FC236}">
                <a16:creationId xmlns:a16="http://schemas.microsoft.com/office/drawing/2014/main" id="{9948095B-161A-C7E9-F116-DD94BAB9388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5516" y="1581968"/>
            <a:ext cx="8270322" cy="46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vní pomoc při CMP - s-pas.cz">
            <a:extLst>
              <a:ext uri="{FF2B5EF4-FFF2-40B4-BE49-F238E27FC236}">
                <a16:creationId xmlns:a16="http://schemas.microsoft.com/office/drawing/2014/main" id="{411DF5CB-7F0A-B4F2-0C4C-CF414BF0D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1"/>
          <a:stretch/>
        </p:blipFill>
        <p:spPr bwMode="auto">
          <a:xfrm>
            <a:off x="1604835" y="938844"/>
            <a:ext cx="8047728" cy="26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4BF974-910F-8CBC-30DB-EEAEDD2E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CMP</a:t>
            </a:r>
          </a:p>
        </p:txBody>
      </p:sp>
      <p:pic>
        <p:nvPicPr>
          <p:cNvPr id="1028" name="Picture 4" descr="První pomoc při CMP - s-pas.cz">
            <a:extLst>
              <a:ext uri="{FF2B5EF4-FFF2-40B4-BE49-F238E27FC236}">
                <a16:creationId xmlns:a16="http://schemas.microsoft.com/office/drawing/2014/main" id="{D0CC925A-B2DB-E83D-C704-F5CEB8E03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48410"/>
          <a:stretch/>
        </p:blipFill>
        <p:spPr bwMode="auto">
          <a:xfrm>
            <a:off x="1725335" y="3756468"/>
            <a:ext cx="8001656" cy="27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0F475-28EE-23A7-2E5E-E0674679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definice a specifikace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BDB9E-5991-C1CB-F60B-260EC772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5"/>
            <a:ext cx="9656107" cy="4428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narušení článkování řeči</a:t>
            </a:r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motorická porucha řeči = Motor </a:t>
            </a:r>
            <a:r>
              <a:rPr lang="cs-CZ" sz="2400" err="1">
                <a:ea typeface="Batang"/>
              </a:rPr>
              <a:t>Speech</a:t>
            </a:r>
            <a:r>
              <a:rPr lang="cs-CZ" sz="2400">
                <a:ea typeface="Batang"/>
              </a:rPr>
              <a:t> </a:t>
            </a:r>
            <a:r>
              <a:rPr lang="cs-CZ" sz="2400" err="1">
                <a:ea typeface="Batang"/>
              </a:rPr>
              <a:t>Disorder</a:t>
            </a:r>
            <a:endParaRPr lang="cs-CZ" sz="2400">
              <a:ea typeface="Batang"/>
            </a:endParaRPr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porucha motorické realizace řeči na základě organického poškození nervové soustavy</a:t>
            </a:r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respirace, fonace, artikulace, nosní rezonance, </a:t>
            </a:r>
            <a:r>
              <a:rPr lang="cs-CZ" sz="2400" err="1">
                <a:ea typeface="Batang"/>
              </a:rPr>
              <a:t>prozódie</a:t>
            </a:r>
            <a:endParaRPr lang="cs-CZ" sz="2400">
              <a:ea typeface="Batang"/>
            </a:endParaRPr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nepostihuje intelekt ani schopnost porozumění řeči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3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3737B-B4D3-1AE0-6B70-1EED255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Zdroje: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EC528-B258-4D78-448E-8BC5DF90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KLENKOVÁ, Jiřina, 2006. Logopedie. Praha: Grada </a:t>
            </a:r>
            <a:r>
              <a:rPr lang="cs-CZ" sz="1600" err="1">
                <a:effectLst/>
                <a:latin typeface="Times New Roman"/>
                <a:ea typeface="Batang"/>
                <a:cs typeface="Times New Roman"/>
              </a:rPr>
              <a:t>Publishing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. Pedagogika. ISBN 80-247-1110-9.</a:t>
            </a:r>
          </a:p>
          <a:p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ŠKODOVÁ, Eva a Ivan JEDLIČKA, 2007. Klinická logopedie. 2., </a:t>
            </a:r>
            <a:r>
              <a:rPr lang="cs-CZ" sz="1600" err="1">
                <a:effectLst/>
                <a:latin typeface="Times New Roman"/>
                <a:ea typeface="Batang"/>
                <a:cs typeface="Times New Roman"/>
              </a:rPr>
              <a:t>aktualiz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. vyd. Praha: Portál. ISBN 978-80-7367-340-6.</a:t>
            </a:r>
          </a:p>
          <a:p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ROUBÍČKOVÁ, Jaroslava, 2011. Test 3F: dysartrický profil. 3., dopl. a </a:t>
            </a:r>
            <a:r>
              <a:rPr lang="cs-CZ" sz="1600" err="1">
                <a:effectLst/>
                <a:latin typeface="Times New Roman"/>
                <a:ea typeface="Batang"/>
                <a:cs typeface="Times New Roman"/>
              </a:rPr>
              <a:t>přeprac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. vyd., (V nakl. </a:t>
            </a:r>
            <a:r>
              <a:rPr lang="cs-CZ" sz="1600" err="1">
                <a:effectLst/>
                <a:latin typeface="Times New Roman"/>
                <a:ea typeface="Batang"/>
                <a:cs typeface="Times New Roman"/>
              </a:rPr>
              <a:t>Galén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 1.). Praha: </a:t>
            </a:r>
            <a:r>
              <a:rPr lang="cs-CZ" sz="1600" err="1">
                <a:effectLst/>
                <a:latin typeface="Times New Roman"/>
                <a:ea typeface="Batang"/>
                <a:cs typeface="Times New Roman"/>
              </a:rPr>
              <a:t>Galén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. ISBN 978-80-7262-714-1.</a:t>
            </a:r>
          </a:p>
          <a:p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Dysartrie - AKL. </a:t>
            </a:r>
            <a:r>
              <a:rPr lang="cs-CZ" sz="1600" i="1">
                <a:effectLst/>
                <a:latin typeface="Times New Roman"/>
                <a:ea typeface="Batang"/>
                <a:cs typeface="Times New Roman"/>
              </a:rPr>
              <a:t>Asociace klinických logopedů ČR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 [online]. Dostupné z: 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  <a:hlinkClick r:id="rId2"/>
              </a:rPr>
              <a:t>https://www.klinickalogopedie.cz/index.php?pg=verejnost--co-je-to--dysartrie</a:t>
            </a:r>
            <a:endParaRPr lang="cs-CZ" sz="1600">
              <a:effectLst/>
              <a:latin typeface="Times New Roman"/>
              <a:ea typeface="Batang"/>
              <a:cs typeface="Times New Roman"/>
            </a:endParaRPr>
          </a:p>
          <a:p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Dysartrie. </a:t>
            </a:r>
            <a:r>
              <a:rPr lang="cs-CZ" sz="1600" i="1">
                <a:effectLst/>
                <a:latin typeface="Times New Roman"/>
                <a:ea typeface="Batang"/>
                <a:cs typeface="Times New Roman"/>
              </a:rPr>
              <a:t>FN Brno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</a:rPr>
              <a:t> [online]. Dostupné z: </a:t>
            </a:r>
            <a:r>
              <a:rPr lang="cs-CZ" sz="1600">
                <a:effectLst/>
                <a:latin typeface="Times New Roman"/>
                <a:ea typeface="Batang"/>
                <a:cs typeface="Times New Roman"/>
                <a:hlinkClick r:id="rId3"/>
              </a:rPr>
              <a:t>https://www.fnbrno.cz/areal-bohunice/neurologicka-klinika/dysartrie/t4497</a:t>
            </a:r>
            <a:endParaRPr lang="cs-CZ" sz="1600">
              <a:effectLst/>
              <a:latin typeface="Times New Roman"/>
              <a:ea typeface="Batang"/>
              <a:cs typeface="Times New Roman"/>
            </a:endParaRPr>
          </a:p>
          <a:p>
            <a:r>
              <a:rPr lang="cs-CZ" sz="1600">
                <a:latin typeface="Times New Roman"/>
                <a:ea typeface="+mn-lt"/>
                <a:cs typeface="+mn-lt"/>
              </a:rPr>
              <a:t>LOVE, Russell J. a Wanda G. WEBB. </a:t>
            </a:r>
            <a:r>
              <a:rPr lang="cs-CZ" sz="1600" i="1">
                <a:latin typeface="Times New Roman"/>
                <a:ea typeface="+mn-lt"/>
                <a:cs typeface="+mn-lt"/>
              </a:rPr>
              <a:t>Mozek a řeč: neurologie nejen pro logopedy</a:t>
            </a:r>
            <a:r>
              <a:rPr lang="cs-CZ" sz="1600">
                <a:latin typeface="Times New Roman"/>
                <a:ea typeface="+mn-lt"/>
                <a:cs typeface="+mn-lt"/>
              </a:rPr>
              <a:t>. Praha: Portál, 2009. </a:t>
            </a:r>
            <a:endParaRPr lang="cs-CZ" sz="1600">
              <a:latin typeface="Times New Roman"/>
              <a:cs typeface="Times New Roman"/>
            </a:endParaRPr>
          </a:p>
          <a:p>
            <a:r>
              <a:rPr lang="cs-CZ" sz="1600">
                <a:latin typeface="Times New Roman"/>
                <a:ea typeface="+mn-lt"/>
                <a:cs typeface="+mn-lt"/>
              </a:rPr>
              <a:t>NEUBAUER, Karel. </a:t>
            </a:r>
            <a:r>
              <a:rPr lang="cs-CZ" sz="1600" i="1">
                <a:latin typeface="Times New Roman"/>
                <a:ea typeface="+mn-lt"/>
                <a:cs typeface="+mn-lt"/>
              </a:rPr>
              <a:t>Kompendium klinické logopedie: diagnostika a terapie poruch komunikace</a:t>
            </a:r>
            <a:r>
              <a:rPr lang="cs-CZ" sz="1600">
                <a:latin typeface="Times New Roman"/>
                <a:ea typeface="+mn-lt"/>
                <a:cs typeface="+mn-lt"/>
              </a:rPr>
              <a:t>. Portál, 2018.</a:t>
            </a:r>
            <a:endParaRPr lang="cs-CZ" sz="1600">
              <a:latin typeface="Times New Roman"/>
            </a:endParaRPr>
          </a:p>
          <a:p>
            <a:endParaRPr lang="cs-CZ">
              <a:effectLst/>
            </a:endParaRP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975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FB0A2-FA15-032A-5DD7-FE0B5420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49" y="1031358"/>
            <a:ext cx="9810604" cy="49772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v kterémkoliv období života člověka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>
                <a:ea typeface="Batang"/>
              </a:rPr>
              <a:t>vývojová </a:t>
            </a:r>
            <a:endParaRPr lang="cs-CZ" sz="240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>
                <a:ea typeface="Batang"/>
              </a:rPr>
              <a:t>získaná </a:t>
            </a:r>
            <a:endParaRPr lang="cs-CZ" sz="2400"/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různá míra a variabilita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cs-CZ" sz="2400">
                <a:ea typeface="Batang"/>
              </a:rPr>
              <a:t>lehký, střední, těžký stupeň, až anartrie</a:t>
            </a:r>
            <a:endParaRPr lang="cs-CZ">
              <a:ea typeface="Batang"/>
            </a:endParaRPr>
          </a:p>
          <a:p>
            <a:pPr>
              <a:lnSpc>
                <a:spcPct val="150000"/>
              </a:lnSpc>
            </a:pPr>
            <a:r>
              <a:rPr lang="cs-CZ" sz="2400">
                <a:ea typeface="Batang"/>
              </a:rPr>
              <a:t>často doprovázena dysfagií</a:t>
            </a:r>
          </a:p>
          <a:p>
            <a:pPr>
              <a:lnSpc>
                <a:spcPct val="150000"/>
              </a:lnSpc>
            </a:pPr>
            <a:endParaRPr lang="cs-CZ"/>
          </a:p>
        </p:txBody>
      </p:sp>
      <p:pic>
        <p:nvPicPr>
          <p:cNvPr id="1026" name="Picture 2" descr="Icono De Concepto De Voz Difusa Ilustración del Vector - Ilustración de  enfermedad, contorno: 197498005">
            <a:extLst>
              <a:ext uri="{FF2B5EF4-FFF2-40B4-BE49-F238E27FC236}">
                <a16:creationId xmlns:a16="http://schemas.microsoft.com/office/drawing/2014/main" id="{F5B6FAE3-E0CA-9EC0-08DE-43EFD6FCA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1575" r="19459" b="35045"/>
          <a:stretch/>
        </p:blipFill>
        <p:spPr bwMode="auto">
          <a:xfrm>
            <a:off x="6921796" y="849388"/>
            <a:ext cx="3103577" cy="28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3441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ED53B-6FCD-F729-185E-06173A6E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ETIOLOGIE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EB5C4-EA50-FC86-65A7-2FAEAAD99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latin typeface="Times New Roman"/>
                <a:ea typeface="+mn-lt"/>
                <a:cs typeface="+mn-lt"/>
              </a:rPr>
              <a:t>„ -</a:t>
            </a:r>
            <a:r>
              <a:rPr lang="cs-CZ" err="1">
                <a:latin typeface="Times New Roman"/>
                <a:ea typeface="+mn-lt"/>
                <a:cs typeface="+mn-lt"/>
              </a:rPr>
              <a:t>pre</a:t>
            </a:r>
            <a:r>
              <a:rPr lang="cs-CZ">
                <a:latin typeface="Times New Roman"/>
                <a:ea typeface="+mn-lt"/>
                <a:cs typeface="+mn-lt"/>
              </a:rPr>
              <a:t>, -peri, -post“ </a:t>
            </a:r>
            <a:endParaRPr lang="cs-CZ">
              <a:latin typeface="Times New Roman"/>
              <a:cs typeface="+mn-lt"/>
            </a:endParaRPr>
          </a:p>
          <a:p>
            <a:r>
              <a:rPr lang="cs-CZ" b="1">
                <a:latin typeface="Times New Roman"/>
                <a:ea typeface="+mn-lt"/>
                <a:cs typeface="+mn-lt"/>
              </a:rPr>
              <a:t>prenatální</a:t>
            </a:r>
            <a:r>
              <a:rPr lang="cs-CZ">
                <a:latin typeface="Times New Roman"/>
                <a:ea typeface="+mn-lt"/>
                <a:cs typeface="+mn-lt"/>
              </a:rPr>
              <a:t> (období před porodem) </a:t>
            </a:r>
            <a:endParaRPr lang="cs-CZ">
              <a:latin typeface="Times New Roman"/>
              <a:cs typeface="+mn-lt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+mn-lt"/>
                <a:cs typeface="+mn-lt"/>
              </a:rPr>
              <a:t>- nedonošenost, krvácení do mozku - málo vit. K, úrazy a onemocnění matky, </a:t>
            </a:r>
            <a:r>
              <a:rPr lang="cs-CZ" err="1">
                <a:latin typeface="Times New Roman"/>
                <a:ea typeface="+mn-lt"/>
                <a:cs typeface="+mn-lt"/>
              </a:rPr>
              <a:t>Rh</a:t>
            </a:r>
            <a:r>
              <a:rPr lang="cs-CZ">
                <a:latin typeface="Times New Roman"/>
                <a:ea typeface="+mn-lt"/>
                <a:cs typeface="+mn-lt"/>
              </a:rPr>
              <a:t>- inkompatibilita, teratogeny (škodliviny) : drogy, léky, alkohol, záření </a:t>
            </a:r>
            <a:endParaRPr lang="cs-CZ">
              <a:latin typeface="Times New Roman"/>
              <a:cs typeface="+mn-lt"/>
            </a:endParaRPr>
          </a:p>
          <a:p>
            <a:r>
              <a:rPr lang="cs-CZ" b="1">
                <a:latin typeface="Times New Roman"/>
                <a:ea typeface="+mn-lt"/>
                <a:cs typeface="+mn-lt"/>
              </a:rPr>
              <a:t>perinatální</a:t>
            </a:r>
            <a:r>
              <a:rPr lang="cs-CZ">
                <a:latin typeface="Times New Roman"/>
                <a:ea typeface="+mn-lt"/>
                <a:cs typeface="+mn-lt"/>
              </a:rPr>
              <a:t> (období průběhu porodu) </a:t>
            </a:r>
            <a:endParaRPr lang="cs-CZ">
              <a:latin typeface="Times New Roman"/>
              <a:cs typeface="+mn-lt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+mn-lt"/>
                <a:cs typeface="+mn-lt"/>
              </a:rPr>
              <a:t>- krvácení, asfyxie, abnormální porod </a:t>
            </a:r>
            <a:endParaRPr lang="cs-CZ">
              <a:latin typeface="Times New Roman"/>
              <a:cs typeface="+mn-lt"/>
            </a:endParaRPr>
          </a:p>
          <a:p>
            <a:r>
              <a:rPr lang="cs-CZ" b="1">
                <a:latin typeface="Times New Roman"/>
                <a:ea typeface="+mn-lt"/>
                <a:cs typeface="+mn-lt"/>
              </a:rPr>
              <a:t>postnatální</a:t>
            </a:r>
            <a:r>
              <a:rPr lang="cs-CZ">
                <a:latin typeface="Times New Roman"/>
                <a:ea typeface="+mn-lt"/>
                <a:cs typeface="+mn-lt"/>
              </a:rPr>
              <a:t> (období krátce po porodu) </a:t>
            </a:r>
            <a:endParaRPr lang="cs-CZ">
              <a:latin typeface="Times New Roman"/>
              <a:cs typeface="+mn-lt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+mn-lt"/>
                <a:cs typeface="+mn-lt"/>
              </a:rPr>
              <a:t>- encefalitidy, meningitidy, horečnatá onemocnění, intoxikace, úrazy hlavičky</a:t>
            </a:r>
            <a:endParaRPr lang="cs-CZ">
              <a:latin typeface="Times New Roman"/>
              <a:cs typeface="+mn-lt"/>
            </a:endParaRPr>
          </a:p>
          <a:p>
            <a:r>
              <a:rPr lang="cs-CZ" b="1">
                <a:latin typeface="Times New Roman"/>
                <a:ea typeface="+mn-lt"/>
                <a:cs typeface="+mn-lt"/>
              </a:rPr>
              <a:t>v pozdějším věku</a:t>
            </a:r>
          </a:p>
          <a:p>
            <a:pPr marL="0" indent="0">
              <a:buNone/>
            </a:pPr>
            <a:r>
              <a:rPr lang="cs-CZ">
                <a:latin typeface="Times New Roman"/>
                <a:ea typeface="+mn-lt"/>
                <a:cs typeface="+mn-lt"/>
              </a:rPr>
              <a:t>- úrazy hlavy, nádory, metastázy, cévní zánětlivá onemocnění, degenerativní onemocnění, toxická poškození NS (narkomanie)</a:t>
            </a:r>
            <a:endParaRPr lang="cs-CZ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8976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D3CC6-5446-83B4-0740-2C5D9335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DAF9B-8E73-FB59-1E39-BD6E8D4E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latin typeface="Times New Roman"/>
                <a:ea typeface="Batang"/>
                <a:cs typeface="Times New Roman"/>
              </a:rPr>
              <a:t>V. hlavový nerv – </a:t>
            </a:r>
            <a:r>
              <a:rPr lang="cs-CZ" err="1">
                <a:latin typeface="Times New Roman"/>
                <a:ea typeface="Batang"/>
                <a:cs typeface="Times New Roman"/>
              </a:rPr>
              <a:t>trigeminal</a:t>
            </a:r>
            <a:endParaRPr lang="cs-CZ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Batang"/>
                <a:cs typeface="Times New Roman"/>
              </a:rPr>
              <a:t>- narušena funkce žvýkání, čelist může být nastavena do nesprávné pozice</a:t>
            </a:r>
          </a:p>
          <a:p>
            <a:r>
              <a:rPr lang="cs-CZ">
                <a:latin typeface="Times New Roman"/>
                <a:ea typeface="Batang"/>
                <a:cs typeface="Times New Roman"/>
              </a:rPr>
              <a:t>VII. hlavový nerv – </a:t>
            </a:r>
            <a:r>
              <a:rPr lang="cs-CZ" err="1">
                <a:latin typeface="Times New Roman"/>
                <a:ea typeface="Batang"/>
                <a:cs typeface="Times New Roman"/>
              </a:rPr>
              <a:t>facialis</a:t>
            </a:r>
            <a:endParaRPr lang="cs-CZ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Batang"/>
                <a:cs typeface="Times New Roman"/>
              </a:rPr>
              <a:t>- potíže při pohybu rtů, nedochází k doteku rtů a zubů</a:t>
            </a:r>
          </a:p>
          <a:p>
            <a:r>
              <a:rPr lang="cs-CZ">
                <a:latin typeface="Times New Roman"/>
                <a:ea typeface="Batang"/>
                <a:cs typeface="Times New Roman"/>
              </a:rPr>
              <a:t>IX. hlavový nerv – </a:t>
            </a:r>
            <a:r>
              <a:rPr lang="cs-CZ" err="1">
                <a:latin typeface="Times New Roman"/>
                <a:ea typeface="Batang"/>
                <a:cs typeface="Times New Roman"/>
              </a:rPr>
              <a:t>glossopharyngicus</a:t>
            </a:r>
            <a:endParaRPr lang="cs-CZ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Batang"/>
                <a:cs typeface="Times New Roman"/>
              </a:rPr>
              <a:t>- kořen jazyka je ztuhlý, narušena </a:t>
            </a:r>
            <a:r>
              <a:rPr lang="cs-CZ" err="1">
                <a:latin typeface="Times New Roman"/>
                <a:ea typeface="Batang"/>
                <a:cs typeface="Times New Roman"/>
              </a:rPr>
              <a:t>hyblivost</a:t>
            </a:r>
            <a:r>
              <a:rPr lang="cs-CZ">
                <a:latin typeface="Times New Roman"/>
                <a:ea typeface="Batang"/>
                <a:cs typeface="Times New Roman"/>
              </a:rPr>
              <a:t> svalstva hltanu - nepříznivé při artikulaci</a:t>
            </a:r>
          </a:p>
          <a:p>
            <a:r>
              <a:rPr lang="cs-CZ">
                <a:latin typeface="Times New Roman"/>
                <a:ea typeface="Batang"/>
                <a:cs typeface="Times New Roman"/>
              </a:rPr>
              <a:t>X. hlavový nerv – vagus</a:t>
            </a:r>
            <a:endParaRPr lang="cs-CZ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Batang"/>
                <a:cs typeface="Times New Roman"/>
              </a:rPr>
              <a:t>- hlas je dyšný, sípavý, dítě nemůže měnit hlasitost a výšku hlasu (slyšitelné zvuky vdechování)</a:t>
            </a:r>
          </a:p>
          <a:p>
            <a:r>
              <a:rPr lang="cs-CZ">
                <a:latin typeface="Times New Roman"/>
                <a:ea typeface="Batang"/>
                <a:cs typeface="Times New Roman"/>
              </a:rPr>
              <a:t>XII. Hlavový nerv – </a:t>
            </a:r>
            <a:r>
              <a:rPr lang="cs-CZ" err="1">
                <a:latin typeface="Times New Roman"/>
                <a:ea typeface="Batang"/>
                <a:cs typeface="Times New Roman"/>
              </a:rPr>
              <a:t>hypoglossus</a:t>
            </a:r>
            <a:endParaRPr lang="cs-CZ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cs-CZ">
                <a:latin typeface="Times New Roman"/>
                <a:ea typeface="Batang"/>
                <a:cs typeface="Times New Roman"/>
              </a:rPr>
              <a:t>- hybnost jazyka je omezena, potíže činí vyplazování jazyka, zatažení zpět do úst, srozumitelnost a artikulace zhoršena </a:t>
            </a:r>
            <a:endParaRPr lang="cs-CZ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56006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Batang"/>
              </a:rPr>
              <a:t>Dle etiologie - vývojová X získaná</a:t>
            </a:r>
          </a:p>
          <a:p>
            <a:r>
              <a:rPr lang="cs-CZ">
                <a:ea typeface="Batang"/>
              </a:rPr>
              <a:t>Dle symptomů</a:t>
            </a:r>
          </a:p>
          <a:p>
            <a:r>
              <a:rPr lang="cs-CZ">
                <a:ea typeface="Batang"/>
              </a:rPr>
              <a:t>Dle lokalizace léze</a:t>
            </a:r>
          </a:p>
          <a:p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78CEA447-41E2-9004-697E-CEEB43425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2" t="2586" r="14286" b="4741"/>
          <a:stretch/>
        </p:blipFill>
        <p:spPr>
          <a:xfrm>
            <a:off x="3673876" y="2401594"/>
            <a:ext cx="4770642" cy="36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0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>
                <a:ea typeface="Batang"/>
              </a:rPr>
              <a:t>Spastická dysartrie</a:t>
            </a:r>
            <a:endParaRPr lang="cs-CZ" b="1" u="sng"/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Vzniká při poruše centrálního motorického neuronu</a:t>
            </a:r>
            <a:endParaRPr lang="cs-CZ" u="sng"/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Projev je pomalý, nesrozumitelnost delšího projevu, dýchání je oslabeno, </a:t>
            </a:r>
            <a:r>
              <a:rPr lang="cs-CZ" err="1">
                <a:ea typeface="Batang"/>
              </a:rPr>
              <a:t>hypernazalita</a:t>
            </a:r>
            <a:endParaRPr lang="cs-CZ">
              <a:ea typeface="Batang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Příčiny: CMP, traumata hlavy, nádory, záněty, skleróza</a:t>
            </a:r>
          </a:p>
          <a:p>
            <a:pPr marL="0" indent="0">
              <a:buNone/>
            </a:pPr>
            <a:endParaRPr lang="cs-CZ">
              <a:ea typeface="Batang"/>
            </a:endParaRPr>
          </a:p>
          <a:p>
            <a:r>
              <a:rPr lang="cs-CZ" b="1" u="sng" err="1">
                <a:ea typeface="Batang"/>
              </a:rPr>
              <a:t>Extrapyramidová</a:t>
            </a:r>
            <a:r>
              <a:rPr lang="cs-CZ" b="1" u="sng">
                <a:ea typeface="Batang"/>
              </a:rPr>
              <a:t> dysartrie (</a:t>
            </a:r>
            <a:r>
              <a:rPr lang="cs-CZ" b="1" u="sng" err="1">
                <a:ea typeface="Batang"/>
              </a:rPr>
              <a:t>hypokinetická</a:t>
            </a:r>
            <a:r>
              <a:rPr lang="cs-CZ" b="1" u="sng">
                <a:ea typeface="Batang"/>
              </a:rPr>
              <a:t>, hyperkinetická)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Vzniká poškozením </a:t>
            </a:r>
            <a:r>
              <a:rPr lang="cs-CZ" err="1">
                <a:ea typeface="Batang"/>
              </a:rPr>
              <a:t>extrapyramidového</a:t>
            </a:r>
            <a:r>
              <a:rPr lang="cs-CZ">
                <a:ea typeface="Batang"/>
              </a:rPr>
              <a:t> systému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Mají vliv na svalový tonus -&gt; hypertonie (rigidita), hypotonie (dystonie)</a:t>
            </a:r>
          </a:p>
          <a:p>
            <a:pPr marL="0" indent="0">
              <a:buNone/>
            </a:pPr>
            <a:endParaRPr lang="cs-CZ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7073570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u="sng" err="1">
                <a:ea typeface="Batang"/>
              </a:rPr>
              <a:t>Hypokinetická</a:t>
            </a:r>
            <a:endParaRPr lang="cs-CZ" u="sng" err="1"/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Svalová činnost je komplikována rigiditou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Řečový projev je monotónní, překotný s </a:t>
            </a:r>
            <a:r>
              <a:rPr lang="cs-CZ" err="1">
                <a:ea typeface="Batang"/>
              </a:rPr>
              <a:t>palilalií</a:t>
            </a:r>
            <a:r>
              <a:rPr lang="cs-CZ">
                <a:ea typeface="Batang"/>
              </a:rPr>
              <a:t>, dochází k nesrozumitelnému splynutí několika slov, dech je přerušovaný, mluva se zpomaluje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Příčiny: Parkinsonova nemoc, někdy CMP</a:t>
            </a:r>
          </a:p>
          <a:p>
            <a:pPr marL="0" indent="0">
              <a:buNone/>
            </a:pPr>
            <a:endParaRPr lang="cs-CZ">
              <a:ea typeface="Batang"/>
            </a:endParaRPr>
          </a:p>
          <a:p>
            <a:r>
              <a:rPr lang="cs-CZ" u="sng">
                <a:ea typeface="Batang"/>
              </a:rPr>
              <a:t>Hyperkinetická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Abnormální mimovolní pohyby, svalový tonus je snížen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Řeč je hlasitá, vykřikovaná, chaotická, </a:t>
            </a:r>
            <a:r>
              <a:rPr lang="cs-CZ" err="1">
                <a:ea typeface="Batang"/>
              </a:rPr>
              <a:t>dyskoordinace</a:t>
            </a:r>
            <a:r>
              <a:rPr lang="cs-CZ">
                <a:ea typeface="Batang"/>
              </a:rPr>
              <a:t> s dýchacími pohyby, tempo kolísavé, projev až nesrozumitelný, hlas drsný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ea typeface="Batang"/>
              </a:rPr>
              <a:t>Příčiny: vedlejší účinky některých léků, degenerativní onemocnění CNS</a:t>
            </a:r>
          </a:p>
          <a:p>
            <a:pPr marL="0" indent="0">
              <a:buNone/>
            </a:pPr>
            <a:endParaRPr lang="cs-CZ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6455623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B51-7EF1-2693-3351-6F7D684E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Batang"/>
              </a:rPr>
              <a:t>Klasifikace dysartrie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97E58-34C5-B04E-40EB-58D245749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>
                <a:latin typeface="Times New Roman"/>
                <a:ea typeface="Batang"/>
                <a:cs typeface="Times New Roman"/>
              </a:rPr>
              <a:t>Bulbární dysartrie</a:t>
            </a:r>
            <a:endParaRPr lang="cs-CZ" b="1" u="sng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Též </a:t>
            </a:r>
            <a:r>
              <a:rPr lang="cs-CZ" err="1">
                <a:latin typeface="Times New Roman"/>
                <a:ea typeface="Batang"/>
                <a:cs typeface="Times New Roman"/>
              </a:rPr>
              <a:t>flakcidní</a:t>
            </a:r>
            <a:r>
              <a:rPr lang="cs-CZ">
                <a:latin typeface="Times New Roman"/>
                <a:ea typeface="Batang"/>
                <a:cs typeface="Times New Roman"/>
              </a:rPr>
              <a:t>, chabá, periferní, nukleární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Vzniká při poruše periferního motoneuronu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Chabá, částečná </a:t>
            </a:r>
            <a:r>
              <a:rPr lang="cs-CZ" b="1">
                <a:latin typeface="Times New Roman"/>
                <a:ea typeface="Batang"/>
                <a:cs typeface="Times New Roman"/>
              </a:rPr>
              <a:t>x</a:t>
            </a:r>
            <a:r>
              <a:rPr lang="cs-CZ">
                <a:latin typeface="Times New Roman"/>
                <a:ea typeface="Batang"/>
                <a:cs typeface="Times New Roman"/>
              </a:rPr>
              <a:t> úplná, jednostranná </a:t>
            </a:r>
            <a:r>
              <a:rPr lang="cs-CZ" b="1">
                <a:latin typeface="Times New Roman"/>
                <a:ea typeface="Batang"/>
                <a:cs typeface="Times New Roman"/>
              </a:rPr>
              <a:t>x</a:t>
            </a:r>
            <a:r>
              <a:rPr lang="cs-CZ">
                <a:latin typeface="Times New Roman"/>
                <a:ea typeface="Batang"/>
                <a:cs typeface="Times New Roman"/>
              </a:rPr>
              <a:t> oboustranná obrna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Projev: </a:t>
            </a:r>
            <a:endParaRPr lang="cs-CZ">
              <a:latin typeface="Times New Roman"/>
              <a:cs typeface="Times New Roman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Nedostatečné svalové napětí, narušení artikulace, dysfonický až afonický hlas, otevřená huhňavost, hlasově monotónní nezřetelný projev </a:t>
            </a:r>
            <a:endParaRPr lang="cs-CZ">
              <a:latin typeface="Times New Roman"/>
              <a:cs typeface="Times New Roman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Výraznější u oboustranného postižení – bývá poškozeno i polykání a žvýkání </a:t>
            </a:r>
            <a:endParaRPr lang="cs-CZ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cs-CZ">
                <a:latin typeface="Times New Roman"/>
                <a:ea typeface="Batang"/>
                <a:cs typeface="Times New Roman"/>
              </a:rPr>
              <a:t>Příčiny: CMP mozkového kmene, traumata, nádory, pooperační stavy, virová infekce </a:t>
            </a:r>
          </a:p>
          <a:p>
            <a:pPr marL="0" indent="0">
              <a:buNone/>
            </a:pPr>
            <a:endParaRPr lang="cs-CZ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8012306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1377</Words>
  <Application>Microsoft Office PowerPoint</Application>
  <PresentationFormat>Širokoúhlá obrazovka</PresentationFormat>
  <Paragraphs>176</Paragraphs>
  <Slides>20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Arial,Sans-Serif</vt:lpstr>
      <vt:lpstr>Bembo</vt:lpstr>
      <vt:lpstr>Book Antiqua</vt:lpstr>
      <vt:lpstr>Calibri</vt:lpstr>
      <vt:lpstr>Courier New</vt:lpstr>
      <vt:lpstr>Times New Roman</vt:lpstr>
      <vt:lpstr>Wingdings</vt:lpstr>
      <vt:lpstr>ArchiveVTI</vt:lpstr>
      <vt:lpstr>DysartRie  Logopedie 2, 2022</vt:lpstr>
      <vt:lpstr>Základní definice a specifikace</vt:lpstr>
      <vt:lpstr>Prezentace aplikace PowerPoint</vt:lpstr>
      <vt:lpstr>ETIOLOGIE</vt:lpstr>
      <vt:lpstr>Prezentace aplikace PowerPoint</vt:lpstr>
      <vt:lpstr>Klasifikace dysartrie</vt:lpstr>
      <vt:lpstr>Klasifikace dysartrie</vt:lpstr>
      <vt:lpstr>Klasifikace dysartrie</vt:lpstr>
      <vt:lpstr>Klasifikace dysartrie</vt:lpstr>
      <vt:lpstr>Klasifikace dysartrie</vt:lpstr>
      <vt:lpstr>Klasifikace dysartrie</vt:lpstr>
      <vt:lpstr>DIAGNOSTIKA</vt:lpstr>
      <vt:lpstr>DIAGNOSTIKA</vt:lpstr>
      <vt:lpstr>DIAGNOSTIKA</vt:lpstr>
      <vt:lpstr>Terapie</vt:lpstr>
      <vt:lpstr>Terapie</vt:lpstr>
      <vt:lpstr>TERAPIE</vt:lpstr>
      <vt:lpstr>Smíšená spasticko-flakcidní dysatrie</vt:lpstr>
      <vt:lpstr>CMP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Nguyen</dc:creator>
  <cp:lastModifiedBy>Martina Nguyenová</cp:lastModifiedBy>
  <cp:revision>1</cp:revision>
  <dcterms:created xsi:type="dcterms:W3CDTF">2022-11-09T16:14:27Z</dcterms:created>
  <dcterms:modified xsi:type="dcterms:W3CDTF">2022-11-14T15:56:51Z</dcterms:modified>
</cp:coreProperties>
</file>