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2d2f430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92d2f430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33635a5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933635a5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91daba324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91daba324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91d4f22a4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91d4f22a4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9341124e3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9341124e3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91d4f22a4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91d4f22a4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9208d8f5e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9208d8f5e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9208d8f5e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9208d8f5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9208d8f5e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9208d8f5e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91daba324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91daba324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1d4f22a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91d4f22a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91d4f22a4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91d4f22a4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1d4f22a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91d4f22a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4bbcd832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94bbcd83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1d4f22a4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91d4f22a4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1f909ab6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91f909ab6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1d4f22a4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91d4f22a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1d4f22a4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91d4f22a4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91daba324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91daba324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42900" y="3720103"/>
            <a:ext cx="58293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800"/>
              <a:buFont typeface="Twentieth Century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457950" y="3720103"/>
            <a:ext cx="24003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64132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 rot="10800000">
            <a:off x="6290132" y="3948079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2904449" y="-421800"/>
            <a:ext cx="3017400" cy="7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🢝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🢝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showMasterSp="0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 rot="5400000">
            <a:off x="5500650" y="1614600"/>
            <a:ext cx="40578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34275" spcFirstLastPara="1" rIns="34275" wrap="square" tIns="685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1557225" y="-242850"/>
            <a:ext cx="4057800" cy="56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🢝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🢝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86" name="Google Shape;86;p12"/>
          <p:cNvCxnSpPr/>
          <p:nvPr/>
        </p:nvCxnSpPr>
        <p:spPr>
          <a:xfrm rot="10800000">
            <a:off x="7543800" y="44447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>
            <a:lvl1pPr indent="-336550" lvl="0" marL="457200" rtl="0">
              <a:spcBef>
                <a:spcPts val="900"/>
              </a:spcBef>
              <a:spcAft>
                <a:spcPts val="0"/>
              </a:spcAft>
              <a:buSzPts val="1700"/>
              <a:buChar char=" "/>
              <a:defRPr/>
            </a:lvl1pPr>
            <a:lvl2pPr indent="-317500" lvl="1" marL="914400" rtl="0">
              <a:spcBef>
                <a:spcPts val="200"/>
              </a:spcBef>
              <a:spcAft>
                <a:spcPts val="0"/>
              </a:spcAft>
              <a:buSzPts val="1400"/>
              <a:buChar char="🢝"/>
              <a:defRPr/>
            </a:lvl2pPr>
            <a:lvl3pPr indent="-298450" lvl="2" marL="1371600" rtl="0">
              <a:spcBef>
                <a:spcPts val="300"/>
              </a:spcBef>
              <a:spcAft>
                <a:spcPts val="0"/>
              </a:spcAft>
              <a:buSzPts val="1100"/>
              <a:buChar char="🢝"/>
              <a:defRPr/>
            </a:lvl3pPr>
            <a:lvl4pPr indent="-298450" lvl="3" marL="1828800" rtl="0">
              <a:spcBef>
                <a:spcPts val="300"/>
              </a:spcBef>
              <a:spcAft>
                <a:spcPts val="0"/>
              </a:spcAft>
              <a:buSzPts val="1100"/>
              <a:buChar char="🢝"/>
              <a:defRPr/>
            </a:lvl4pPr>
            <a:lvl5pPr indent="-298450" lvl="4" marL="2286000" rtl="0">
              <a:spcBef>
                <a:spcPts val="300"/>
              </a:spcBef>
              <a:spcAft>
                <a:spcPts val="0"/>
              </a:spcAft>
              <a:buSzPts val="1100"/>
              <a:buChar char="🢝"/>
              <a:defRPr/>
            </a:lvl5pPr>
            <a:lvl6pPr indent="-298450" lvl="5" marL="2743200" rtl="0">
              <a:spcBef>
                <a:spcPts val="300"/>
              </a:spcBef>
              <a:spcAft>
                <a:spcPts val="0"/>
              </a:spcAft>
              <a:buSzPts val="1100"/>
              <a:buChar char="🢝"/>
              <a:defRPr/>
            </a:lvl6pPr>
            <a:lvl7pPr indent="-298450" lvl="6" marL="3200400" rtl="0">
              <a:spcBef>
                <a:spcPts val="300"/>
              </a:spcBef>
              <a:spcAft>
                <a:spcPts val="0"/>
              </a:spcAft>
              <a:buSzPts val="1100"/>
              <a:buChar char="🢝"/>
              <a:defRPr/>
            </a:lvl7pPr>
            <a:lvl8pPr indent="-298450" lvl="7" marL="3657600" rtl="0">
              <a:spcBef>
                <a:spcPts val="300"/>
              </a:spcBef>
              <a:spcAft>
                <a:spcPts val="0"/>
              </a:spcAft>
              <a:buSzPts val="1100"/>
              <a:buChar char="🢝"/>
              <a:defRPr/>
            </a:lvl8pPr>
            <a:lvl9pPr indent="-298450" lvl="8" marL="4114800" rtl="0">
              <a:spcBef>
                <a:spcPts val="300"/>
              </a:spcBef>
              <a:spcAft>
                <a:spcPts val="300"/>
              </a:spcAft>
              <a:buSzPts val="1100"/>
              <a:buChar char="🢝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lší snímky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🢝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🢝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showMasterSp="0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342900" y="3720103"/>
            <a:ext cx="58293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800"/>
              <a:buFont typeface="Twentieth Century"/>
              <a:buNone/>
              <a:defRPr b="0"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457950" y="3720103"/>
            <a:ext cx="24003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6413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C8B8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B8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B8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B8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B8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C8B8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C8B8A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 rot="10800000">
            <a:off x="6290132" y="3948079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68096" y="1714500"/>
            <a:ext cx="35661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🢝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🢝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491990" y="1714500"/>
            <a:ext cx="35661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🢝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🢝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768096" y="1634727"/>
            <a:ext cx="35661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102875" spcFirstLastPara="1" rIns="1028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0" sz="1700" cap="none">
                <a:solidFill>
                  <a:srgbClr val="679B9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768096" y="2225841"/>
            <a:ext cx="3566100" cy="2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🢝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🢝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4491990" y="1634727"/>
            <a:ext cx="35661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102875" spcFirstLastPara="1" rIns="1028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0" sz="1700" cap="none">
                <a:solidFill>
                  <a:srgbClr val="679B9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491990" y="2225841"/>
            <a:ext cx="3566100" cy="25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🢝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🢝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🢝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showMasterSp="0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768096" y="353632"/>
            <a:ext cx="3291900" cy="13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000"/>
              <a:buFont typeface="Twentieth Century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286250" y="617220"/>
            <a:ext cx="42588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 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Char char="🢝"/>
              <a:defRPr sz="1500"/>
            </a:lvl2pPr>
            <a:lvl3pPr indent="-3048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5pPr>
            <a:lvl6pPr indent="-3048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6pPr>
            <a:lvl7pPr indent="-3048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7pPr>
            <a:lvl8pPr indent="-3048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🢝"/>
              <a:defRPr sz="1200"/>
            </a:lvl8pPr>
            <a:lvl9pPr indent="-3048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🢝"/>
              <a:defRPr sz="12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768096" y="1693130"/>
            <a:ext cx="32919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showMasterSp="0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342900" y="3720103"/>
            <a:ext cx="58293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800"/>
              <a:buFont typeface="Twentieth Century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0" y="-1"/>
            <a:ext cx="9141600" cy="3429000"/>
          </a:xfrm>
          <a:prstGeom prst="rect">
            <a:avLst/>
          </a:prstGeom>
          <a:solidFill>
            <a:srgbClr val="C3D7D7"/>
          </a:solidFill>
          <a:ln>
            <a:noFill/>
          </a:ln>
        </p:spPr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6457950" y="3720103"/>
            <a:ext cx="24003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6413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73" name="Google Shape;73;p10"/>
          <p:cNvCxnSpPr/>
          <p:nvPr/>
        </p:nvCxnSpPr>
        <p:spPr>
          <a:xfrm rot="10800000">
            <a:off x="6290132" y="3948079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3800"/>
              <a:buFont typeface="Twentieth Century"/>
              <a:buNone/>
              <a:defRPr b="0" i="0" sz="3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Twentieth Century"/>
              <a:buChar char=" "/>
              <a:defRPr b="0" i="0" sz="17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🢝"/>
              <a:defRPr b="0" i="0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🢝"/>
              <a:defRPr b="0" i="0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🢝"/>
              <a:defRPr b="0" i="0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🢝"/>
              <a:defRPr b="0" i="0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🢝"/>
              <a:defRPr b="0" i="0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🢝"/>
              <a:defRPr b="0" i="0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ts val="1100"/>
              <a:buFont typeface="Noto Sans Symbols"/>
              <a:buChar char="🢝"/>
              <a:defRPr b="0" i="0" sz="11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768096" y="4853028"/>
            <a:ext cx="16155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632199" y="4853028"/>
            <a:ext cx="4426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128001" y="4853028"/>
            <a:ext cx="7302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800" u="none" cap="none" strike="noStrik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571500" y="619743"/>
            <a:ext cx="0" cy="685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klinickalogopedie.cz/index.php?pg=verejnost--co-je-to--dysartrie" TargetMode="External"/><Relationship Id="rId4" Type="http://schemas.openxmlformats.org/officeDocument/2006/relationships/hyperlink" Target="https://www.logopedonline.cz/poruchy-reci/dysartrie/" TargetMode="External"/><Relationship Id="rId9" Type="http://schemas.openxmlformats.org/officeDocument/2006/relationships/image" Target="../media/image1.jpg"/><Relationship Id="rId5" Type="http://schemas.openxmlformats.org/officeDocument/2006/relationships/hyperlink" Target="https://is.muni.cz/th/lwnum/BCKresslova.pdf" TargetMode="External"/><Relationship Id="rId6" Type="http://schemas.openxmlformats.org/officeDocument/2006/relationships/hyperlink" Target="https://is.muni.cz/th/p5gfd/bakalarska_prace.pdf" TargetMode="External"/><Relationship Id="rId7" Type="http://schemas.openxmlformats.org/officeDocument/2006/relationships/hyperlink" Target="https://is.muni.cz/th/tcx3u/Diplomova_prace.pdf" TargetMode="External"/><Relationship Id="rId8" Type="http://schemas.openxmlformats.org/officeDocument/2006/relationships/hyperlink" Target="https://www.youtube.com/watch?v=xwSBnmBo9h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is.muni.cz/th/ucvby/8_Kostalova_3F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342900" y="3720103"/>
            <a:ext cx="5829300" cy="109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/>
              <a:t>Rosíková, Vlková, Hyánková, Barochová, Soldánová, Kozáková, Adamcová, Pelechová</a:t>
            </a:r>
            <a:endParaRPr sz="1300"/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6457950" y="3720103"/>
            <a:ext cx="2400300" cy="1097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lang="cs" sz="3600">
                <a:solidFill>
                  <a:srgbClr val="A64D79"/>
                </a:solidFill>
              </a:rPr>
              <a:t>DYSARTRIE</a:t>
            </a:r>
            <a:endParaRPr sz="36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Klasifikace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768100" y="1424225"/>
            <a:ext cx="7290000" cy="33078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 lnSpcReduction="2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cs"/>
              <a:t>Extrap</a:t>
            </a:r>
            <a:r>
              <a:rPr b="1" lang="cs"/>
              <a:t>yramidová dysartrie</a:t>
            </a:r>
            <a:endParaRPr b="1"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důsledek vlivu poruch mimokorového systému a podkorových ganglií na motorické dráhy a svalový tonus dýchacího, hlasového a řečového systému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u="sng"/>
              <a:t>Hypertonická forma</a:t>
            </a:r>
            <a:endParaRPr u="sng"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pomalá, ztuhlá řeč a artikulace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poruchy hrudního dýchání, vdechy během řeči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narušena funkce hlasivek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některé hlásky jsou vyrážené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zvýšená nosovost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změny tempa a melodie řeči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častěji získaná, Parkinsonova choroba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u="sng"/>
              <a:t>Hypotonická forma</a:t>
            </a:r>
            <a:endParaRPr u="sng"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narušené dýchání a prozodie, mění se poloha hlasu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některé hlásky vyrážené, jiné zní slabě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Klasifikace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 lnSpcReduction="2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cs"/>
              <a:t>Bulbární </a:t>
            </a:r>
            <a:r>
              <a:rPr b="1" lang="cs"/>
              <a:t>dysartrie</a:t>
            </a:r>
            <a:endParaRPr b="1"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následek poškození jader motorických nervů v bulbu nebo nervů směřujících ke svalům mluvního ústrojí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porucha typu chabé obrny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nedostatečné svalové napětí, narušená výslovnost hlásek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dysfonický hlas, někdy dochází k afonii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výskyt otevřené huhňavosti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cs"/>
              <a:t>Cerebelární dysartrie</a:t>
            </a:r>
            <a:endParaRPr b="1"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vzniká poškozením mozečku a jeho drah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narušená koordinace svalů hrtanu a artikulačních orgánů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problémy s regulací volních pohybů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porucha dýchání, výskyt otevřené huhňavosti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nepřesná artikulace hlásek, prolongace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nápadný způsob řeči, někdy až nesrozumitelná řeč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Anartrie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nejtěžší stupeň dysartrické poruchy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nejzávažnější porucha řečových modalit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praktická ztráta verbální komunikace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neschopnost artikulovat,</a:t>
            </a:r>
            <a:r>
              <a:rPr lang="cs"/>
              <a:t> váznutí fonace, narušená hybnost mluvidel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obtížné vyjadřování myšlenek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někdy ve spojení s </a:t>
            </a:r>
            <a:r>
              <a:rPr b="1" lang="cs"/>
              <a:t>afonií </a:t>
            </a:r>
            <a:r>
              <a:rPr lang="cs"/>
              <a:t>- neschopnost tvořit hlas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někdy ve spojení s </a:t>
            </a:r>
            <a:r>
              <a:rPr b="1" lang="cs"/>
              <a:t>dysfagií </a:t>
            </a:r>
            <a:r>
              <a:rPr lang="cs"/>
              <a:t>- porucha polykání potravy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není spojena s narušením duševní činnosti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Diagnostika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768175" y="1461725"/>
            <a:ext cx="7290000" cy="34071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 sz="1400"/>
              <a:t>interdisciplinární přístup - neurolog, foniatr, logoped, psycholog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 sz="1400"/>
              <a:t>6 základních oblastí (Cséfalvay, 1995) 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400"/>
              <a:t>- motorická funkce artikulačních orgánů 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400"/>
              <a:t>- výslovnost jednotlivých hlásek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400"/>
              <a:t>- respirace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400"/>
              <a:t>- rezonance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400"/>
              <a:t>- fonace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400"/>
              <a:t>- prozodické fak</a:t>
            </a:r>
            <a:r>
              <a:rPr lang="cs" sz="1400"/>
              <a:t>tory řeči - </a:t>
            </a:r>
            <a:r>
              <a:rPr lang="cs" sz="1400">
                <a:solidFill>
                  <a:srgbClr val="202124"/>
                </a:solidFill>
              </a:rPr>
              <a:t>tempo mluvy, tón hlasu, melodii, pauzy, hlasitost, rytmus řeči</a:t>
            </a:r>
            <a:endParaRPr sz="1400"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 sz="1400"/>
              <a:t>diferenciální diagnostika -</a:t>
            </a:r>
            <a:r>
              <a:rPr lang="cs" sz="1400"/>
              <a:t> </a:t>
            </a:r>
            <a:r>
              <a:rPr lang="cs" sz="1400"/>
              <a:t>dysartrii </a:t>
            </a:r>
            <a:r>
              <a:rPr lang="cs" sz="1400"/>
              <a:t>odlišujeme od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400"/>
              <a:t>- vývojové dysfázie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400"/>
              <a:t>- dyslalie</a:t>
            </a:r>
            <a:endParaRPr sz="1400"/>
          </a:p>
          <a:p>
            <a:pPr indent="0" lvl="0" marL="457200" rtl="0" algn="l">
              <a:spcBef>
                <a:spcPts val="900"/>
              </a:spcBef>
              <a:spcAft>
                <a:spcPts val="200"/>
              </a:spcAft>
              <a:buNone/>
            </a:pPr>
            <a:r>
              <a:rPr lang="cs" sz="1400"/>
              <a:t>- afázie</a:t>
            </a:r>
            <a:endParaRPr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 flipH="1" rot="10800000">
            <a:off x="3791675" y="1373750"/>
            <a:ext cx="4266300" cy="66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2637625" y="1373700"/>
            <a:ext cx="6418500" cy="36486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200"/>
              </a:spcAft>
              <a:buNone/>
            </a:pPr>
            <a:r>
              <a:rPr lang="cs"/>
              <a:t>¨</a:t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 b="4241" l="28096" r="27698" t="8673"/>
          <a:stretch/>
        </p:blipFill>
        <p:spPr>
          <a:xfrm>
            <a:off x="2587713" y="164850"/>
            <a:ext cx="4149412" cy="4813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791375" y="1527650"/>
            <a:ext cx="1615500" cy="626400"/>
          </a:xfrm>
          <a:prstGeom prst="righ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wentieth Century"/>
                <a:ea typeface="Twentieth Century"/>
                <a:cs typeface="Twentieth Century"/>
                <a:sym typeface="Twentieth Century"/>
              </a:rPr>
              <a:t>dysartrický index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6737125" y="1132050"/>
            <a:ext cx="2319000" cy="6483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wentieth Century"/>
                <a:ea typeface="Twentieth Century"/>
                <a:cs typeface="Twentieth Century"/>
                <a:sym typeface="Twentieth Century"/>
              </a:rPr>
              <a:t>předtestové vyšetření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153825" y="164850"/>
            <a:ext cx="2319000" cy="16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C27B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TEST</a:t>
            </a:r>
            <a:r>
              <a:rPr lang="cs" sz="1700">
                <a:solidFill>
                  <a:srgbClr val="C27B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3F </a:t>
            </a:r>
            <a:r>
              <a:rPr lang="cs" sz="17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(1997)- </a:t>
            </a:r>
            <a:r>
              <a:rPr lang="cs" sz="1700">
                <a:solidFill>
                  <a:srgbClr val="111111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hodnotí sílu a rozsah řečové poruchy u dospělých (popř. starších dětí) s dysartrií</a:t>
            </a:r>
            <a:endParaRPr sz="1700">
              <a:solidFill>
                <a:srgbClr val="111111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Logopediecká t</a:t>
            </a:r>
            <a:r>
              <a:rPr lang="cs">
                <a:solidFill>
                  <a:srgbClr val="A64D79"/>
                </a:solidFill>
              </a:rPr>
              <a:t>erapie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849875" y="1458850"/>
            <a:ext cx="4204200" cy="33408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cs"/>
              <a:t>T</a:t>
            </a:r>
            <a:r>
              <a:rPr lang="cs"/>
              <a:t>erapie u dětí se zaměřuje na rozvoj řečových schopností: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vytvoření a udržení očního kontaktu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procvičování motorických činností, motoriky mluvidel, artikulačních cvičení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využíváme masáže mluvidel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stimulujeme sluchové vnímání (schopnost rozlišovat stejné a různé zvuky, slova) dítě musí mít vždy pocit, že si hraje a učení je pro něj zábava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rozvoj slovní zásoby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rozvoj vyjadřovacích schopností (vždy musíme dbát na to, aby obsah výuky slovní zásoby, tvorby vět, odpovídal vývojové úrovni dítěte)</a:t>
            </a:r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200" y="1563600"/>
            <a:ext cx="4280801" cy="285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718646" y="4587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Co je cílem terapie? 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-3175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Cílem je umožnit a usnadnit dětem a mladistvým s tělesným či kombinovaným postiženým v co nejvyšší možné míře </a:t>
            </a:r>
            <a:r>
              <a:rPr b="1" lang="cs"/>
              <a:t>funkční komunikaci</a:t>
            </a:r>
            <a:r>
              <a:rPr lang="cs"/>
              <a:t>, 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To podpoří proces vzdělávání a současně také začlenění těchto dětí do kolektivu vrstevníků a společnosti - v některých případech to zahrnuje využití metod a technik </a:t>
            </a:r>
            <a:r>
              <a:rPr b="1" lang="cs"/>
              <a:t>alternativní či augmentativní komunikace</a:t>
            </a:r>
            <a:r>
              <a:rPr lang="cs"/>
              <a:t>. 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Dalším neméně důležitým cílem je péče o bezpečnost, kvalitu a efektivitu příjmu potravy.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Zásady terapie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-3175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Klíčovým bodem pro efektivitu logopedické péče u dětí s je velmi raný začátek terapie (zvlášť u dětí s MO) -  Nejintenzivněji by měla tato terapie probíhat především v průběhu celého prvního roku života a poté i nadále s frekvencí návštěv přinejmenším 1x za měsíc.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Po vstupním vyšetření by měl klinický logoped vytvořit dlouhodobý a krátkodobý terapeutický plán. U klientů s těžší formou dětské mozkové obrny je nutný intenzivní každodenní domácí trénink. V ideálním případě 4 -10x denně, v rozsahu několika minut.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Jaké další metody lze využít?</a:t>
            </a:r>
            <a:endParaRPr/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682700" y="1434900"/>
            <a:ext cx="4093800" cy="32970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-3175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b="1" lang="cs"/>
              <a:t>Ústní terapie </a:t>
            </a:r>
            <a:r>
              <a:rPr lang="cs"/>
              <a:t>- </a:t>
            </a:r>
            <a:r>
              <a:rPr lang="cs"/>
              <a:t>při dysartrii  bývají často přítomny poruchy polykání - </a:t>
            </a:r>
            <a:r>
              <a:rPr lang="cs"/>
              <a:t> u novorozenců se proto </a:t>
            </a:r>
            <a:r>
              <a:rPr lang="cs"/>
              <a:t>stimulují chybějící reflexy spojené s příjmem potravy  (hledací, kousací, sací a polykací reflex - jemnými dotyky, aby byly tlumeny patologické reflexy a masáž mluvidel z důvodu lepší pohyblivosti jazyka, rtů, tváří)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b="1" lang="cs"/>
              <a:t>Bobathova terapie </a:t>
            </a:r>
            <a:r>
              <a:rPr lang="cs"/>
              <a:t>- </a:t>
            </a:r>
            <a:endParaRPr/>
          </a:p>
          <a:p>
            <a:pPr indent="-3175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b="1" lang="cs"/>
              <a:t>Vojtova metoda </a:t>
            </a:r>
            <a:endParaRPr b="1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050" y="1727525"/>
            <a:ext cx="4062700" cy="2711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Zajímavosti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11" name="Google Shape;211;p32"/>
          <p:cNvSpPr txBox="1"/>
          <p:nvPr>
            <p:ph idx="1" type="body"/>
          </p:nvPr>
        </p:nvSpPr>
        <p:spPr>
          <a:xfrm>
            <a:off x="768100" y="1354700"/>
            <a:ext cx="8208300" cy="36567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/>
              <a:t>Články: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https://www.klinickalogopedie.cz/index.php?pg=verejnost--co-je-to--dysartrie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https://www.logopedonline.cz/poruchy-reci/dysartrie/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/>
              <a:t>Závěrečné práce a případové studie: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https://is.muni.cz/th/lwnum/BCKresslova.pdf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6"/>
              </a:rPr>
              <a:t>https://is.muni.cz/th/p5gfd/bakalarska_prace.pdf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7"/>
              </a:rPr>
              <a:t>https://is.muni.cz/th/tcx3u/Diplomova_prace.pdf</a:t>
            </a:r>
            <a:r>
              <a:rPr lang="cs"/>
              <a:t>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/>
              <a:t>Knihy: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/>
              <a:t>Video: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20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8"/>
              </a:rPr>
              <a:t>https://www.youtube.com/watch?v=xwSBnmBo9hk</a:t>
            </a:r>
            <a:r>
              <a:rPr lang="cs"/>
              <a:t> </a:t>
            </a:r>
            <a:endParaRPr/>
          </a:p>
        </p:txBody>
      </p:sp>
      <p:pic>
        <p:nvPicPr>
          <p:cNvPr id="212" name="Google Shape;21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57399" y="2408550"/>
            <a:ext cx="1725275" cy="25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71849" y="2408550"/>
            <a:ext cx="1821451" cy="25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Definice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68096" y="1481025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❏"/>
            </a:pPr>
            <a:r>
              <a:rPr lang="cs">
                <a:solidFill>
                  <a:srgbClr val="000000"/>
                </a:solidFill>
              </a:rPr>
              <a:t>porucha motorické realizace řeči</a:t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❏"/>
            </a:pPr>
            <a:r>
              <a:rPr lang="cs">
                <a:solidFill>
                  <a:srgbClr val="000000"/>
                </a:solidFill>
              </a:rPr>
              <a:t>narušení komunikační schopnosti související s poruchou artikulace</a:t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❏"/>
            </a:pPr>
            <a:r>
              <a:rPr lang="cs">
                <a:solidFill>
                  <a:srgbClr val="000000"/>
                </a:solidFill>
              </a:rPr>
              <a:t>získaná a vrozená dysartrie </a:t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❏"/>
            </a:pPr>
            <a:r>
              <a:rPr lang="cs">
                <a:solidFill>
                  <a:srgbClr val="000000"/>
                </a:solidFill>
              </a:rPr>
              <a:t>j</a:t>
            </a:r>
            <a:r>
              <a:rPr lang="cs">
                <a:solidFill>
                  <a:srgbClr val="000000"/>
                </a:solidFill>
              </a:rPr>
              <a:t>edinec s dysartrií nemá problémy s porozuměním mluvené či psané řeči, s gramatikou</a:t>
            </a:r>
            <a:endParaRPr>
              <a:solidFill>
                <a:srgbClr val="000000"/>
              </a:solidFill>
            </a:endParaRPr>
          </a:p>
          <a:p>
            <a:pPr indent="-3365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700"/>
              <a:buChar char="❏"/>
            </a:pPr>
            <a:r>
              <a:rPr lang="cs">
                <a:solidFill>
                  <a:srgbClr val="000000"/>
                </a:solidFill>
              </a:rPr>
              <a:t>anartrie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Zdroje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713121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262626"/>
                </a:solidFill>
              </a:rPr>
              <a:t>J. Klenková, 2006. Logopedie. Praha: Grada Publishing. Pedagogika. ISBN 80-247-1110-9.</a:t>
            </a:r>
            <a:endParaRPr sz="16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/>
              <a:t>M. Košťálová;  M. Mračková;  R. Mareček, a kol., </a:t>
            </a:r>
            <a:r>
              <a:rPr lang="cs" sz="1600">
                <a:highlight>
                  <a:srgbClr val="FFFFFF"/>
                </a:highlight>
              </a:rPr>
              <a:t>Test 3F Dysartrický profil </a:t>
            </a:r>
            <a:r>
              <a:rPr lang="cs" sz="1250">
                <a:solidFill>
                  <a:srgbClr val="2A2A2A"/>
                </a:solidFill>
              </a:rPr>
              <a:t>[online]. Dostupné z: </a:t>
            </a:r>
            <a:r>
              <a:rPr lang="c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https://is.muni.cz/th/ucvby/8_Kostalova_3F.pdf</a:t>
            </a:r>
            <a:r>
              <a:rPr lang="cs" sz="1600"/>
              <a:t>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Symptomatologie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narušená rychlost, síla, rozsah, načasování, i přesnost pohybů svalstva, které se podílejí na mluvení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oslabená artikulační obratnost rtů, jazyka, tváří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narušena funkce žvýkání, polykání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narušení koordinace - pauzy a důrazy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narušení respirace - nepravidelnost, mělké dýchání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fonace - intenzita hlasu, nestabilita hlasu, snížený rozsah</a:t>
            </a:r>
            <a:endParaRPr/>
          </a:p>
          <a:p>
            <a:pPr indent="0" lvl="0" marL="457200" rtl="0" algn="l">
              <a:spcBef>
                <a:spcPts val="9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Symptomatologie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snížená srozumitelnost mluvního projevu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narušená rezonance - zvýšená nosovost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tempo řeči - zpomalené, zrychlené, nerovnoměrné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melodie - potíže při zachování rytmu v písních, básních, řeči, narušená intonace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artikulace - výslovnost hlásek, přesmyky slabik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často v kombinaci s dysfagií, dysfonií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Etiologie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68100" y="1714500"/>
            <a:ext cx="73656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z</a:t>
            </a:r>
            <a:r>
              <a:rPr lang="cs"/>
              <a:t>ákladem neurologické poškození nebo trauma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prenatální příčiny: krvácení do mozku dítěte při nedostatku vitamínu K, inkompatibilita Rh faktoru, nedonošení dítěte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perinatální příčiny: abnormální porod, krvácení, asfyxie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postnatální příčiny: hořečnatá onemocnění, meningitida, encefalitida, intoxikace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příčiny v pozdějším věku: </a:t>
            </a:r>
            <a:r>
              <a:rPr lang="cs"/>
              <a:t>cévní mozkové příhody, zánětlivá onemocnění mozku, úrazy mozku, nádory mozku, metastázy, neurodegenerativní onemocnění, krvácení, hematom, nebo toxické poškození CNS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Etiologie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768100" y="1714500"/>
            <a:ext cx="7946100" cy="31617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 lnSpcReduction="20000"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</a:t>
            </a:r>
            <a:r>
              <a:rPr lang="cs"/>
              <a:t>rušeny i pyramidové dráhy, jindy současně pyramidový a extrapyramidový systém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cs" u="sng"/>
              <a:t>Pro produkci řeči jsou nejdůležitější hlavové nervy:</a:t>
            </a:r>
            <a:endParaRPr u="sng"/>
          </a:p>
          <a:p>
            <a:pPr indent="-31750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V. hlavový nerv – trigeminal (trojklanný): Při poškození ochabnutí až neschopnost ovládat čelist, otevřít a zavřít ústa. Narušena i funkce žvýkání.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VII. hlavový nerv – facialis (lícní, obličejový): Při poškození poruchy mimického obličejového svalstva.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IX. hlavový nerv – glossopharyngicus (jazykohltanový): Při poškození nedostatečná pohyblivost jazyka a svalstva hltanu.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X. hlavový nerv – vagus (bloudivý): Poškození hltanu, hrtanu měkkého patra a hlasivkových vazů. Narušená tvorba hlasu.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XII. Hlavový nerv – hypoglossus (podjazykový): Při poškození oslabený jazyk.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Klasifikace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dělení dle neurologických symptomů - flacidní, spastická, ataktická, hypokinetická, hyperkinetická, smíšená (Aronson)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dělení dle etiologie - vývojová/získaná</a:t>
            </a:r>
            <a:endParaRPr b="1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cs" u="sng"/>
              <a:t>Typy dysartrie podle lokalizace poškození:</a:t>
            </a:r>
            <a:r>
              <a:rPr lang="cs"/>
              <a:t> (Sovák)</a:t>
            </a:r>
            <a:endParaRPr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kortikální = korová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pyramidová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extrapyramidová (hypotonická, hypertonická)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cerebelární = mozečková, ataktická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bulbární = chabá, periferní, flakcidní, nukleární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smíšená = kombinovaná</a:t>
            </a: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600" y="2182438"/>
            <a:ext cx="3214700" cy="20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Klasifikace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 lnSpcReduction="10000"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cs"/>
              <a:t>Kortikální dysartrie</a:t>
            </a:r>
            <a:endParaRPr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vzniká poškozením motorických korových oblastí mozku</a:t>
            </a:r>
            <a:endParaRPr/>
          </a:p>
          <a:p>
            <a:pPr indent="-3175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nejasná a setřelá artikulace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neplynulá těžkopádná řeč, námaha tvořit hlas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řeč má spastický charakter, výskyt přídatných mlaskavých zvuků, iterací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prozodické faktory nižší kvality - špatný přízvuk, změna kvality hlasu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nepříliš častý výskyt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cs"/>
              <a:t>Kombinovaná dysartrie</a:t>
            </a:r>
            <a:endParaRPr b="1"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častý výskyt v praxi - více než jedna forma dysartrie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záleží na tom, jaký motorický systém je narušen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poškození jedné nebo všech částí centrální či periferní 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5 typů kombinací (Roubíčková)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768096" y="438912"/>
            <a:ext cx="7290000" cy="1124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A64D79"/>
                </a:solidFill>
              </a:rPr>
              <a:t>Klasifikace</a:t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768096" y="1714500"/>
            <a:ext cx="7290000" cy="30174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cs"/>
              <a:t>Pyramidová dysartrie</a:t>
            </a:r>
            <a:endParaRPr b="1"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spastický typ, spastická obrna svalstva mluvidel, “spastický pláč a smích”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narušena pyramidová dráha vedoucí od buněk v mozkové kůře k jádrům mozkových nervů v bulbu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porucha horního “centrálního” motorického neuronu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periferní neuron není poškozen (sání, polykání a žvýkání zachováno)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zvýšený tonus orofaciálního svalstva, řeč </a:t>
            </a:r>
            <a:r>
              <a:rPr lang="cs"/>
              <a:t>je t</a:t>
            </a:r>
            <a:r>
              <a:rPr lang="cs"/>
              <a:t>vrdá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zvýšená nosovost, slabý výdechový proud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hlas mění intenzitu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cs"/>
              <a:t>narušená mimika - hypomimie/amimie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